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60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71" autoAdjust="0"/>
  </p:normalViewPr>
  <p:slideViewPr>
    <p:cSldViewPr>
      <p:cViewPr>
        <p:scale>
          <a:sx n="96" d="100"/>
          <a:sy n="96" d="100"/>
        </p:scale>
        <p:origin x="499" y="93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8B1BCA8-1B1F-4571-9769-22A36228303F}" type="datetimeFigureOut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4BBC310-B722-4362-8EAA-4112CC78C0B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43794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BC310-B722-4362-8EAA-4112CC78C0B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512642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Obor pravdivosti</a:t>
            </a:r>
          </a:p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4BBC310-B722-4362-8EAA-4112CC78C0B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86833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9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7C2D1E-53C1-4C0E-90BF-9207267FB83A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03833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412335-409C-44DC-B92D-0D9B2697A12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64910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1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A1BFCB-9F3B-4483-A869-E99118E807A4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24254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59C7-44AC-4B8B-A8D6-347A786A92AC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84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31" y="1535113"/>
            <a:ext cx="4041775" cy="639763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31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BAE82-2684-4051-BAF2-3C7B99768CD6}" type="datetime1">
              <a:rPr lang="cs-CZ" smtClean="0"/>
              <a:t>29.6.2013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82061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13B43-5C5F-4A1E-9EAB-D2AE5F0A0616}" type="datetime1">
              <a:rPr lang="cs-CZ" smtClean="0"/>
              <a:t>29.6.2013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6417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405D53-A6CE-4561-A2FD-D2DE78B251DA}" type="datetime1">
              <a:rPr lang="cs-CZ" smtClean="0"/>
              <a:t>29.6.2013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1706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6" y="273049"/>
            <a:ext cx="3008313" cy="11620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4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6" y="1435104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EF98EB-0276-487E-9142-1061866CBB73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5716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9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41"/>
            <a:ext cx="5486400" cy="8048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3AADBA-C82C-4C05-81CC-4F3F8B2AFBFE}" type="datetime1">
              <a:rPr lang="cs-CZ" smtClean="0"/>
              <a:t>29.6.2013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4046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D9CE5C-98A8-485C-A846-D7BBCE255E28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476639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0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0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6AD0CB-13A9-4A43-82D9-BEF254B28704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0650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9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9F272C-7A89-41CF-A2E1-D8054B8C90E0}" type="datetime1">
              <a:rPr lang="cs-CZ" smtClean="0"/>
              <a:t>29.6.2013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4AEA5A-E757-4D2D-B62E-C647490BD44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4707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13" Type="http://schemas.openxmlformats.org/officeDocument/2006/relationships/image" Target="../media/image11.png"/><Relationship Id="rId3" Type="http://schemas.openxmlformats.org/officeDocument/2006/relationships/image" Target="../media/image2.emf"/><Relationship Id="rId7" Type="http://schemas.openxmlformats.org/officeDocument/2006/relationships/image" Target="../media/image5.png"/><Relationship Id="rId12" Type="http://schemas.openxmlformats.org/officeDocument/2006/relationships/image" Target="../media/image10.png"/><Relationship Id="rId17" Type="http://schemas.openxmlformats.org/officeDocument/2006/relationships/image" Target="../media/image12.png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11" Type="http://schemas.openxmlformats.org/officeDocument/2006/relationships/image" Target="../media/image9.png"/><Relationship Id="rId5" Type="http://schemas.openxmlformats.org/officeDocument/2006/relationships/image" Target="../media/image3.png"/><Relationship Id="rId15" Type="http://schemas.openxmlformats.org/officeDocument/2006/relationships/image" Target="../media/image13.png"/><Relationship Id="rId10" Type="http://schemas.openxmlformats.org/officeDocument/2006/relationships/image" Target="../media/image8.png"/><Relationship Id="rId4" Type="http://schemas.openxmlformats.org/officeDocument/2006/relationships/image" Target="../media/image3.wmf"/><Relationship Id="rId9" Type="http://schemas.openxmlformats.org/officeDocument/2006/relationships/image" Target="../media/image7.png"/><Relationship Id="rId1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13" Type="http://schemas.openxmlformats.org/officeDocument/2006/relationships/image" Target="../media/image24.png"/><Relationship Id="rId18" Type="http://schemas.openxmlformats.org/officeDocument/2006/relationships/image" Target="../media/image29.png"/><Relationship Id="rId3" Type="http://schemas.openxmlformats.org/officeDocument/2006/relationships/image" Target="../media/image3.wmf"/><Relationship Id="rId7" Type="http://schemas.openxmlformats.org/officeDocument/2006/relationships/image" Target="../media/image19.png"/><Relationship Id="rId12" Type="http://schemas.openxmlformats.org/officeDocument/2006/relationships/image" Target="../media/image23.png"/><Relationship Id="rId17" Type="http://schemas.openxmlformats.org/officeDocument/2006/relationships/image" Target="../media/image28.png"/><Relationship Id="rId2" Type="http://schemas.openxmlformats.org/officeDocument/2006/relationships/image" Target="../media/image2.emf"/><Relationship Id="rId16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png"/><Relationship Id="rId11" Type="http://schemas.openxmlformats.org/officeDocument/2006/relationships/image" Target="../media/image22.png"/><Relationship Id="rId5" Type="http://schemas.openxmlformats.org/officeDocument/2006/relationships/image" Target="../media/image17.png"/><Relationship Id="rId15" Type="http://schemas.openxmlformats.org/officeDocument/2006/relationships/image" Target="../media/image26.png"/><Relationship Id="rId10" Type="http://schemas.openxmlformats.org/officeDocument/2006/relationships/image" Target="../media/image21.png"/><Relationship Id="rId4" Type="http://schemas.openxmlformats.org/officeDocument/2006/relationships/image" Target="../media/image16.png"/><Relationship Id="rId9" Type="http://schemas.openxmlformats.org/officeDocument/2006/relationships/image" Target="../media/image20.png"/><Relationship Id="rId14" Type="http://schemas.openxmlformats.org/officeDocument/2006/relationships/image" Target="../media/image25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emf"/><Relationship Id="rId3" Type="http://schemas.openxmlformats.org/officeDocument/2006/relationships/image" Target="../media/image2.emf"/><Relationship Id="rId7" Type="http://schemas.openxmlformats.org/officeDocument/2006/relationships/image" Target="../media/image3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png"/><Relationship Id="rId5" Type="http://schemas.openxmlformats.org/officeDocument/2006/relationships/image" Target="../media/image30.png"/><Relationship Id="rId10" Type="http://schemas.openxmlformats.org/officeDocument/2006/relationships/image" Target="../media/image34.png"/><Relationship Id="rId4" Type="http://schemas.openxmlformats.org/officeDocument/2006/relationships/image" Target="../media/image3.wmf"/><Relationship Id="rId9" Type="http://schemas.openxmlformats.org/officeDocument/2006/relationships/image" Target="../media/image3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1</a:t>
            </a:fld>
            <a:endParaRPr lang="cs-CZ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917078384"/>
              </p:ext>
            </p:extLst>
          </p:nvPr>
        </p:nvGraphicFramePr>
        <p:xfrm>
          <a:off x="2123728" y="59337"/>
          <a:ext cx="4802595" cy="661002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95909" imgH="8116597" progId="Word.Document.12">
                  <p:embed/>
                </p:oleObj>
              </mc:Choice>
              <mc:Fallback>
                <p:oleObj name="Dokument" r:id="rId3" imgW="5895909" imgH="8116597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123728" y="59337"/>
                        <a:ext cx="4802595" cy="661002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157905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" name="TextovéPole 43"/>
          <p:cNvSpPr txBox="1"/>
          <p:nvPr/>
        </p:nvSpPr>
        <p:spPr>
          <a:xfrm>
            <a:off x="467544" y="2596460"/>
            <a:ext cx="5112568" cy="1912659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098342" y="3528477"/>
            <a:ext cx="2794138" cy="447175"/>
          </a:xfrm>
          <a:prstGeom prst="rect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4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0" y="141485"/>
            <a:ext cx="6353021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09815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g</a:t>
            </a:r>
            <a:r>
              <a:rPr lang="cs-CZ" sz="2400" b="1" dirty="0" smtClean="0"/>
              <a:t>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goniometrické rovnice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14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74635"/>
            <a:ext cx="915738" cy="70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71133" y="1774633"/>
                <a:ext cx="4497193" cy="82182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</a:t>
                </a:r>
                <a:br>
                  <a:rPr lang="cs-CZ" b="1" u="sng" dirty="0" smtClean="0"/>
                </a:br>
                <a:r>
                  <a:rPr lang="cs-CZ" b="1" dirty="0" smtClean="0"/>
                  <a:t>řeš v R a proveď zkoušku:  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𝒔𝒊𝒏</m:t>
                    </m:r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</a:rPr>
                          <m:t>𝒙</m:t>
                        </m:r>
                        <m:r>
                          <a:rPr lang="cs-CZ" b="1" i="1" smtClean="0">
                            <a:latin typeface="Cambria Math"/>
                          </a:rPr>
                          <m:t>+</m:t>
                        </m:r>
                        <m:f>
                          <m:fPr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fPr>
                          <m:num>
                            <m:r>
                              <a:rPr lang="cs-CZ" b="1" i="1" smtClean="0">
                                <a:latin typeface="Cambria Math"/>
                                <a:ea typeface="Cambria Math"/>
                              </a:rPr>
                              <m:t>𝝅</m:t>
                            </m:r>
                          </m:num>
                          <m:den>
                            <m:r>
                              <a:rPr lang="cs-CZ" b="1" i="1" smtClean="0">
                                <a:latin typeface="Cambria Math"/>
                              </a:rPr>
                              <m:t>𝟔</m:t>
                            </m:r>
                          </m:den>
                        </m:f>
                      </m:e>
                    </m:d>
                    <m:r>
                      <a:rPr lang="cs-CZ" b="1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b="1" i="1" smtClean="0">
                            <a:latin typeface="Cambria Math"/>
                          </a:rPr>
                        </m:ctrlPr>
                      </m:fPr>
                      <m:num>
                        <m:rad>
                          <m:radPr>
                            <m:degHide m:val="on"/>
                            <m:ctrlPr>
                              <a:rPr lang="cs-CZ" b="1" i="1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cs-CZ" b="1" i="1" smtClean="0">
                                <a:latin typeface="Cambria Math"/>
                              </a:rPr>
                              <m:t>𝟑</m:t>
                            </m:r>
                          </m:e>
                        </m:rad>
                      </m:num>
                      <m:den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den>
                    </m:f>
                  </m:oMath>
                </a14:m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133" y="1774633"/>
                <a:ext cx="4497193" cy="821828"/>
              </a:xfrm>
              <a:prstGeom prst="rect">
                <a:avLst/>
              </a:prstGeom>
              <a:blipFill rotWithShape="1">
                <a:blip r:embed="rId5"/>
                <a:stretch>
                  <a:fillRect l="-1221" t="-3704" b="-2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50597" y="2588205"/>
                <a:ext cx="1712456" cy="5455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𝒔𝒊𝒏</m:t>
                      </m:r>
                      <m:d>
                        <m:d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𝟔</m:t>
                              </m:r>
                            </m:den>
                          </m:f>
                        </m:e>
                      </m:d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400" b="1" i="1" smtClean="0">
                                  <a:latin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7" y="2588205"/>
                <a:ext cx="1712456" cy="54553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3209174" y="2707821"/>
                <a:ext cx="1823512" cy="462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𝒔𝒖𝒃𝒔𝒕</m:t>
                      </m:r>
                      <m:r>
                        <a:rPr lang="cs-CZ" sz="1400" b="1" i="1" smtClean="0">
                          <a:latin typeface="Cambria Math"/>
                        </a:rPr>
                        <m:t>.:  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</a:rPr>
                        <m:t>𝒙</m:t>
                      </m:r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9174" y="2707821"/>
                <a:ext cx="1823512" cy="46294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378484" y="3272593"/>
                <a:ext cx="1335045" cy="462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484" y="3272593"/>
                <a:ext cx="1335045" cy="462947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1932071" y="3272593"/>
                <a:ext cx="1979260" cy="46294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071" y="3272593"/>
                <a:ext cx="1979260" cy="462947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3899917" y="3274383"/>
                <a:ext cx="1517980" cy="46153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𝟏𝟐</m:t>
                          </m:r>
                        </m:den>
                      </m:f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𝒌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9917" y="3274383"/>
                <a:ext cx="1517980" cy="461537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378479" y="3901542"/>
                <a:ext cx="1442446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479" y="3901542"/>
                <a:ext cx="1442446" cy="497059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1932077" y="3901542"/>
                <a:ext cx="2086661" cy="4970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⇒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𝟔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latin typeface="Cambria Math"/>
                            </a:rPr>
                            <m:t>𝟑</m:t>
                          </m:r>
                        </m:den>
                      </m:f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2077" y="3901542"/>
                <a:ext cx="2086661" cy="497059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3899917" y="3917958"/>
                <a:ext cx="1517980" cy="46153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  <a:ea typeface="Cambria Math"/>
                        </a:rPr>
                        <m:t>⇒</m:t>
                      </m:r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1400" b="1" i="1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𝝅</m:t>
                      </m:r>
                    </m:oMath>
                  </m:oMathPara>
                </a14:m>
                <a:endParaRPr lang="cs-CZ" sz="1400" dirty="0">
                  <a:solidFill>
                    <a:srgbClr val="FF00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99917" y="3917958"/>
                <a:ext cx="1517980" cy="46153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97" y="4744897"/>
            <a:ext cx="914400" cy="512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1631985" y="4744899"/>
            <a:ext cx="37145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Zkouška </a:t>
            </a:r>
            <a:r>
              <a:rPr lang="cs-CZ" sz="1400" i="1" dirty="0" smtClean="0"/>
              <a:t>(pro druhý kořen proveď samostatně)</a:t>
            </a:r>
            <a:endParaRPr lang="cs-CZ" sz="1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1658368" y="5089804"/>
                <a:ext cx="5759461" cy="54553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𝑙</m:t>
                      </m:r>
                      <m:d>
                        <m:dPr>
                          <m:ctrlPr>
                            <a:rPr lang="cs-CZ" sz="1400" b="0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𝟏𝟐</m:t>
                              </m:r>
                            </m:den>
                          </m:f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𝐬𝐢𝐧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d>
                            <m:d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1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1" i="1">
                                      <a:latin typeface="Cambria Math"/>
                                    </a:rPr>
                                    <m:t>𝝅</m:t>
                                  </m:r>
                                </m:num>
                                <m:den>
                                  <m:r>
                                    <a:rPr lang="cs-CZ" sz="1400" b="1" i="1">
                                      <a:latin typeface="Cambria Math"/>
                                    </a:rPr>
                                    <m:t>𝟏𝟐</m:t>
                                  </m:r>
                                </m:den>
                              </m:f>
                              <m:r>
                                <a:rPr lang="cs-CZ" sz="1400" b="1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400" b="1" i="1">
                                  <a:latin typeface="Cambria Math"/>
                                </a:rPr>
                                <m:t>𝒌</m:t>
                              </m:r>
                              <m:r>
                                <a:rPr lang="cs-CZ" sz="1400" b="1" i="1">
                                  <a:latin typeface="Cambria Math"/>
                                </a:rPr>
                                <m:t>𝝅</m:t>
                              </m:r>
                            </m:e>
                          </m:d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𝟔</m:t>
                              </m:r>
                            </m:den>
                          </m:f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>
                                  <a:latin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1400" b="1" i="1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𝝅</m:t>
                          </m:r>
                          <m:r>
                            <m:rPr>
                              <m:nor/>
                            </m:rPr>
                            <a:rPr lang="cs-CZ" sz="1400">
                              <a:effectLst/>
                            </a:rPr>
                            <m:t> 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58368" y="5089804"/>
                <a:ext cx="5759461" cy="54553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704103" y="5605502"/>
                <a:ext cx="5881097" cy="55130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0" i="1" smtClean="0">
                          <a:latin typeface="Cambria Math"/>
                        </a:rPr>
                        <m:t>𝑝</m:t>
                      </m:r>
                      <m:d>
                        <m:dPr>
                          <m:ctrlPr>
                            <a:rPr lang="cs-CZ" sz="1400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>
                                  <a:latin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1400" b="1" i="1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𝝅</m:t>
                          </m:r>
                          <m:r>
                            <m:rPr>
                              <m:nor/>
                            </m:rPr>
                            <a:rPr lang="cs-CZ" sz="1400" dirty="0">
                              <a:effectLst/>
                            </a:rPr>
                            <m:t> </m:t>
                          </m:r>
                        </m:e>
                      </m:d>
                      <m:r>
                        <a:rPr lang="cs-CZ" sz="1400" b="0" i="1" smtClean="0">
                          <a:latin typeface="Cambria Math"/>
                        </a:rPr>
                        <m:t>=</m:t>
                      </m:r>
                      <m:r>
                        <a:rPr lang="cs-CZ" sz="1400" b="1" i="0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𝐬𝐢𝐧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  <m:d>
                            <m:d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sz="1400" b="1" i="1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sz="1400" b="1" i="1">
                                      <a:latin typeface="Cambria Math"/>
                                    </a:rPr>
                                    <m:t>𝝅</m:t>
                                  </m:r>
                                </m:num>
                                <m:den>
                                  <m:r>
                                    <a:rPr lang="cs-CZ" sz="1400" b="1" i="1" smtClean="0">
                                      <a:latin typeface="Cambria Math"/>
                                    </a:rPr>
                                    <m:t>𝟒</m:t>
                                  </m:r>
                                </m:den>
                              </m:f>
                              <m:r>
                                <a:rPr lang="cs-CZ" sz="1400" b="1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sz="1400" b="1" i="1">
                                  <a:latin typeface="Cambria Math"/>
                                </a:rPr>
                                <m:t>𝒌</m:t>
                              </m:r>
                              <m:r>
                                <a:rPr lang="cs-CZ" sz="1400" b="1" i="1">
                                  <a:latin typeface="Cambria Math"/>
                                </a:rPr>
                                <m:t>𝝅</m:t>
                              </m:r>
                            </m:e>
                          </m:d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𝟔</m:t>
                              </m:r>
                            </m:den>
                          </m:f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sz="1400" b="1" i="1">
                                  <a:latin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latin typeface="Cambria Math"/>
                                </a:rPr>
                                <m:t>𝟑</m:t>
                              </m:r>
                            </m:den>
                          </m:f>
                          <m:r>
                            <a:rPr lang="cs-CZ" sz="1400" b="1" i="1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>
                              <a:latin typeface="Cambria Math"/>
                            </a:rPr>
                            <m:t>𝝅</m:t>
                          </m:r>
                          <m:r>
                            <m:rPr>
                              <m:nor/>
                            </m:rPr>
                            <a:rPr lang="cs-CZ" sz="1400">
                              <a:effectLst/>
                            </a:rPr>
                            <m:t> 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𝒔𝒊𝒏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den>
                          </m:f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sz="1400" b="1" i="1" smtClean="0">
                                  <a:solidFill>
                                    <a:srgbClr val="FF0000"/>
                                  </a:solidFill>
                                  <a:latin typeface="Cambria Math"/>
                                  <a:ea typeface="Cambria Math"/>
                                </a:rPr>
                                <m:t>𝟑</m:t>
                              </m:r>
                            </m:e>
                          </m:rad>
                        </m:num>
                        <m:den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1400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04103" y="5605502"/>
                <a:ext cx="5881097" cy="551305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6062440" y="3505151"/>
                <a:ext cx="2916222" cy="46153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  <a:ea typeface="Cambria Math"/>
                                </a:rPr>
                                <m:t>𝟏𝟐</m:t>
                              </m:r>
                            </m:den>
                          </m:f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𝒌</m:t>
                          </m:r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𝝅</m:t>
                          </m:r>
                          <m:r>
                            <a:rPr lang="cs-CZ" sz="1400" b="1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</a:rPr>
                            <m:t>; </m:t>
                          </m:r>
                          <m:f>
                            <m:fPr>
                              <m:ctrlP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sz="1400" b="1" i="1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sz="1400" b="1" i="1" smtClean="0">
                                  <a:solidFill>
                                    <a:schemeClr val="tx1"/>
                                  </a:solidFill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  <m:r>
                            <a:rPr lang="cs-CZ" sz="1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>
                              <a:solidFill>
                                <a:schemeClr val="tx1"/>
                              </a:solidFill>
                              <a:latin typeface="Cambria Math"/>
                            </a:rPr>
                            <m:t>𝝅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; 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sz="1400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𝒁</m:t>
                      </m:r>
                    </m:oMath>
                  </m:oMathPara>
                </a14:m>
                <a:endParaRPr lang="cs-CZ" sz="1400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62440" y="3505151"/>
                <a:ext cx="2916222" cy="461537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74266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6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 animBg="1"/>
      <p:bldP spid="42" grpId="0" animBg="1"/>
      <p:bldP spid="15" grpId="0"/>
      <p:bldP spid="27" grpId="0"/>
      <p:bldP spid="28" grpId="0"/>
      <p:bldP spid="29" grpId="0"/>
      <p:bldP spid="30" grpId="0"/>
      <p:bldP spid="31" grpId="0" animBg="1"/>
      <p:bldP spid="32" grpId="0"/>
      <p:bldP spid="33" grpId="0"/>
      <p:bldP spid="34" grpId="0" animBg="1"/>
      <p:bldP spid="38" grpId="0"/>
      <p:bldP spid="39" grpId="0"/>
      <p:bldP spid="40" grpId="0"/>
      <p:bldP spid="4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TextovéPole 23"/>
          <p:cNvSpPr txBox="1"/>
          <p:nvPr/>
        </p:nvSpPr>
        <p:spPr>
          <a:xfrm>
            <a:off x="454026" y="2588204"/>
            <a:ext cx="5126086" cy="1563660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888483" y="5805264"/>
            <a:ext cx="2576425" cy="369332"/>
          </a:xfrm>
          <a:prstGeom prst="rect">
            <a:avLst/>
          </a:prstGeom>
          <a:solidFill>
            <a:srgbClr val="66FF33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4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0" y="141485"/>
            <a:ext cx="6353021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</a:t>
            </a:r>
            <a:r>
              <a:rPr lang="cs-CZ" sz="3200" b="1" smtClean="0"/>
              <a:t>TRIGONOMETRIE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09815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g</a:t>
            </a:r>
            <a:r>
              <a:rPr lang="cs-CZ" sz="2400" b="1" dirty="0" smtClean="0"/>
              <a:t>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goniometrické rovnice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14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74635"/>
            <a:ext cx="915738" cy="70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71133" y="1774633"/>
                <a:ext cx="5165197" cy="92955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</a:t>
                </a:r>
                <a:br>
                  <a:rPr lang="cs-CZ" b="1" u="sng" dirty="0" smtClean="0"/>
                </a:br>
                <a:r>
                  <a:rPr lang="cs-CZ" b="1" dirty="0" smtClean="0"/>
                  <a:t>řeš v R a proveď zkoušku: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    </m:t>
                    </m:r>
                    <m:sSup>
                      <m:sSupPr>
                        <m:ctrlPr>
                          <a:rPr lang="cs-CZ" b="1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1" i="1" smtClean="0">
                            <a:latin typeface="Cambria Math"/>
                          </a:rPr>
                          <m:t>𝒔𝒊𝒏</m:t>
                        </m:r>
                      </m:e>
                      <m:sup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sup>
                    </m:sSup>
                    <m:r>
                      <a:rPr lang="cs-CZ" b="1" i="1" smtClean="0">
                        <a:latin typeface="Cambria Math"/>
                      </a:rPr>
                      <m:t>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𝒄𝒐𝒔𝒙</m:t>
                    </m:r>
                    <m:r>
                      <a:rPr lang="cs-CZ" b="1" i="1" smtClean="0">
                        <a:latin typeface="Cambria Math"/>
                      </a:rPr>
                      <m:t>−</m:t>
                    </m:r>
                    <m:r>
                      <a:rPr lang="cs-CZ" b="1" i="1" smtClean="0">
                        <a:latin typeface="Cambria Math"/>
                      </a:rPr>
                      <m:t>𝟒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>
                      <a:rPr lang="cs-CZ" b="1" i="1" smtClean="0">
                        <a:latin typeface="Cambria Math"/>
                      </a:rPr>
                      <m:t>𝟎</m:t>
                    </m:r>
                  </m:oMath>
                </a14:m>
                <a:endParaRPr lang="cs-CZ" dirty="0"/>
              </a:p>
              <a:p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133" y="1774633"/>
                <a:ext cx="5165197" cy="929550"/>
              </a:xfrm>
              <a:prstGeom prst="rect">
                <a:avLst/>
              </a:prstGeom>
              <a:blipFill rotWithShape="1">
                <a:blip r:embed="rId4"/>
                <a:stretch>
                  <a:fillRect l="-1063" t="-32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450597" y="2588204"/>
                <a:ext cx="2397066" cy="3125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𝟏</m:t>
                      </m:r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latin typeface="Cambria Math"/>
                        </a:rPr>
                        <m:t>𝒙</m:t>
                      </m:r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latin typeface="Cambria Math"/>
                        </a:rPr>
                        <m:t>𝟒</m:t>
                      </m:r>
                      <m:r>
                        <a:rPr lang="cs-CZ" sz="1400" b="1" i="1" smtClean="0">
                          <a:latin typeface="Cambria Math"/>
                        </a:rPr>
                        <m:t>𝒄𝒐𝒔𝒙</m:t>
                      </m:r>
                      <m:r>
                        <a:rPr lang="cs-CZ" sz="1400" b="1" i="1" smtClean="0">
                          <a:latin typeface="Cambria Math"/>
                        </a:rPr>
                        <m:t>−</m:t>
                      </m:r>
                      <m:r>
                        <a:rPr lang="cs-CZ" sz="1400" b="1" i="1" smtClean="0">
                          <a:latin typeface="Cambria Math"/>
                        </a:rPr>
                        <m:t>𝟒</m:t>
                      </m:r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7" y="2588204"/>
                <a:ext cx="2397066" cy="31258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5790324" y="3448686"/>
                <a:ext cx="919804" cy="30777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𝑷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∅</m:t>
                          </m:r>
                        </m:e>
                      </m:d>
                    </m:oMath>
                  </m:oMathPara>
                </a14:m>
                <a:endParaRPr lang="cs-CZ" sz="1400" b="1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0324" y="3448686"/>
                <a:ext cx="919804" cy="30777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5790326" y="3844087"/>
                <a:ext cx="2326205" cy="307777"/>
              </a:xfrm>
              <a:prstGeom prst="rect">
                <a:avLst/>
              </a:prstGeom>
              <a:solidFill>
                <a:srgbClr val="FFFF00"/>
              </a:solidFill>
              <a:ln>
                <a:solidFill>
                  <a:srgbClr val="FF0000"/>
                </a:solidFill>
              </a:ln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  <a:ea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1400" b="1" i="1">
                          <a:solidFill>
                            <a:srgbClr val="FF0000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𝟐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𝟐</m:t>
                          </m:r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solidFill>
                                <a:srgbClr val="FF0000"/>
                              </a:solidFill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400" b="1" i="1" smtClean="0">
                          <a:solidFill>
                            <a:srgbClr val="FF0000"/>
                          </a:solidFill>
                          <a:latin typeface="Cambria Math"/>
                          <a:ea typeface="Cambria Math"/>
                        </a:rPr>
                        <m:t>𝝅</m:t>
                      </m:r>
                    </m:oMath>
                  </m:oMathPara>
                </a14:m>
                <a:endParaRPr lang="cs-CZ" sz="1400" dirty="0">
                  <a:solidFill>
                    <a:srgbClr val="FF0000"/>
                  </a:solidFill>
                  <a:effectLst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90326" y="3844087"/>
                <a:ext cx="2326205" cy="30777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solidFill>
                  <a:srgbClr val="FF0000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0597" y="4744897"/>
            <a:ext cx="914400" cy="512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8" name="TextovéPole 37"/>
          <p:cNvSpPr txBox="1"/>
          <p:nvPr/>
        </p:nvSpPr>
        <p:spPr>
          <a:xfrm>
            <a:off x="1631985" y="4744899"/>
            <a:ext cx="959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Zkouška</a:t>
            </a:r>
            <a:endParaRPr lang="cs-CZ" sz="1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1880462" y="5805264"/>
                <a:ext cx="2630913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𝑷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solidFill>
                                <a:schemeClr val="tx1"/>
                              </a:solidFill>
                              <a:latin typeface="Cambria Math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b="1" i="1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>
                                  <a:latin typeface="Cambria Math"/>
                                </a:rPr>
                                <m:t>𝟐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𝒌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+</m:t>
                              </m:r>
                              <m:r>
                                <a:rPr lang="cs-CZ" b="1" i="1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  <m:r>
                            <a:rPr lang="cs-CZ" b="1" i="1">
                              <a:latin typeface="Cambria Math"/>
                            </a:rPr>
                            <m:t>𝝅</m:t>
                          </m:r>
                          <m:r>
                            <m:rPr>
                              <m:nor/>
                            </m:rPr>
                            <a:rPr lang="cs-CZ" smtClean="0">
                              <a:effectLst/>
                            </a:rPr>
                            <m:t> </m:t>
                          </m:r>
                        </m:e>
                      </m:d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;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</a:rPr>
                        <m:t>𝒌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∈</m:t>
                      </m:r>
                      <m:r>
                        <a:rPr lang="cs-CZ" b="1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</a:rPr>
                        <m:t>𝒁</m:t>
                      </m:r>
                    </m:oMath>
                  </m:oMathPara>
                </a14:m>
                <a:endParaRPr lang="cs-CZ" b="1" dirty="0">
                  <a:solidFill>
                    <a:schemeClr val="tx1"/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80462" y="5805264"/>
                <a:ext cx="2630913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50597" y="2897987"/>
                <a:ext cx="2075248" cy="3125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𝒄𝒐𝒔</m:t>
                          </m:r>
                        </m:e>
                        <m:sup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latin typeface="Cambria Math"/>
                        </a:rPr>
                        <m:t>𝒙</m:t>
                      </m:r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𝟒</m:t>
                      </m:r>
                      <m:r>
                        <a:rPr lang="cs-CZ" sz="1400" b="1" i="1" smtClean="0">
                          <a:latin typeface="Cambria Math"/>
                        </a:rPr>
                        <m:t>𝒄𝒐𝒔𝒙</m:t>
                      </m:r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𝟑</m:t>
                      </m:r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7" y="2897987"/>
                <a:ext cx="2075248" cy="31258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2698334" y="2900396"/>
                <a:ext cx="1581843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𝒔𝒖𝒃𝒔𝒕</m:t>
                      </m:r>
                      <m:r>
                        <a:rPr lang="cs-CZ" sz="1400" b="1" i="1" smtClean="0">
                          <a:latin typeface="Cambria Math"/>
                        </a:rPr>
                        <m:t>.:</m:t>
                      </m:r>
                      <m:r>
                        <a:rPr lang="cs-CZ" sz="1400" b="1" i="1" smtClean="0">
                          <a:latin typeface="Cambria Math"/>
                        </a:rPr>
                        <m:t>𝒄𝒐𝒔𝒙</m:t>
                      </m:r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0" smtClean="0">
                          <a:latin typeface="Cambria Math"/>
                        </a:rPr>
                        <m:t>𝐤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98334" y="2900396"/>
                <a:ext cx="1581843" cy="307777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42668" y="3366865"/>
                <a:ext cx="1729448" cy="52803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</m:e>
                        <m:sup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𝟒</m:t>
                      </m:r>
                      <m:r>
                        <a:rPr lang="cs-CZ" sz="1400" b="1" i="1" smtClean="0">
                          <a:latin typeface="Cambria Math"/>
                        </a:rPr>
                        <m:t>𝒌</m:t>
                      </m:r>
                      <m:r>
                        <a:rPr lang="cs-CZ" sz="1400" b="1" i="1" smtClean="0">
                          <a:latin typeface="Cambria Math"/>
                        </a:rPr>
                        <m:t>+</m:t>
                      </m:r>
                      <m:r>
                        <a:rPr lang="cs-CZ" sz="1400" b="1" i="1" smtClean="0">
                          <a:latin typeface="Cambria Math"/>
                        </a:rPr>
                        <m:t>𝟑</m:t>
                      </m:r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0" smtClean="0"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d>
                        <m:d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𝟑</m:t>
                          </m:r>
                        </m:e>
                      </m:d>
                      <m:d>
                        <m:d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+</m:t>
                          </m:r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e>
                      </m:d>
                      <m:r>
                        <a:rPr lang="cs-CZ" sz="1400" b="1" i="1" smtClean="0">
                          <a:latin typeface="Cambria Math"/>
                        </a:rPr>
                        <m:t>=</m:t>
                      </m:r>
                      <m:r>
                        <a:rPr lang="cs-CZ" sz="1400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sz="1400" b="1" dirty="0" smtClean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2668" y="3366865"/>
                <a:ext cx="1729448" cy="528030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Šipka doprava 8"/>
          <p:cNvSpPr/>
          <p:nvPr/>
        </p:nvSpPr>
        <p:spPr>
          <a:xfrm>
            <a:off x="2595132" y="3664536"/>
            <a:ext cx="489204" cy="105284"/>
          </a:xfrm>
          <a:prstGeom prst="rightArrow">
            <a:avLst/>
          </a:prstGeom>
          <a:solidFill>
            <a:srgbClr val="66FF33"/>
          </a:solidFill>
          <a:ln>
            <a:solidFill>
              <a:srgbClr val="66FF3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80177" y="3056683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Obdélník 11"/>
              <p:cNvSpPr/>
              <p:nvPr/>
            </p:nvSpPr>
            <p:spPr>
              <a:xfrm>
                <a:off x="3195919" y="3525563"/>
                <a:ext cx="937885" cy="307777"/>
              </a:xfrm>
              <a:prstGeom prst="rect">
                <a:avLst/>
              </a:prstGeom>
              <a:noFill/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𝒌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=−</m:t>
                      </m:r>
                      <m:r>
                        <a:rPr lang="cs-CZ" sz="1400" b="1" i="1" smtClean="0">
                          <a:latin typeface="Cambria Math"/>
                        </a:rPr>
                        <m:t>𝟑</m:t>
                      </m:r>
                      <m:r>
                        <a:rPr lang="cs-CZ" sz="1400" b="1" i="1" smtClean="0">
                          <a:latin typeface="Cambria Math"/>
                        </a:rPr>
                        <m:t> </m:t>
                      </m:r>
                    </m:oMath>
                  </m:oMathPara>
                </a14:m>
                <a:endParaRPr lang="cs-CZ" sz="1400" b="1" dirty="0" smtClean="0"/>
              </a:p>
            </p:txBody>
          </p:sp>
        </mc:Choice>
        <mc:Fallback xmlns=""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5919" y="3525563"/>
                <a:ext cx="937885" cy="307777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Obdélník 12"/>
              <p:cNvSpPr/>
              <p:nvPr/>
            </p:nvSpPr>
            <p:spPr>
              <a:xfrm>
                <a:off x="3203848" y="3862238"/>
                <a:ext cx="897810" cy="307777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 lvl="0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14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𝒌</m:t>
                          </m:r>
                        </m:e>
                        <m:sub>
                          <m:r>
                            <a:rPr lang="cs-CZ" sz="1400" b="1" i="1">
                              <a:solidFill>
                                <a:prstClr val="black"/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>
                          <a:solidFill>
                            <a:prstClr val="black"/>
                          </a:solidFill>
                          <a:latin typeface="Cambria Math"/>
                        </a:rPr>
                        <m:t>=−</m:t>
                      </m:r>
                      <m:r>
                        <a:rPr lang="cs-CZ" sz="1400" b="1" i="1">
                          <a:solidFill>
                            <a:prstClr val="black"/>
                          </a:solidFill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400" b="1" dirty="0">
                  <a:solidFill>
                    <a:prstClr val="black"/>
                  </a:solidFill>
                </a:endParaRPr>
              </a:p>
            </p:txBody>
          </p:sp>
        </mc:Choice>
        <mc:Fallback xmlns="">
          <p:sp>
            <p:nvSpPr>
              <p:cNvPr id="13" name="Obdélník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03848" y="3862238"/>
                <a:ext cx="897810" cy="307777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4280171" y="3525563"/>
                <a:ext cx="11767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=−</m:t>
                      </m:r>
                      <m:r>
                        <a:rPr lang="cs-CZ" sz="1400" b="1" i="1" smtClean="0"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0171" y="3525563"/>
                <a:ext cx="1176732" cy="307777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372536" y="3894895"/>
                <a:ext cx="1176732" cy="307777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/>
                        </a:rPr>
                        <m:t>𝒄𝒐𝒔</m:t>
                      </m:r>
                      <m:sSub>
                        <m:sSubPr>
                          <m:ctrlPr>
                            <a:rPr lang="cs-CZ" sz="1400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1400" b="1" i="1" smtClean="0">
                              <a:latin typeface="Cambria Math"/>
                            </a:rPr>
                            <m:t>𝒙</m:t>
                          </m:r>
                        </m:e>
                        <m:sub>
                          <m:r>
                            <a:rPr lang="cs-CZ" sz="1400" b="1" i="1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  <m:r>
                        <a:rPr lang="cs-CZ" sz="1400" b="1" i="1" smtClean="0">
                          <a:latin typeface="Cambria Math"/>
                        </a:rPr>
                        <m:t>=−</m:t>
                      </m:r>
                      <m:r>
                        <a:rPr lang="cs-CZ" sz="1400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sz="1400" b="1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536" y="3894895"/>
                <a:ext cx="1176732" cy="307777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763694" y="5114234"/>
                <a:ext cx="6381427" cy="31258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𝒍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sz="1400" b="1" i="1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1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𝟐</m:t>
                              </m:r>
                              <m:r>
                                <a:rPr lang="cs-CZ" sz="1400" b="1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𝒌</m:t>
                              </m:r>
                              <m:r>
                                <a:rPr lang="cs-CZ" sz="1400" b="1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1400" b="1" i="1">
                                  <a:latin typeface="Cambria Math" pitchFamily="18" charset="0"/>
                                  <a:ea typeface="Cambria Math" pitchFamily="18" charset="0"/>
                                </a:rPr>
                                <m:t>𝟏</m:t>
                              </m:r>
                            </m:e>
                          </m:d>
                          <m:r>
                            <a:rPr lang="cs-CZ" sz="1400" b="1" i="1"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  <m:r>
                            <m:rPr>
                              <m:nor/>
                            </m:rPr>
                            <a:rPr lang="cs-CZ" sz="1400" b="1" i="1">
                              <a:effectLst/>
                              <a:latin typeface="Cambria Math" pitchFamily="18" charset="0"/>
                              <a:ea typeface="Cambria Math" pitchFamily="18" charset="0"/>
                            </a:rPr>
                            <m:t> </m:t>
                          </m:r>
                        </m:e>
                      </m:d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sSup>
                        <m:sSupPr>
                          <m:ctrlPr>
                            <a:rPr lang="cs-CZ" sz="14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sSupPr>
                        <m:e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𝒔𝒊𝒏</m:t>
                          </m:r>
                        </m:e>
                        <m:sup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𝟐</m:t>
                          </m:r>
                        </m:sup>
                      </m:sSup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𝟐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𝒌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𝟏</m:t>
                              </m:r>
                            </m:e>
                          </m:d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</m:e>
                      </m:d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𝒄𝒐𝒔</m:t>
                      </m:r>
                      <m:d>
                        <m:dPr>
                          <m:begChr m:val="["/>
                          <m:endChr m:val="]"/>
                          <m:ctrlPr>
                            <a:rPr lang="cs-CZ" sz="14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cs-CZ" sz="1400" b="1" i="1" smtClean="0">
                                  <a:latin typeface="Cambria Math"/>
                                  <a:ea typeface="Cambria Math" pitchFamily="18" charset="0"/>
                                </a:rPr>
                              </m:ctrlPr>
                            </m:dPr>
                            <m:e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𝟐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𝒌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+</m:t>
                              </m:r>
                              <m:r>
                                <a:rPr lang="cs-CZ" sz="1400" b="1" i="1" smtClean="0">
                                  <a:latin typeface="Cambria Math" pitchFamily="18" charset="0"/>
                                  <a:ea typeface="Cambria Math" pitchFamily="18" charset="0"/>
                                </a:rPr>
                                <m:t>𝟏</m:t>
                              </m:r>
                            </m:e>
                          </m:d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𝝅</m:t>
                          </m:r>
                        </m:e>
                      </m:d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𝟎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𝟒</m:t>
                      </m:r>
                      <m:d>
                        <m:dPr>
                          <m:ctrlPr>
                            <a:rPr lang="cs-CZ" sz="1400" b="1" i="1" smtClean="0">
                              <a:latin typeface="Cambria Math"/>
                              <a:ea typeface="Cambria Math" pitchFamily="18" charset="0"/>
                            </a:rPr>
                          </m:ctrlPr>
                        </m:dPr>
                        <m:e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−</m:t>
                          </m:r>
                          <m:r>
                            <a:rPr lang="cs-CZ" sz="1400" b="1" i="1" smtClean="0">
                              <a:latin typeface="Cambria Math" pitchFamily="18" charset="0"/>
                              <a:ea typeface="Cambria Math" pitchFamily="18" charset="0"/>
                            </a:rPr>
                            <m:t>𝟏</m:t>
                          </m:r>
                        </m:e>
                      </m:d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+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𝟒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=</m:t>
                      </m:r>
                      <m:r>
                        <a:rPr lang="cs-CZ" sz="1400" b="1" i="1" smtClean="0">
                          <a:latin typeface="Cambria Math" pitchFamily="18" charset="0"/>
                          <a:ea typeface="Cambria Math" pitchFamily="18" charset="0"/>
                        </a:rPr>
                        <m:t>𝟎</m:t>
                      </m:r>
                    </m:oMath>
                  </m:oMathPara>
                </a14:m>
                <a:endParaRPr lang="cs-CZ" sz="1400" b="1" i="1" dirty="0">
                  <a:latin typeface="Cambria Math" pitchFamily="18" charset="0"/>
                  <a:ea typeface="Cambria Math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94" y="5114234"/>
                <a:ext cx="6381427" cy="31258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1790810" y="5426820"/>
                <a:ext cx="1600695" cy="52322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sz="1400" b="1" i="1" dirty="0" smtClean="0">
                    <a:latin typeface="Cambria Math" pitchFamily="18" charset="0"/>
                    <a:ea typeface="Cambria Math" pitchFamily="18" charset="0"/>
                  </a:rPr>
                  <a:t>p</a:t>
                </a:r>
                <a14:m>
                  <m:oMath xmlns:m="http://schemas.openxmlformats.org/officeDocument/2006/math">
                    <m:d>
                      <m:dPr>
                        <m:begChr m:val="["/>
                        <m:endChr m:val="]"/>
                        <m:ctrlPr>
                          <a:rPr lang="cs-CZ" sz="1400" b="1" i="1" smtClean="0">
                            <a:latin typeface="Cambria Math"/>
                            <a:ea typeface="Cambria Math" pitchFamily="18" charset="0"/>
                          </a:rPr>
                        </m:ctrlPr>
                      </m:dPr>
                      <m:e>
                        <m:d>
                          <m:dPr>
                            <m:ctrlPr>
                              <a:rPr lang="cs-CZ" sz="1400" b="1" i="1">
                                <a:latin typeface="Cambria Math"/>
                                <a:ea typeface="Cambria Math" pitchFamily="18" charset="0"/>
                              </a:rPr>
                            </m:ctrlPr>
                          </m:dPr>
                          <m:e>
                            <m:r>
                              <a:rPr lang="cs-CZ" sz="1400" b="1" i="1">
                                <a:latin typeface="Cambria Math" pitchFamily="18" charset="0"/>
                                <a:ea typeface="Cambria Math" pitchFamily="18" charset="0"/>
                              </a:rPr>
                              <m:t>𝟐</m:t>
                            </m:r>
                            <m:r>
                              <a:rPr lang="cs-CZ" sz="1400" b="1" i="1">
                                <a:latin typeface="Cambria Math" pitchFamily="18" charset="0"/>
                                <a:ea typeface="Cambria Math" pitchFamily="18" charset="0"/>
                              </a:rPr>
                              <m:t>𝒌</m:t>
                            </m:r>
                            <m:r>
                              <a:rPr lang="cs-CZ" sz="1400" b="1" i="1">
                                <a:latin typeface="Cambria Math" pitchFamily="18" charset="0"/>
                                <a:ea typeface="Cambria Math" pitchFamily="18" charset="0"/>
                              </a:rPr>
                              <m:t>+</m:t>
                            </m:r>
                            <m:r>
                              <a:rPr lang="cs-CZ" sz="1400" b="1" i="1">
                                <a:latin typeface="Cambria Math" pitchFamily="18" charset="0"/>
                                <a:ea typeface="Cambria Math" pitchFamily="18" charset="0"/>
                              </a:rPr>
                              <m:t>𝟏</m:t>
                            </m:r>
                          </m:e>
                        </m:d>
                        <m:r>
                          <a:rPr lang="cs-CZ" sz="1400" b="1" i="1">
                            <a:latin typeface="Cambria Math" pitchFamily="18" charset="0"/>
                            <a:ea typeface="Cambria Math" pitchFamily="18" charset="0"/>
                          </a:rPr>
                          <m:t>𝝅</m:t>
                        </m:r>
                        <m:r>
                          <m:rPr>
                            <m:nor/>
                          </m:rPr>
                          <a:rPr lang="cs-CZ" sz="1400" b="1" i="1">
                            <a:effectLst/>
                            <a:latin typeface="Cambria Math" pitchFamily="18" charset="0"/>
                            <a:ea typeface="Cambria Math" pitchFamily="18" charset="0"/>
                          </a:rPr>
                          <m:t> </m:t>
                        </m:r>
                      </m:e>
                    </m:d>
                    <m:r>
                      <a:rPr lang="cs-CZ" sz="1400" b="1" i="1" smtClean="0">
                        <a:effectLst/>
                        <a:latin typeface="Cambria Math"/>
                        <a:ea typeface="Cambria Math" pitchFamily="18" charset="0"/>
                      </a:rPr>
                      <m:t>=</m:t>
                    </m:r>
                    <m:r>
                      <a:rPr lang="cs-CZ" sz="1400" b="1" i="1" smtClean="0">
                        <a:effectLst/>
                        <a:latin typeface="Cambria Math"/>
                        <a:ea typeface="Cambria Math" pitchFamily="18" charset="0"/>
                      </a:rPr>
                      <m:t>𝟎</m:t>
                    </m:r>
                  </m:oMath>
                </a14:m>
                <a:endParaRPr lang="cs-CZ" sz="1400" b="1" i="1" dirty="0">
                  <a:latin typeface="Cambria Math" pitchFamily="18" charset="0"/>
                  <a:ea typeface="Cambria Math" pitchFamily="18" charset="0"/>
                </a:endParaRPr>
              </a:p>
              <a:p>
                <a:endParaRPr lang="cs-CZ" sz="1400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0810" y="5426820"/>
                <a:ext cx="1600695" cy="523220"/>
              </a:xfrm>
              <a:prstGeom prst="rect">
                <a:avLst/>
              </a:prstGeom>
              <a:blipFill rotWithShape="1">
                <a:blip r:embed="rId18"/>
                <a:stretch>
                  <a:fillRect l="-1145" t="-232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3138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3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8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3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8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 animBg="1"/>
      <p:bldP spid="42" grpId="0" animBg="1"/>
      <p:bldP spid="15" grpId="0"/>
      <p:bldP spid="27" grpId="0"/>
      <p:bldP spid="31" grpId="0" animBg="1"/>
      <p:bldP spid="34" grpId="0" animBg="1"/>
      <p:bldP spid="38" grpId="0"/>
      <p:bldP spid="41" grpId="0"/>
      <p:bldP spid="6" grpId="0"/>
      <p:bldP spid="7" grpId="0"/>
      <p:bldP spid="8" grpId="0"/>
      <p:bldP spid="9" grpId="0" animBg="1"/>
      <p:bldP spid="12" grpId="0"/>
      <p:bldP spid="13" grpId="0"/>
      <p:bldP spid="17" grpId="0"/>
      <p:bldP spid="19" grpId="0"/>
      <p:bldP spid="23" grpId="0"/>
      <p:bldP spid="2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bdélník 17"/>
          <p:cNvSpPr/>
          <p:nvPr/>
        </p:nvSpPr>
        <p:spPr>
          <a:xfrm>
            <a:off x="4895012" y="3953730"/>
            <a:ext cx="866219" cy="576064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50598" y="2576709"/>
            <a:ext cx="4032448" cy="3043782"/>
          </a:xfrm>
          <a:prstGeom prst="rect">
            <a:avLst/>
          </a:prstGeom>
          <a:solidFill>
            <a:schemeClr val="bg2">
              <a:lumMod val="9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141484"/>
            <a:ext cx="1008112" cy="611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50" y="141485"/>
            <a:ext cx="6353021" cy="584775"/>
          </a:xfrm>
          <a:prstGeom prst="rect">
            <a:avLst/>
          </a:prstGeom>
          <a:ln/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GONIOMETRIE A TRIGONOMETRIE 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0598" y="709815"/>
            <a:ext cx="581492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b="1" dirty="0"/>
              <a:t>g</a:t>
            </a:r>
            <a:r>
              <a:rPr lang="cs-CZ" sz="2400" b="1" dirty="0" smtClean="0"/>
              <a:t>oniometrické funkce orientovaného úhlu</a:t>
            </a:r>
            <a:br>
              <a:rPr lang="cs-CZ" sz="2400" b="1" dirty="0" smtClean="0"/>
            </a:br>
            <a:r>
              <a:rPr lang="cs-CZ" sz="2400" b="1" i="1" dirty="0" smtClean="0">
                <a:solidFill>
                  <a:srgbClr val="0000FF"/>
                </a:solidFill>
              </a:rPr>
              <a:t>goniometrické rovnice</a:t>
            </a:r>
            <a:endParaRPr lang="cs-CZ" sz="2400" b="1" i="1" dirty="0">
              <a:solidFill>
                <a:srgbClr val="0000FF"/>
              </a:solidFill>
            </a:endParaRPr>
          </a:p>
        </p:txBody>
      </p:sp>
      <p:pic>
        <p:nvPicPr>
          <p:cNvPr id="14" name="Picture 6" descr="C:\Users\zdenek\AppData\Local\Microsoft\Windows\Temporary Internet Files\Content.IE5\EPURMY32\MC9001988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3" y="1774635"/>
            <a:ext cx="915738" cy="702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571133" y="1774633"/>
                <a:ext cx="5371342" cy="96225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cs-CZ" b="1" u="sng" dirty="0" smtClean="0"/>
                  <a:t>Příklad</a:t>
                </a:r>
                <a:br>
                  <a:rPr lang="cs-CZ" b="1" u="sng" dirty="0" smtClean="0"/>
                </a:br>
                <a:r>
                  <a:rPr lang="cs-CZ" b="1" dirty="0" smtClean="0"/>
                  <a:t>Řeš v </a:t>
                </a:r>
                <a14:m>
                  <m:oMath xmlns:m="http://schemas.openxmlformats.org/officeDocument/2006/math">
                    <m:d>
                      <m:dPr>
                        <m:ctrlPr>
                          <a:rPr lang="cs-CZ" b="1" i="1" smtClean="0">
                            <a:latin typeface="Cambria Math"/>
                          </a:rPr>
                        </m:ctrlPr>
                      </m:dPr>
                      <m:e>
                        <m:r>
                          <a:rPr lang="cs-CZ" b="1" i="1" smtClean="0">
                            <a:latin typeface="Cambria Math"/>
                          </a:rPr>
                          <m:t>𝟎</m:t>
                        </m:r>
                        <m:r>
                          <a:rPr lang="cs-CZ" b="1" i="1" smtClean="0">
                            <a:latin typeface="Cambria Math"/>
                          </a:rPr>
                          <m:t>;</m:t>
                        </m:r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  <m:r>
                          <a:rPr lang="cs-CZ" b="1" i="1" smtClean="0">
                            <a:latin typeface="Cambria Math"/>
                            <a:ea typeface="Cambria Math"/>
                          </a:rPr>
                          <m:t>𝝅</m:t>
                        </m:r>
                      </m:e>
                    </m:d>
                  </m:oMath>
                </a14:m>
                <a:r>
                  <a:rPr lang="cs-CZ" b="1" dirty="0" smtClean="0"/>
                  <a:t> a proveď zkoušku:</a:t>
                </a:r>
                <a14:m>
                  <m:oMath xmlns:m="http://schemas.openxmlformats.org/officeDocument/2006/math">
                    <m:r>
                      <a:rPr lang="cs-CZ" b="1" i="1" smtClean="0">
                        <a:latin typeface="Cambria Math"/>
                      </a:rPr>
                      <m:t>   </m:t>
                    </m:r>
                    <m:r>
                      <a:rPr lang="cs-CZ" b="1" i="1" smtClean="0">
                        <a:latin typeface="Cambria Math"/>
                      </a:rPr>
                      <m:t>𝒔𝒊𝒏𝒙</m:t>
                    </m:r>
                    <m:r>
                      <a:rPr lang="cs-CZ" b="1" i="1" smtClean="0">
                        <a:latin typeface="Cambria Math"/>
                      </a:rPr>
                      <m:t>+</m:t>
                    </m:r>
                    <m:r>
                      <a:rPr lang="cs-CZ" b="1" i="1" smtClean="0">
                        <a:latin typeface="Cambria Math"/>
                      </a:rPr>
                      <m:t>𝒄𝒐𝒔𝒙</m:t>
                    </m:r>
                    <m:r>
                      <a:rPr lang="cs-CZ" b="1" i="1" smtClean="0">
                        <a:latin typeface="Cambria Math"/>
                      </a:rPr>
                      <m:t>=</m:t>
                    </m:r>
                    <m:rad>
                      <m:radPr>
                        <m:degHide m:val="on"/>
                        <m:ctrlPr>
                          <a:rPr lang="cs-CZ" b="1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1" i="1" smtClean="0">
                            <a:latin typeface="Cambria Math"/>
                          </a:rPr>
                          <m:t>𝟐</m:t>
                        </m:r>
                      </m:e>
                    </m:rad>
                    <m:r>
                      <a:rPr lang="cs-CZ" b="1" i="1" smtClean="0">
                        <a:latin typeface="Cambria Math"/>
                      </a:rPr>
                      <m:t> </m:t>
                    </m:r>
                  </m:oMath>
                </a14:m>
                <a:endParaRPr lang="cs-CZ" dirty="0"/>
              </a:p>
              <a:p>
                <a:endParaRPr lang="cs-CZ" b="1" dirty="0" smtClean="0">
                  <a:ea typeface="Cambria Math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71133" y="1774633"/>
                <a:ext cx="5371342" cy="962251"/>
              </a:xfrm>
              <a:prstGeom prst="rect">
                <a:avLst/>
              </a:prstGeom>
              <a:blipFill rotWithShape="1">
                <a:blip r:embed="rId5"/>
                <a:stretch>
                  <a:fillRect l="-1022" t="-31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450598" y="2554599"/>
                <a:ext cx="4237314" cy="304378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𝒄𝒐𝒔𝒙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𝒔𝒊𝒏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𝒔𝒊𝒏</m:t>
                              </m:r>
                            </m:e>
                            <m:sup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sup>
                          </m:sSup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        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    /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/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𝒔𝒊𝒏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𝟐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ad>
                                <m:radPr>
                                  <m:degHide m:val="on"/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radPr>
                                <m:deg/>
                                <m:e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𝟐</m:t>
                                  </m:r>
                                </m:e>
                              </m:rad>
                              <m:r>
                                <a:rPr lang="cs-CZ" b="1" i="1" smtClean="0">
                                  <a:latin typeface="Cambria Math"/>
                                </a:rPr>
                                <m:t>𝒔𝒊𝒏𝒙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𝒔𝒊𝒏𝒙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b="1" i="1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0598" y="2554599"/>
                <a:ext cx="4237314" cy="304378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4895012" y="3946863"/>
                <a:ext cx="830676" cy="5670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5012" y="3946863"/>
                <a:ext cx="830676" cy="56707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779" y="5746723"/>
            <a:ext cx="914400" cy="512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TextovéPole 31"/>
          <p:cNvSpPr txBox="1"/>
          <p:nvPr/>
        </p:nvSpPr>
        <p:spPr>
          <a:xfrm>
            <a:off x="1542220" y="5746723"/>
            <a:ext cx="959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u="sng" dirty="0" smtClean="0"/>
              <a:t>Zkouška</a:t>
            </a:r>
            <a:endParaRPr lang="cs-CZ" sz="1400" b="1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1542220" y="5975768"/>
                <a:ext cx="5046703" cy="67415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𝒍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𝒔𝒊𝒏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r>
                        <a:rPr lang="cs-CZ" b="1" i="1" smtClean="0">
                          <a:latin typeface="Cambria Math"/>
                        </a:rPr>
                        <m:t>𝒄𝒐𝒔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𝝅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ad>
                            <m:radPr>
                              <m:degHide m:val="on"/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radPr>
                            <m:deg/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e>
                          </m:rad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1" i="1" smtClean="0">
                              <a:latin typeface="Cambria Math"/>
                            </a:rPr>
                            <m:t>𝟐</m:t>
                          </m:r>
                        </m:e>
                      </m:rad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𝒑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2220" y="5975768"/>
                <a:ext cx="5046703" cy="674159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895012" y="4869160"/>
                <a:ext cx="1052018" cy="567078"/>
              </a:xfrm>
              <a:prstGeom prst="rect">
                <a:avLst/>
              </a:prstGeom>
              <a:solidFill>
                <a:srgbClr val="66FF33"/>
              </a:solidFill>
              <a:ln>
                <a:solidFill>
                  <a:schemeClr val="tx1"/>
                </a:solidFill>
              </a:ln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𝑷</m:t>
                      </m:r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begChr m:val="{"/>
                          <m:endChr m:val="}"/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𝝅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𝟒</m:t>
                              </m:r>
                            </m:den>
                          </m:f>
                        </m:e>
                      </m:d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5012" y="4869160"/>
                <a:ext cx="1052018" cy="567078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solidFill>
                  <a:schemeClr val="tx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4AEA5A-E757-4D2D-B62E-C647490BD44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4151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10" grpId="0" animBg="1"/>
      <p:bldP spid="15" grpId="0"/>
      <p:bldP spid="5" grpId="0" build="p" advAuto="1500"/>
      <p:bldP spid="16" grpId="0"/>
      <p:bldP spid="32" grpId="0"/>
      <p:bldP spid="20" grpId="0"/>
      <p:bldP spid="2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1195</TotalTime>
  <Words>439</Words>
  <Application>Microsoft Office PowerPoint</Application>
  <PresentationFormat>Předvádění na obrazovce (4:3)</PresentationFormat>
  <Paragraphs>47</Paragraphs>
  <Slides>4</Slides>
  <Notes>2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6" baseType="lpstr">
      <vt:lpstr>Motiv systému Office</vt:lpstr>
      <vt:lpstr>Microsoft Word Document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Mrkvička</dc:creator>
  <cp:lastModifiedBy>Zdeněk Mrkvička</cp:lastModifiedBy>
  <cp:revision>42</cp:revision>
  <dcterms:created xsi:type="dcterms:W3CDTF">2013-02-10T10:11:42Z</dcterms:created>
  <dcterms:modified xsi:type="dcterms:W3CDTF">2013-06-29T13:24:05Z</dcterms:modified>
</cp:coreProperties>
</file>