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83" r:id="rId2"/>
    <p:sldId id="285" r:id="rId3"/>
    <p:sldId id="256" r:id="rId4"/>
    <p:sldId id="284" r:id="rId5"/>
    <p:sldId id="278" r:id="rId6"/>
    <p:sldId id="279" r:id="rId7"/>
    <p:sldId id="280" r:id="rId8"/>
    <p:sldId id="281" r:id="rId9"/>
    <p:sldId id="28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99"/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157" y="1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2FC3A-4C53-4A7C-8AF5-B03D4A3255F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77BD33-A29B-40D4-A4E5-9E958596A6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084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5199" y="546109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4331" y="2868804"/>
            <a:ext cx="2629396" cy="1996112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jazyk_6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endParaRPr lang="cs-CZ" sz="1200" b="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Procvičování tvarů podstatných jmen podle vzorů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/2012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Anotace: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Prezentace je určena pro žáky </a:t>
            </a:r>
            <a:r>
              <a:rPr lang="cs-CZ" dirty="0" err="1" smtClean="0">
                <a:solidFill>
                  <a:schemeClr val="bg1"/>
                </a:solidFill>
              </a:rPr>
              <a:t>II.stupně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2"/>
            <a:ext cx="7772400" cy="1470025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</a:rPr>
              <a:t>ČESKÝ  JAZYK</a:t>
            </a:r>
            <a:endParaRPr lang="cs-CZ" sz="8000" b="1" dirty="0">
              <a:solidFill>
                <a:schemeClr val="bg1"/>
              </a:solidFill>
            </a:endParaRPr>
          </a:p>
        </p:txBody>
      </p:sp>
      <p:pic>
        <p:nvPicPr>
          <p:cNvPr id="11268" name="Picture 4" descr="http://t1.gstatic.com/images?q=tbn:ANd9GcRKhpfGPdLgcFQDgOtVZ1_Tiz81YWIlK7_BFIXE72a8Zal-Gju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85184"/>
            <a:ext cx="2133579" cy="6330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12700" stA="38000" endPos="28000" dist="5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ovéPole 5"/>
          <p:cNvSpPr txBox="1"/>
          <p:nvPr/>
        </p:nvSpPr>
        <p:spPr>
          <a:xfrm>
            <a:off x="3131840" y="450912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6. ročník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332656"/>
            <a:ext cx="8496944" cy="2677656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PROCVIČOVÁNÍ  TVARŮ  </a:t>
            </a:r>
            <a:r>
              <a:rPr lang="cs-CZ" sz="6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PODSTATNÝCH  JMEN</a:t>
            </a: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algn="ctr"/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 VZORŮ</a:t>
            </a: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2" y="764704"/>
            <a:ext cx="8229600" cy="2232248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lvl="0">
              <a:spcBef>
                <a:spcPct val="0"/>
              </a:spcBef>
            </a:pP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ZAPAMATUJ  SI</a:t>
            </a:r>
          </a:p>
          <a:p>
            <a:pPr lvl="0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  </a:t>
            </a:r>
            <a:r>
              <a:rPr lang="cs-CZ" sz="2800" b="1" u="sng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M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ěstský úřad v </a:t>
            </a:r>
            <a:r>
              <a:rPr lang="cs-CZ" sz="2800" b="1" u="sng" dirty="0" smtClean="0">
                <a:solidFill>
                  <a:srgbClr val="FFC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O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pavě</a:t>
            </a:r>
          </a:p>
          <a:p>
            <a:pPr lvl="0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  </a:t>
            </a:r>
            <a:r>
              <a:rPr lang="cs-CZ" sz="2800" b="1" u="sng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O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becní úřad v </a:t>
            </a:r>
            <a:r>
              <a:rPr lang="cs-CZ" sz="2800" b="1" u="sng" dirty="0" err="1" smtClean="0">
                <a:solidFill>
                  <a:srgbClr val="FFC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M</a:t>
            </a:r>
            <a:r>
              <a:rPr lang="cs-CZ" sz="2800" b="1" dirty="0" err="1" smtClean="0">
                <a:solidFill>
                  <a:srgbClr val="FFC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elči</a:t>
            </a:r>
            <a:endParaRPr lang="cs-CZ" sz="2800" b="1" dirty="0" smtClean="0">
              <a:solidFill>
                <a:srgbClr val="FFC000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  <a:p>
            <a:pPr lvl="0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  </a:t>
            </a:r>
            <a:r>
              <a:rPr lang="cs-CZ" sz="2800" b="1" u="sng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Z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ákladní škola v </a:t>
            </a:r>
            <a:r>
              <a:rPr lang="cs-CZ" sz="2800" b="1" u="sng" dirty="0" err="1" smtClean="0">
                <a:solidFill>
                  <a:srgbClr val="FFC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M</a:t>
            </a:r>
            <a:r>
              <a:rPr lang="cs-CZ" sz="2800" b="1" dirty="0" err="1" smtClean="0">
                <a:solidFill>
                  <a:srgbClr val="FFC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elči</a:t>
            </a:r>
            <a:endParaRPr lang="cs-CZ" sz="2800" b="1" dirty="0" smtClean="0">
              <a:solidFill>
                <a:srgbClr val="FFC000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  <a:p>
            <a:pPr lvl="0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  </a:t>
            </a:r>
            <a:r>
              <a:rPr lang="cs-CZ" sz="2800" b="1" u="sng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G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ymnázium ve </a:t>
            </a:r>
            <a:r>
              <a:rPr lang="cs-CZ" sz="2800" b="1" u="sng" dirty="0" smtClean="0">
                <a:solidFill>
                  <a:srgbClr val="FFC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V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ítkově</a:t>
            </a:r>
          </a:p>
          <a:p>
            <a:pPr lvl="0">
              <a:spcBef>
                <a:spcPct val="0"/>
              </a:spcBef>
              <a:buFont typeface="Wingdings" pitchFamily="2" charset="2"/>
              <a:buChar char="§"/>
            </a:pPr>
            <a:endParaRPr kumimoji="0" lang="cs-CZ" sz="24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Šipka doprava 2"/>
          <p:cNvSpPr/>
          <p:nvPr/>
        </p:nvSpPr>
        <p:spPr>
          <a:xfrm rot="12637437">
            <a:off x="4512704" y="2453118"/>
            <a:ext cx="1152128" cy="648072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3284984"/>
            <a:ext cx="4032448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FF00"/>
                </a:solidFill>
              </a:rPr>
              <a:t>VLASTNÍ  NÁZVY</a:t>
            </a:r>
            <a:r>
              <a:rPr lang="cs-CZ" sz="2400" b="1" dirty="0" smtClean="0">
                <a:solidFill>
                  <a:srgbClr val="FFFF00"/>
                </a:solidFill>
              </a:rPr>
              <a:t> – píšeme s velkým písmenem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4221088"/>
            <a:ext cx="8229600" cy="1872208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lvl="0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  </a:t>
            </a:r>
            <a:r>
              <a:rPr lang="cs-CZ" sz="2800" b="1" u="sng" dirty="0" smtClean="0">
                <a:solidFill>
                  <a:srgbClr val="FFC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m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ěstské úřady</a:t>
            </a:r>
          </a:p>
          <a:p>
            <a:pPr lvl="0">
              <a:spcBef>
                <a:spcPct val="0"/>
              </a:spcBef>
              <a:buFont typeface="Wingdings" pitchFamily="2" charset="2"/>
              <a:buChar char="§"/>
            </a:pPr>
            <a:r>
              <a:rPr kumimoji="0" lang="cs-CZ" sz="2800" b="1" i="0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o</a:t>
            </a:r>
            <a:r>
              <a:rPr kumimoji="0" lang="cs-CZ" sz="2800" b="1" i="0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becní úřady</a:t>
            </a:r>
          </a:p>
          <a:p>
            <a:pPr lvl="0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  </a:t>
            </a:r>
            <a:r>
              <a:rPr lang="cs-CZ" sz="2800" b="1" u="sng" dirty="0" smtClean="0">
                <a:solidFill>
                  <a:srgbClr val="FFC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z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ákladní školy</a:t>
            </a:r>
          </a:p>
          <a:p>
            <a:pPr lvl="0">
              <a:spcBef>
                <a:spcPct val="0"/>
              </a:spcBef>
              <a:buFont typeface="Wingdings" pitchFamily="2" charset="2"/>
              <a:buChar char="§"/>
            </a:pPr>
            <a:r>
              <a:rPr kumimoji="0" lang="cs-CZ" sz="2800" b="1" i="0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g</a:t>
            </a:r>
            <a:r>
              <a:rPr kumimoji="0" lang="cs-CZ" sz="2800" b="1" i="0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ymnázia</a:t>
            </a:r>
            <a:endParaRPr kumimoji="0" lang="cs-CZ" sz="24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Šipka doprava 5"/>
          <p:cNvSpPr/>
          <p:nvPr/>
        </p:nvSpPr>
        <p:spPr>
          <a:xfrm rot="12637437">
            <a:off x="2712505" y="5693478"/>
            <a:ext cx="1152128" cy="648072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5694347"/>
            <a:ext cx="3888432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FF00"/>
                </a:solidFill>
              </a:rPr>
              <a:t>OBECNÉ  POJMY</a:t>
            </a:r>
            <a:r>
              <a:rPr lang="cs-CZ" sz="2400" b="1" dirty="0" smtClean="0">
                <a:solidFill>
                  <a:srgbClr val="FFFF00"/>
                </a:solidFill>
              </a:rPr>
              <a:t>– píšeme  s malým písmenem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611560" y="649089"/>
            <a:ext cx="8280920" cy="46166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PROCVIČOVÁNÍ  TVARŮ  POD.JMEN  PODLE  VZORŮ</a:t>
            </a:r>
            <a:endParaRPr lang="cs-CZ" sz="2400" b="1" u="sng" dirty="0">
              <a:solidFill>
                <a:srgbClr val="FFFF00"/>
              </a:solidFill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1187624" y="1398786"/>
          <a:ext cx="7704856" cy="36576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456384"/>
                <a:gridCol w="1944216"/>
                <a:gridCol w="2304256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TVRDÉ</a:t>
                      </a:r>
                      <a:endParaRPr lang="cs-CZ" sz="24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MĚKKÉ</a:t>
                      </a:r>
                      <a:endParaRPr lang="cs-CZ" sz="240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u="sng" dirty="0" smtClean="0"/>
                        <a:t>rod mužský</a:t>
                      </a:r>
                      <a:r>
                        <a:rPr lang="cs-CZ" sz="2400" b="1" dirty="0" smtClean="0"/>
                        <a:t>  </a:t>
                      </a:r>
                      <a:r>
                        <a:rPr lang="cs-CZ" sz="2400" b="1" baseline="0" dirty="0" smtClean="0"/>
                        <a:t> </a:t>
                      </a:r>
                      <a:r>
                        <a:rPr lang="cs-CZ" sz="2400" b="1" dirty="0" smtClean="0"/>
                        <a:t>   životný</a:t>
                      </a:r>
                    </a:p>
                    <a:p>
                      <a:r>
                        <a:rPr lang="cs-CZ" sz="2400" b="1" dirty="0" smtClean="0"/>
                        <a:t>                      </a:t>
                      </a:r>
                      <a:r>
                        <a:rPr lang="cs-CZ" sz="2400" b="1" baseline="0" dirty="0" smtClean="0"/>
                        <a:t>  </a:t>
                      </a:r>
                    </a:p>
                    <a:p>
                      <a:r>
                        <a:rPr lang="cs-CZ" sz="2400" b="1" baseline="0" dirty="0" smtClean="0"/>
                        <a:t>                          </a:t>
                      </a:r>
                      <a:r>
                        <a:rPr lang="cs-CZ" sz="2400" b="1" dirty="0" smtClean="0"/>
                        <a:t>neživotný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pán</a:t>
                      </a:r>
                    </a:p>
                    <a:p>
                      <a:pPr algn="ctr"/>
                      <a:r>
                        <a:rPr lang="cs-CZ" sz="2400" b="1" dirty="0" smtClean="0"/>
                        <a:t>předseda</a:t>
                      </a:r>
                    </a:p>
                    <a:p>
                      <a:pPr algn="ctr"/>
                      <a:r>
                        <a:rPr lang="cs-CZ" sz="2400" b="1" dirty="0" smtClean="0"/>
                        <a:t>hrad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muž</a:t>
                      </a:r>
                    </a:p>
                    <a:p>
                      <a:pPr algn="ctr"/>
                      <a:r>
                        <a:rPr lang="cs-CZ" sz="2400" b="1" dirty="0" smtClean="0"/>
                        <a:t>soudce</a:t>
                      </a:r>
                    </a:p>
                    <a:p>
                      <a:pPr algn="ctr"/>
                      <a:r>
                        <a:rPr lang="cs-CZ" sz="2400" b="1" dirty="0" smtClean="0"/>
                        <a:t>stroj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u="sng" dirty="0" smtClean="0"/>
                        <a:t>rod ženský</a:t>
                      </a:r>
                      <a:r>
                        <a:rPr lang="cs-CZ" sz="2400" b="1" u="none" dirty="0" smtClean="0"/>
                        <a:t> </a:t>
                      </a:r>
                      <a:endParaRPr lang="cs-CZ" sz="2400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žena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růže      </a:t>
                      </a:r>
                    </a:p>
                    <a:p>
                      <a:pPr algn="ctr"/>
                      <a:r>
                        <a:rPr lang="cs-CZ" sz="2400" b="1" dirty="0" smtClean="0"/>
                        <a:t>píseň</a:t>
                      </a:r>
                    </a:p>
                    <a:p>
                      <a:pPr algn="ctr"/>
                      <a:r>
                        <a:rPr lang="cs-CZ" sz="2400" b="1" dirty="0" smtClean="0"/>
                        <a:t>kost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u="sng" dirty="0" smtClean="0"/>
                        <a:t>rod střední</a:t>
                      </a:r>
                      <a:endParaRPr lang="cs-CZ" sz="2400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město</a:t>
                      </a:r>
                    </a:p>
                    <a:p>
                      <a:pPr algn="ctr"/>
                      <a:r>
                        <a:rPr lang="cs-CZ" sz="2400" b="1" dirty="0" smtClean="0"/>
                        <a:t>kuře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moře</a:t>
                      </a:r>
                    </a:p>
                    <a:p>
                      <a:pPr algn="ctr"/>
                      <a:r>
                        <a:rPr lang="cs-CZ" sz="2400" b="1" dirty="0" smtClean="0"/>
                        <a:t>stavení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 rot="16200000">
            <a:off x="-951422" y="3004157"/>
            <a:ext cx="367241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VZORY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203848" y="2622922"/>
            <a:ext cx="561662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2843808" y="2118866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2771800" y="2262882"/>
            <a:ext cx="432048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467544" y="5445224"/>
            <a:ext cx="1224136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ÚKOL: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763688" y="5445224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 URČI  VZOR  SVÉHO  KŘESTNÍHO  JMÉNA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907704" y="5987380"/>
            <a:ext cx="6336704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např.:  </a:t>
            </a:r>
            <a:r>
              <a:rPr lang="cs-CZ" b="1" u="sng" dirty="0" smtClean="0">
                <a:solidFill>
                  <a:schemeClr val="bg1"/>
                </a:solidFill>
              </a:rPr>
              <a:t>JOSEF</a:t>
            </a:r>
            <a:endParaRPr lang="cs-CZ" b="1" u="sng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79512" y="332656"/>
            <a:ext cx="8784976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FF00"/>
                </a:solidFill>
              </a:rPr>
              <a:t>PŘIŘAĎ  PODSTATNÁ  JMÉNA  KE  VZORŮM</a:t>
            </a:r>
            <a:endParaRPr lang="cs-CZ" sz="2400" b="1" u="sng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1023119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Vosa, </a:t>
            </a:r>
            <a:r>
              <a:rPr lang="cs-CZ" sz="2400" b="1" dirty="0" smtClean="0">
                <a:solidFill>
                  <a:srgbClr val="FFFF00"/>
                </a:solidFill>
              </a:rPr>
              <a:t>lesník</a:t>
            </a:r>
            <a:r>
              <a:rPr lang="cs-CZ" sz="2400" b="1" dirty="0" smtClean="0">
                <a:solidFill>
                  <a:schemeClr val="bg1"/>
                </a:solidFill>
              </a:rPr>
              <a:t>, práce, </a:t>
            </a:r>
            <a:r>
              <a:rPr lang="cs-CZ" sz="2400" b="1" dirty="0" smtClean="0">
                <a:solidFill>
                  <a:srgbClr val="FFFF00"/>
                </a:solidFill>
              </a:rPr>
              <a:t>kotě, </a:t>
            </a:r>
            <a:r>
              <a:rPr lang="cs-CZ" sz="2400" b="1" dirty="0" smtClean="0">
                <a:solidFill>
                  <a:schemeClr val="bg1"/>
                </a:solidFill>
              </a:rPr>
              <a:t>jídlo, </a:t>
            </a:r>
            <a:r>
              <a:rPr lang="cs-CZ" sz="2400" b="1" dirty="0" smtClean="0">
                <a:solidFill>
                  <a:srgbClr val="FFFF00"/>
                </a:solidFill>
              </a:rPr>
              <a:t>meč, </a:t>
            </a:r>
            <a:r>
              <a:rPr lang="cs-CZ" sz="2400" b="1" dirty="0" smtClean="0">
                <a:solidFill>
                  <a:schemeClr val="bg1"/>
                </a:solidFill>
              </a:rPr>
              <a:t>hůl, </a:t>
            </a:r>
            <a:r>
              <a:rPr lang="cs-CZ" sz="2400" b="1" dirty="0" smtClean="0">
                <a:solidFill>
                  <a:srgbClr val="FFFF00"/>
                </a:solidFill>
              </a:rPr>
              <a:t>sokol, </a:t>
            </a:r>
            <a:r>
              <a:rPr lang="cs-CZ" sz="2400" b="1" dirty="0" smtClean="0">
                <a:solidFill>
                  <a:schemeClr val="bg1"/>
                </a:solidFill>
              </a:rPr>
              <a:t>Jaroměř, </a:t>
            </a:r>
            <a:r>
              <a:rPr lang="cs-CZ" sz="2400" b="1" dirty="0" smtClean="0">
                <a:solidFill>
                  <a:srgbClr val="FFFF00"/>
                </a:solidFill>
              </a:rPr>
              <a:t>slepice, babička, </a:t>
            </a:r>
            <a:r>
              <a:rPr lang="cs-CZ" sz="2400" b="1" dirty="0" smtClean="0">
                <a:solidFill>
                  <a:schemeClr val="bg1"/>
                </a:solidFill>
              </a:rPr>
              <a:t>jablko……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9512" y="2780928"/>
            <a:ext cx="8784976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rgbClr val="FFFF00"/>
                </a:solidFill>
              </a:rPr>
              <a:t>PODTRHNI  </a:t>
            </a:r>
            <a:r>
              <a:rPr lang="cs-CZ" sz="2000" b="1" dirty="0" smtClean="0">
                <a:solidFill>
                  <a:srgbClr val="FFFF00"/>
                </a:solidFill>
              </a:rPr>
              <a:t>PODSTATNÁ  JMÉNA  KTERÁ  NEPATŘÍ  DO  UVEDENÉ  ŘADY  --  urči  VZOR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3861048"/>
            <a:ext cx="88569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C000"/>
                </a:solidFill>
              </a:rPr>
              <a:t>vzor  HRAD:</a:t>
            </a:r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chemeClr val="bg1"/>
                </a:solidFill>
              </a:rPr>
              <a:t>strom, kůl, křik, úhel, pes, hotel, hůl, rok, stín, obuv</a:t>
            </a: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r>
              <a:rPr lang="cs-CZ" sz="2400" b="1" u="sng" dirty="0" smtClean="0">
                <a:solidFill>
                  <a:srgbClr val="FFC000"/>
                </a:solidFill>
              </a:rPr>
              <a:t>vzor ŽENA:</a:t>
            </a:r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chemeClr val="bg1"/>
                </a:solidFill>
              </a:rPr>
              <a:t>cesta, námaha, kniha, kočka, hrdina, služba,  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                     zavazadlo, Alena, bouřka, žízeň</a:t>
            </a:r>
          </a:p>
          <a:p>
            <a:endParaRPr lang="cs-CZ" sz="2400" b="1" u="sng" dirty="0" smtClean="0">
              <a:solidFill>
                <a:schemeClr val="bg1"/>
              </a:solidFill>
            </a:endParaRPr>
          </a:p>
          <a:p>
            <a:r>
              <a:rPr lang="cs-CZ" sz="2400" b="1" u="sng" dirty="0" smtClean="0">
                <a:solidFill>
                  <a:srgbClr val="FFC000"/>
                </a:solidFill>
              </a:rPr>
              <a:t>vzor MĚSTO:</a:t>
            </a:r>
            <a:r>
              <a:rPr lang="cs-CZ" sz="2400" b="1" dirty="0" smtClean="0">
                <a:solidFill>
                  <a:schemeClr val="bg1"/>
                </a:solidFill>
              </a:rPr>
              <a:t>  olovo, právo, víno, ovoce, práce, strašidlo, obilí,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                        máslo, koleno, loďstvo</a:t>
            </a:r>
            <a:endParaRPr lang="cs-CZ" sz="2400" b="1" u="sng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bdélník 33"/>
          <p:cNvSpPr/>
          <p:nvPr/>
        </p:nvSpPr>
        <p:spPr>
          <a:xfrm>
            <a:off x="179512" y="1196752"/>
            <a:ext cx="8748000" cy="468052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8784976" cy="83099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DOPLŇTE  SPRÁVNÉ  TVARY  A  URČETE  MLUVNICKÉ  KATEGORIE</a:t>
            </a:r>
            <a:endParaRPr lang="cs-CZ" sz="2400" b="1" dirty="0">
              <a:solidFill>
                <a:srgbClr val="FFFF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096000" cy="3571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ve vodě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ryb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ptáků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stáda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ryby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zpěvu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na zemi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06489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citace:</a:t>
            </a: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 smtClean="0">
                <a:solidFill>
                  <a:schemeClr val="bg1"/>
                </a:solidFill>
              </a:rPr>
              <a:t>Český jazyk pro 6.ročník základní školy a primu víceletého gymnázia, Nakladatelství </a:t>
            </a:r>
            <a:r>
              <a:rPr lang="cs-CZ" sz="1100" dirty="0" err="1" smtClean="0">
                <a:solidFill>
                  <a:schemeClr val="bg1"/>
                </a:solidFill>
              </a:rPr>
              <a:t>Fraus</a:t>
            </a:r>
            <a:r>
              <a:rPr lang="cs-CZ" sz="1100" dirty="0" smtClean="0">
                <a:solidFill>
                  <a:schemeClr val="bg1"/>
                </a:solidFill>
              </a:rPr>
              <a:t> 2003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1199</TotalTime>
  <Words>300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ČESKÝ  JAZYK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 JAZYK</dc:title>
  <dc:creator>Jirka</dc:creator>
  <cp:lastModifiedBy>Jirka</cp:lastModifiedBy>
  <cp:revision>152</cp:revision>
  <dcterms:created xsi:type="dcterms:W3CDTF">2012-09-23T06:05:13Z</dcterms:created>
  <dcterms:modified xsi:type="dcterms:W3CDTF">2013-06-24T21:18:41Z</dcterms:modified>
</cp:coreProperties>
</file>