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88" r:id="rId2"/>
    <p:sldId id="295" r:id="rId3"/>
    <p:sldId id="256" r:id="rId4"/>
    <p:sldId id="290" r:id="rId5"/>
    <p:sldId id="283" r:id="rId6"/>
    <p:sldId id="284" r:id="rId7"/>
    <p:sldId id="293" r:id="rId8"/>
    <p:sldId id="292" r:id="rId9"/>
    <p:sldId id="294" r:id="rId10"/>
    <p:sldId id="291" r:id="rId11"/>
    <p:sldId id="285" r:id="rId12"/>
    <p:sldId id="286" r:id="rId13"/>
    <p:sldId id="28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  <a:srgbClr val="336699"/>
    <a:srgbClr val="FF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733" y="-3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130" y="-8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0F6982-19A0-407B-BE91-B13A78394C38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2CCD1-AFCB-4FB1-B831-7FAB2D1C175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703772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82FC3A-4C53-4A7C-8AF5-B03D4A3255F6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77BD33-A29B-40D4-A4E5-9E958596A6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8608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FDF7A-291A-49B4-B0EA-32F827AB2E2E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775199" y="5461092"/>
            <a:ext cx="5407660" cy="1048385"/>
          </a:xfrm>
          <a:prstGeom prst="rect">
            <a:avLst/>
          </a:prstGeom>
          <a:noFill/>
        </p:spPr>
      </p:pic>
      <p:pic>
        <p:nvPicPr>
          <p:cNvPr id="4" name="Obrázek 3" descr="znak školy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164331" y="2868804"/>
            <a:ext cx="2629396" cy="199611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11791256"/>
              </p:ext>
            </p:extLst>
          </p:nvPr>
        </p:nvGraphicFramePr>
        <p:xfrm>
          <a:off x="1647190" y="404664"/>
          <a:ext cx="5849620" cy="2401189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</a:t>
                      </a:r>
                      <a:r>
                        <a:rPr lang="cs-CZ" sz="1200" dirty="0" err="1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Melč</a:t>
                      </a: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Jiří Soška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VY_32_Inovace_Český</a:t>
                      </a:r>
                      <a:r>
                        <a:rPr lang="cs-CZ" sz="1200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jazyk_6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ŠABLONY: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cs-CZ" sz="1200" b="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Některé</a:t>
                      </a:r>
                      <a:r>
                        <a:rPr lang="cs-CZ" sz="1200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odchylky od pravidelného skloňování podstatných jmen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6.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/2012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54868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Anotace: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Prezentace je určena pro žáky </a:t>
            </a:r>
            <a:r>
              <a:rPr lang="cs-CZ" dirty="0" err="1" smtClean="0">
                <a:solidFill>
                  <a:schemeClr val="bg1"/>
                </a:solidFill>
              </a:rPr>
              <a:t>II.stupně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</a:p>
          <a:p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56792"/>
            <a:ext cx="7772400" cy="1470025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r>
              <a:rPr lang="cs-CZ" sz="8000" b="1" dirty="0" smtClean="0">
                <a:solidFill>
                  <a:schemeClr val="bg1"/>
                </a:solidFill>
              </a:rPr>
              <a:t>ČESKÝ  JAZYK</a:t>
            </a:r>
            <a:endParaRPr lang="cs-CZ" sz="8000" b="1" dirty="0">
              <a:solidFill>
                <a:schemeClr val="bg1"/>
              </a:solidFill>
            </a:endParaRPr>
          </a:p>
        </p:txBody>
      </p:sp>
      <p:pic>
        <p:nvPicPr>
          <p:cNvPr id="11268" name="Picture 4" descr="http://t1.gstatic.com/images?q=tbn:ANd9GcRKhpfGPdLgcFQDgOtVZ1_Tiz81YWIlK7_BFIXE72a8Zal-Gju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5085184"/>
            <a:ext cx="2133579" cy="6330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6" name="TextovéPole 5"/>
          <p:cNvSpPr txBox="1"/>
          <p:nvPr/>
        </p:nvSpPr>
        <p:spPr>
          <a:xfrm>
            <a:off x="3131840" y="4509120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6. ročník</a:t>
            </a:r>
            <a:endParaRPr lang="cs-CZ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764704"/>
            <a:ext cx="8424936" cy="1015663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PODSTATNÁ  JMÉNA</a:t>
            </a:r>
            <a:endParaRPr lang="cs-CZ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2021939"/>
            <a:ext cx="8460000" cy="175432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NĚKTERÉ  </a:t>
            </a:r>
            <a:r>
              <a:rPr lang="cs-CZ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ODCHYLKY</a:t>
            </a:r>
            <a:r>
              <a:rPr lang="cs-CZ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OD  PRAVIDELNÉHO  </a:t>
            </a:r>
            <a:r>
              <a:rPr lang="cs-CZ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SKLOŇOVÁNÍ</a:t>
            </a:r>
            <a:r>
              <a:rPr lang="cs-CZ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PODSTATNÝCH  JMEN</a:t>
            </a:r>
            <a:endParaRPr lang="cs-CZ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5382756" y="2026960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3092212" y="2780948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475112" y="2780948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858012" y="2780948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240912" y="2780948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623812" y="2780948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006712" y="2780948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389612" y="2780948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772512" y="2780948"/>
            <a:ext cx="360040" cy="36004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155412" y="2780948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140936" y="2026960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3855348" y="3163848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4238248" y="3163848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4621148" y="3163848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5004048" y="3163848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5386948" y="3163848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5769848" y="3163848"/>
            <a:ext cx="360040" cy="36004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5765656" y="2402240"/>
            <a:ext cx="360040" cy="36004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378564" y="2405668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5003196" y="2401476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148556" y="2405668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6531456" y="2409096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379328" y="1648252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5383520" y="1277164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5758036" y="2028860"/>
            <a:ext cx="360040" cy="36004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5758036" y="1655480"/>
            <a:ext cx="360040" cy="36004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5765656" y="1282100"/>
            <a:ext cx="360040" cy="36004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5758036" y="908720"/>
            <a:ext cx="360040" cy="36004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6527264" y="2019340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6902544" y="2019340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7277824" y="2019340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7653104" y="2019340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8028384" y="2019340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6133316" y="1651680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6508596" y="1647488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6883876" y="1643296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6133316" y="1279828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6125696" y="916360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6500976" y="919788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6876256" y="923216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7251536" y="926644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TextovéPole 47"/>
          <p:cNvSpPr txBox="1"/>
          <p:nvPr/>
        </p:nvSpPr>
        <p:spPr>
          <a:xfrm>
            <a:off x="323528" y="908720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 Spojením hlásek vznikne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323528" y="1274708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 Mluvnická kategorie podstatného jména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23528" y="1633076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 Slovní druh vyjadřující děj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23528" y="1991444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 Jednotné číslo neboli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323528" y="2372672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 Za větou oznamovací píšeme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323528" y="275390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 Mluvnice neboli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320100" y="3162156"/>
            <a:ext cx="3243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Nejmnenší</a:t>
            </a:r>
            <a:r>
              <a:rPr lang="cs-CZ" b="1" dirty="0" smtClean="0">
                <a:solidFill>
                  <a:schemeClr val="bg1"/>
                </a:solidFill>
              </a:rPr>
              <a:t> jednotky řeči jsou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5796136" y="858808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6139036" y="858808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L</a:t>
            </a:r>
            <a:endParaRPr lang="cs-CZ" sz="2400" b="1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6481936" y="858808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</a:t>
            </a:r>
            <a:endParaRPr lang="cs-CZ" sz="2400" b="1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6824836" y="858808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</a:t>
            </a:r>
            <a:endParaRPr lang="cs-CZ" sz="2400" b="1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7167736" y="858808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</a:t>
            </a:r>
            <a:endParaRPr lang="cs-CZ" sz="2400" b="1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5413236" y="1211992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R</a:t>
            </a:r>
            <a:endParaRPr lang="cs-CZ" sz="2400" b="1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5785940" y="1207800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6159232" y="1211228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D</a:t>
            </a:r>
            <a:endParaRPr lang="cs-CZ" sz="2400" b="1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5346172" y="1589837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</a:t>
            </a:r>
            <a:endParaRPr lang="cs-CZ" sz="2400" b="1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6543660" y="1588974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</a:t>
            </a:r>
            <a:endParaRPr lang="cs-CZ" sz="2400" b="1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6920468" y="1588111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</a:t>
            </a:r>
            <a:endParaRPr lang="cs-CZ" sz="2400" b="1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5420856" y="1966843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</a:t>
            </a:r>
            <a:endParaRPr lang="cs-CZ" sz="2400" b="1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5428476" y="2342123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E</a:t>
            </a:r>
            <a:endParaRPr lang="cs-CZ" sz="2400" b="1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5436096" y="2717403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I</a:t>
            </a:r>
            <a:endParaRPr lang="cs-CZ" sz="2400" b="1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5443716" y="3092683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</a:t>
            </a:r>
            <a:endParaRPr lang="cs-CZ" sz="2400" b="1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5791944" y="1971700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5793844" y="2352700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5795744" y="2733700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797644" y="3114700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6" name="TextovéPole 75"/>
          <p:cNvSpPr txBox="1"/>
          <p:nvPr/>
        </p:nvSpPr>
        <p:spPr>
          <a:xfrm>
            <a:off x="6166852" y="1970837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</a:t>
            </a:r>
            <a:endParaRPr lang="cs-CZ" sz="2400" b="1" dirty="0"/>
          </a:p>
        </p:txBody>
      </p:sp>
      <p:sp>
        <p:nvSpPr>
          <p:cNvPr id="77" name="TextovéPole 76"/>
          <p:cNvSpPr txBox="1"/>
          <p:nvPr/>
        </p:nvSpPr>
        <p:spPr>
          <a:xfrm>
            <a:off x="6166852" y="2351837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</a:t>
            </a:r>
            <a:endParaRPr lang="cs-CZ" sz="2400" b="1" dirty="0"/>
          </a:p>
        </p:txBody>
      </p:sp>
      <p:sp>
        <p:nvSpPr>
          <p:cNvPr id="78" name="TextovéPole 77"/>
          <p:cNvSpPr txBox="1"/>
          <p:nvPr/>
        </p:nvSpPr>
        <p:spPr>
          <a:xfrm>
            <a:off x="6166852" y="2732837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</a:t>
            </a:r>
            <a:endParaRPr lang="cs-CZ" sz="2400" b="1" dirty="0"/>
          </a:p>
        </p:txBody>
      </p:sp>
      <p:sp>
        <p:nvSpPr>
          <p:cNvPr id="79" name="TextovéPole 78"/>
          <p:cNvSpPr txBox="1"/>
          <p:nvPr/>
        </p:nvSpPr>
        <p:spPr>
          <a:xfrm>
            <a:off x="6547852" y="1974463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G</a:t>
            </a:r>
            <a:endParaRPr lang="cs-CZ" sz="2400" b="1" dirty="0"/>
          </a:p>
        </p:txBody>
      </p:sp>
      <p:sp>
        <p:nvSpPr>
          <p:cNvPr id="80" name="TextovéPole 79"/>
          <p:cNvSpPr txBox="1"/>
          <p:nvPr/>
        </p:nvSpPr>
        <p:spPr>
          <a:xfrm>
            <a:off x="6928852" y="1978089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U</a:t>
            </a:r>
            <a:endParaRPr lang="cs-CZ" sz="2400" b="1" dirty="0"/>
          </a:p>
        </p:txBody>
      </p:sp>
      <p:sp>
        <p:nvSpPr>
          <p:cNvPr id="81" name="TextovéPole 80"/>
          <p:cNvSpPr txBox="1"/>
          <p:nvPr/>
        </p:nvSpPr>
        <p:spPr>
          <a:xfrm>
            <a:off x="7309852" y="1981715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L</a:t>
            </a:r>
            <a:endParaRPr lang="cs-CZ" sz="2400" b="1" dirty="0"/>
          </a:p>
        </p:txBody>
      </p:sp>
      <p:sp>
        <p:nvSpPr>
          <p:cNvPr id="82" name="TextovéPole 81"/>
          <p:cNvSpPr txBox="1"/>
          <p:nvPr/>
        </p:nvSpPr>
        <p:spPr>
          <a:xfrm>
            <a:off x="7690852" y="1985341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Á</a:t>
            </a:r>
            <a:endParaRPr lang="cs-CZ" sz="2400" b="1" dirty="0"/>
          </a:p>
        </p:txBody>
      </p:sp>
      <p:sp>
        <p:nvSpPr>
          <p:cNvPr id="83" name="TextovéPole 82"/>
          <p:cNvSpPr txBox="1"/>
          <p:nvPr/>
        </p:nvSpPr>
        <p:spPr>
          <a:xfrm>
            <a:off x="8071852" y="1988967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R</a:t>
            </a:r>
            <a:endParaRPr lang="cs-CZ" sz="2400" b="1" dirty="0"/>
          </a:p>
        </p:txBody>
      </p:sp>
      <p:sp>
        <p:nvSpPr>
          <p:cNvPr id="84" name="TextovéPole 83"/>
          <p:cNvSpPr txBox="1"/>
          <p:nvPr/>
        </p:nvSpPr>
        <p:spPr>
          <a:xfrm>
            <a:off x="6563092" y="2351837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U</a:t>
            </a:r>
            <a:endParaRPr lang="cs-CZ" sz="2400" b="1" dirty="0"/>
          </a:p>
        </p:txBody>
      </p:sp>
      <p:sp>
        <p:nvSpPr>
          <p:cNvPr id="85" name="TextovéPole 84"/>
          <p:cNvSpPr txBox="1"/>
          <p:nvPr/>
        </p:nvSpPr>
        <p:spPr>
          <a:xfrm>
            <a:off x="5032236" y="2717403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T</a:t>
            </a:r>
            <a:endParaRPr lang="cs-CZ" sz="2400" b="1" dirty="0"/>
          </a:p>
        </p:txBody>
      </p:sp>
      <p:sp>
        <p:nvSpPr>
          <p:cNvPr id="86" name="TextovéPole 85"/>
          <p:cNvSpPr txBox="1"/>
          <p:nvPr/>
        </p:nvSpPr>
        <p:spPr>
          <a:xfrm>
            <a:off x="4628376" y="2717403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</a:t>
            </a:r>
            <a:endParaRPr lang="cs-CZ" sz="2400" b="1" dirty="0"/>
          </a:p>
        </p:txBody>
      </p:sp>
      <p:sp>
        <p:nvSpPr>
          <p:cNvPr id="87" name="TextovéPole 86"/>
          <p:cNvSpPr txBox="1"/>
          <p:nvPr/>
        </p:nvSpPr>
        <p:spPr>
          <a:xfrm>
            <a:off x="4247376" y="2717403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</a:t>
            </a:r>
            <a:endParaRPr lang="cs-CZ" sz="2400" b="1" dirty="0"/>
          </a:p>
        </p:txBody>
      </p:sp>
      <p:sp>
        <p:nvSpPr>
          <p:cNvPr id="88" name="TextovéPole 87"/>
          <p:cNvSpPr txBox="1"/>
          <p:nvPr/>
        </p:nvSpPr>
        <p:spPr>
          <a:xfrm>
            <a:off x="3866376" y="2717403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</a:t>
            </a:r>
            <a:endParaRPr lang="cs-CZ" sz="2400" b="1" dirty="0"/>
          </a:p>
        </p:txBody>
      </p:sp>
      <p:sp>
        <p:nvSpPr>
          <p:cNvPr id="89" name="TextovéPole 88"/>
          <p:cNvSpPr txBox="1"/>
          <p:nvPr/>
        </p:nvSpPr>
        <p:spPr>
          <a:xfrm>
            <a:off x="3485376" y="2717403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R</a:t>
            </a:r>
            <a:endParaRPr lang="cs-CZ" sz="2400" b="1" dirty="0"/>
          </a:p>
        </p:txBody>
      </p:sp>
      <p:sp>
        <p:nvSpPr>
          <p:cNvPr id="90" name="TextovéPole 89"/>
          <p:cNvSpPr txBox="1"/>
          <p:nvPr/>
        </p:nvSpPr>
        <p:spPr>
          <a:xfrm>
            <a:off x="3104376" y="2717403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G</a:t>
            </a:r>
            <a:endParaRPr lang="cs-CZ" sz="2400" b="1" dirty="0"/>
          </a:p>
        </p:txBody>
      </p:sp>
      <p:sp>
        <p:nvSpPr>
          <p:cNvPr id="91" name="TextovéPole 90"/>
          <p:cNvSpPr txBox="1"/>
          <p:nvPr/>
        </p:nvSpPr>
        <p:spPr>
          <a:xfrm>
            <a:off x="5055096" y="3100303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</a:t>
            </a:r>
            <a:endParaRPr lang="cs-CZ" sz="2400" b="1" dirty="0"/>
          </a:p>
        </p:txBody>
      </p:sp>
      <p:sp>
        <p:nvSpPr>
          <p:cNvPr id="92" name="TextovéPole 91"/>
          <p:cNvSpPr txBox="1"/>
          <p:nvPr/>
        </p:nvSpPr>
        <p:spPr>
          <a:xfrm>
            <a:off x="4666476" y="3107923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Á</a:t>
            </a:r>
            <a:endParaRPr lang="cs-CZ" sz="2400" b="1" dirty="0"/>
          </a:p>
        </p:txBody>
      </p:sp>
      <p:sp>
        <p:nvSpPr>
          <p:cNvPr id="93" name="TextovéPole 92"/>
          <p:cNvSpPr txBox="1"/>
          <p:nvPr/>
        </p:nvSpPr>
        <p:spPr>
          <a:xfrm>
            <a:off x="4277856" y="3115543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L</a:t>
            </a:r>
            <a:endParaRPr lang="cs-CZ" sz="2400" b="1" dirty="0"/>
          </a:p>
        </p:txBody>
      </p:sp>
      <p:sp>
        <p:nvSpPr>
          <p:cNvPr id="94" name="TextovéPole 93"/>
          <p:cNvSpPr txBox="1"/>
          <p:nvPr/>
        </p:nvSpPr>
        <p:spPr>
          <a:xfrm>
            <a:off x="3889236" y="3123163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H</a:t>
            </a:r>
            <a:endParaRPr lang="cs-CZ" sz="2400" b="1" dirty="0"/>
          </a:p>
        </p:txBody>
      </p:sp>
      <p:sp>
        <p:nvSpPr>
          <p:cNvPr id="95" name="TextovéPole 94"/>
          <p:cNvSpPr txBox="1"/>
          <p:nvPr/>
        </p:nvSpPr>
        <p:spPr>
          <a:xfrm>
            <a:off x="5026908" y="2348880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T</a:t>
            </a:r>
            <a:endParaRPr lang="cs-CZ" sz="2400" b="1" dirty="0"/>
          </a:p>
        </p:txBody>
      </p:sp>
      <p:sp>
        <p:nvSpPr>
          <p:cNvPr id="96" name="Obdélník 95"/>
          <p:cNvSpPr/>
          <p:nvPr/>
        </p:nvSpPr>
        <p:spPr>
          <a:xfrm>
            <a:off x="4998286" y="1646386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Obdélník 96"/>
          <p:cNvSpPr/>
          <p:nvPr/>
        </p:nvSpPr>
        <p:spPr>
          <a:xfrm>
            <a:off x="4617244" y="1646386"/>
            <a:ext cx="360040" cy="36004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TextovéPole 62"/>
          <p:cNvSpPr txBox="1"/>
          <p:nvPr/>
        </p:nvSpPr>
        <p:spPr>
          <a:xfrm>
            <a:off x="4627728" y="1591563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</a:t>
            </a:r>
            <a:endParaRPr lang="cs-CZ" sz="2400" b="1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4998674" y="1590700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L</a:t>
            </a:r>
            <a:endParaRPr lang="cs-CZ" sz="2400" b="1" dirty="0"/>
          </a:p>
        </p:txBody>
      </p:sp>
      <p:sp>
        <p:nvSpPr>
          <p:cNvPr id="99" name="TextovéPole 98"/>
          <p:cNvSpPr txBox="1"/>
          <p:nvPr/>
        </p:nvSpPr>
        <p:spPr>
          <a:xfrm>
            <a:off x="5768224" y="1593321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0" name="TextovéPole 99"/>
          <p:cNvSpPr txBox="1"/>
          <p:nvPr/>
        </p:nvSpPr>
        <p:spPr>
          <a:xfrm>
            <a:off x="6168480" y="1587459"/>
            <a:ext cx="15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E</a:t>
            </a:r>
            <a:endParaRPr lang="cs-CZ" sz="2400" b="1" dirty="0"/>
          </a:p>
        </p:txBody>
      </p:sp>
      <p:sp>
        <p:nvSpPr>
          <p:cNvPr id="101" name="TextovéPole 100"/>
          <p:cNvSpPr txBox="1"/>
          <p:nvPr/>
        </p:nvSpPr>
        <p:spPr>
          <a:xfrm>
            <a:off x="179512" y="260648"/>
            <a:ext cx="8784976" cy="52322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VYLUŠTI  TAJENKU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63" grpId="0"/>
      <p:bldP spid="64" grpId="0"/>
      <p:bldP spid="99" grpId="0"/>
      <p:bldP spid="99" grpId="1"/>
      <p:bldP spid="10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88640"/>
            <a:ext cx="8784976" cy="830997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NĚKTERÉ 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ODCHYLKY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OD  PRAVIDELNÉHO 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SKLOŇOVÁNÍ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PODSTATNÝCH  JMEN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4752" y="1196752"/>
            <a:ext cx="2808312" cy="46166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a)  názvy částí těla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2" y="1772816"/>
            <a:ext cx="8784976" cy="120032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b="1" dirty="0" smtClean="0">
                <a:solidFill>
                  <a:schemeClr val="bg1"/>
                </a:solidFill>
              </a:rPr>
              <a:t>  NĚKTERÁ  PODSTATNÁ  JMÉNA,  KTERÁ  OZNAČUJÍ  </a:t>
            </a:r>
            <a:r>
              <a:rPr lang="cs-CZ" sz="2400" b="1" dirty="0" smtClean="0">
                <a:solidFill>
                  <a:srgbClr val="FFFF00"/>
                </a:solidFill>
              </a:rPr>
              <a:t>ČÁSTI  LIDSKÉHO  </a:t>
            </a:r>
            <a:r>
              <a:rPr lang="cs-CZ" sz="2400" b="1" dirty="0" smtClean="0">
                <a:solidFill>
                  <a:srgbClr val="FFC000"/>
                </a:solidFill>
              </a:rPr>
              <a:t>(ZVÍŘECÍHO)  </a:t>
            </a:r>
            <a:r>
              <a:rPr lang="cs-CZ" sz="2400" b="1" dirty="0" smtClean="0">
                <a:solidFill>
                  <a:srgbClr val="FFFF00"/>
                </a:solidFill>
              </a:rPr>
              <a:t>TĚLA  (PÁROVÉ: OČI, RUCE…)</a:t>
            </a:r>
            <a:r>
              <a:rPr lang="cs-CZ" sz="2400" b="1" dirty="0" smtClean="0">
                <a:solidFill>
                  <a:schemeClr val="bg1"/>
                </a:solidFill>
              </a:rPr>
              <a:t>,  MAJÍ  V  </a:t>
            </a:r>
            <a:r>
              <a:rPr lang="cs-CZ" sz="2400" b="1" u="sng" dirty="0" smtClean="0">
                <a:solidFill>
                  <a:schemeClr val="bg1"/>
                </a:solidFill>
              </a:rPr>
              <a:t>MNOŽNÉM  ČÍSLE</a:t>
            </a:r>
            <a:r>
              <a:rPr lang="cs-CZ" sz="2400" b="1" dirty="0" smtClean="0">
                <a:solidFill>
                  <a:schemeClr val="bg1"/>
                </a:solidFill>
              </a:rPr>
              <a:t>  </a:t>
            </a:r>
            <a:r>
              <a:rPr lang="cs-CZ" sz="2400" b="1" u="sng" dirty="0" smtClean="0">
                <a:solidFill>
                  <a:srgbClr val="66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ZVLÁŠTNÍ  TVARY</a:t>
            </a:r>
            <a:r>
              <a:rPr lang="cs-CZ" sz="2400" b="1" i="1" dirty="0" smtClean="0">
                <a:solidFill>
                  <a:schemeClr val="bg1"/>
                </a:solidFill>
              </a:rPr>
              <a:t>.</a:t>
            </a:r>
            <a:endParaRPr lang="cs-CZ" sz="2400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68073034"/>
              </p:ext>
            </p:extLst>
          </p:nvPr>
        </p:nvGraphicFramePr>
        <p:xfrm>
          <a:off x="251520" y="3272616"/>
          <a:ext cx="7632848" cy="3144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2"/>
                <a:gridCol w="1008112"/>
                <a:gridCol w="1080120"/>
                <a:gridCol w="1368152"/>
                <a:gridCol w="1512168"/>
                <a:gridCol w="1296144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RUCE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NOHY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KOLENA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RAMENA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PRSA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1., 4. a</a:t>
                      </a:r>
                      <a:r>
                        <a:rPr lang="cs-CZ" sz="2000" b="1" baseline="0" dirty="0" smtClean="0"/>
                        <a:t> 5.p.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prsa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2.p.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prsou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3.p.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prsům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6.p.       (o)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prsou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7.p.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nohama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prsy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1571328" y="365948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ruce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723456" y="365605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nohy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875584" y="365262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kolena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171728" y="3649196"/>
            <a:ext cx="984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ramena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571328" y="405572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rukou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738696" y="405762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nohou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06064" y="405952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kolenou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187732" y="4061420"/>
            <a:ext cx="12564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ramenou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726884" y="4432900"/>
            <a:ext cx="909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i  noh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882440" y="4428852"/>
            <a:ext cx="1361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i  kolen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179348" y="4424804"/>
            <a:ext cx="14325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i  ramen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571328" y="485565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rukám</a:t>
            </a:r>
            <a:endParaRPr lang="cs-CZ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723456" y="485732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nohám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875584" y="485900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kolenům</a:t>
            </a:r>
            <a:endParaRPr lang="cs-CZ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186968" y="486067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ramenům</a:t>
            </a:r>
            <a:endParaRPr lang="cs-CZ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571328" y="523855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rukou</a:t>
            </a:r>
            <a:endParaRPr lang="cs-CZ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723456" y="523260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nohou</a:t>
            </a:r>
            <a:endParaRPr lang="cs-CZ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875584" y="522666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kolenou</a:t>
            </a:r>
            <a:endParaRPr lang="cs-CZ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202208" y="522071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ramenou</a:t>
            </a:r>
            <a:endParaRPr lang="cs-CZ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1571328" y="564012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i  rukách</a:t>
            </a:r>
            <a:endParaRPr lang="cs-CZ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723456" y="564179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i nohách</a:t>
            </a:r>
            <a:endParaRPr lang="cs-CZ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875584" y="5643468"/>
            <a:ext cx="1272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i kolenech</a:t>
            </a:r>
            <a:endParaRPr lang="cs-CZ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5186968" y="5645140"/>
            <a:ext cx="1401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i  ramenech</a:t>
            </a:r>
            <a:endParaRPr lang="cs-CZ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1571328" y="603064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rukama 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2715836" y="6032316"/>
            <a:ext cx="1303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3860344" y="6033988"/>
            <a:ext cx="145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koleny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194588" y="604328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rameny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8" grpId="0"/>
      <p:bldP spid="29" grpId="0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68073034"/>
              </p:ext>
            </p:extLst>
          </p:nvPr>
        </p:nvGraphicFramePr>
        <p:xfrm>
          <a:off x="251520" y="620688"/>
          <a:ext cx="7632848" cy="235204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368152"/>
                <a:gridCol w="1008112"/>
                <a:gridCol w="1080120"/>
                <a:gridCol w="1368152"/>
                <a:gridCol w="1512168"/>
                <a:gridCol w="1296144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OČI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UŠI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1., 4. a</a:t>
                      </a:r>
                      <a:r>
                        <a:rPr lang="cs-CZ" sz="2000" b="1" baseline="0" dirty="0" smtClean="0"/>
                        <a:t> 5.p.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2.p.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3.p.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6.p.       (o)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7.p.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  ušima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571328" y="100755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oči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723456" y="100412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uši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71328" y="140379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očí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738696" y="140569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uší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571328" y="182464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očím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723456" y="182305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uším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571328" y="222663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očích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723456" y="225510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uších</a:t>
            </a:r>
            <a:endParaRPr lang="cs-CZ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571328" y="256490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očima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179512" y="3966155"/>
            <a:ext cx="7704856" cy="83099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400" b="1" dirty="0" smtClean="0">
                <a:solidFill>
                  <a:schemeClr val="bg1"/>
                </a:solidFill>
              </a:rPr>
              <a:t>  V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JEDNOTNÉM  ČÍSLE</a:t>
            </a:r>
            <a:r>
              <a:rPr lang="cs-CZ" sz="2400" b="1" dirty="0" smtClean="0">
                <a:solidFill>
                  <a:schemeClr val="bg1"/>
                </a:solidFill>
              </a:rPr>
              <a:t>  SE  TATO  PODSTATNÁ  JMÉNA  SHODUJÍ  SE  SVÝM  VZOREM.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délník 12"/>
          <p:cNvSpPr/>
          <p:nvPr/>
        </p:nvSpPr>
        <p:spPr>
          <a:xfrm>
            <a:off x="683568" y="2708920"/>
            <a:ext cx="7704856" cy="40324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83568" y="293747"/>
            <a:ext cx="7704856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ZDROBNĚLINY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7584" y="2780928"/>
            <a:ext cx="864096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ruka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6" name="Šipka doprava 5"/>
          <p:cNvSpPr/>
          <p:nvPr/>
        </p:nvSpPr>
        <p:spPr>
          <a:xfrm>
            <a:off x="2195736" y="2831164"/>
            <a:ext cx="648072" cy="360040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059832" y="2780928"/>
            <a:ext cx="2160240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ručička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3568" y="1179909"/>
            <a:ext cx="7704856" cy="138499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Zakončení </a:t>
            </a:r>
            <a:r>
              <a:rPr lang="cs-CZ" sz="2800" b="1" dirty="0" smtClean="0">
                <a:solidFill>
                  <a:srgbClr val="FFFF00"/>
                </a:solidFill>
              </a:rPr>
              <a:t>–</a:t>
            </a:r>
            <a:r>
              <a:rPr lang="cs-CZ" sz="2800" b="1" dirty="0" err="1" smtClean="0">
                <a:solidFill>
                  <a:srgbClr val="FFFF00"/>
                </a:solidFill>
              </a:rPr>
              <a:t>ma</a:t>
            </a:r>
            <a:r>
              <a:rPr lang="cs-CZ" sz="2800" b="1" dirty="0" smtClean="0">
                <a:solidFill>
                  <a:srgbClr val="FFFF00"/>
                </a:solidFill>
              </a:rPr>
              <a:t> </a:t>
            </a:r>
            <a:r>
              <a:rPr lang="cs-CZ" sz="2800" b="1" dirty="0" smtClean="0">
                <a:solidFill>
                  <a:schemeClr val="bg1"/>
                </a:solidFill>
              </a:rPr>
              <a:t>v 7.pádě množného čísla mají také </a:t>
            </a:r>
            <a:r>
              <a:rPr lang="cs-CZ" sz="2800" b="1" u="sng" dirty="0" smtClean="0">
                <a:solidFill>
                  <a:srgbClr val="FFC000"/>
                </a:solidFill>
              </a:rPr>
              <a:t>zdrobněliny</a:t>
            </a:r>
            <a:r>
              <a:rPr lang="cs-CZ" sz="2800" b="1" dirty="0" smtClean="0">
                <a:solidFill>
                  <a:schemeClr val="bg1"/>
                </a:solidFill>
              </a:rPr>
              <a:t>, pokud označují části lidského (zvířecího) těla.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27584" y="4263479"/>
            <a:ext cx="1296144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ručičky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0" name="Šipka doprava 9"/>
          <p:cNvSpPr/>
          <p:nvPr/>
        </p:nvSpPr>
        <p:spPr>
          <a:xfrm>
            <a:off x="2267744" y="4336640"/>
            <a:ext cx="648072" cy="360040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3059832" y="4263479"/>
            <a:ext cx="2160240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ručička</a:t>
            </a:r>
            <a:r>
              <a:rPr lang="cs-CZ" sz="2400" b="1" u="sng" dirty="0" smtClean="0">
                <a:solidFill>
                  <a:schemeClr val="bg1"/>
                </a:solidFill>
              </a:rPr>
              <a:t>ma</a:t>
            </a:r>
            <a:endParaRPr lang="cs-CZ" sz="2400" b="1" u="sng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059832" y="3717032"/>
            <a:ext cx="2160240" cy="46166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7.p. množ.č.</a:t>
            </a:r>
            <a:endParaRPr lang="cs-CZ" sz="24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27584" y="4941168"/>
            <a:ext cx="1296144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nožičky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6" name="Šipka doprava 15"/>
          <p:cNvSpPr/>
          <p:nvPr/>
        </p:nvSpPr>
        <p:spPr>
          <a:xfrm>
            <a:off x="2267744" y="5013176"/>
            <a:ext cx="648072" cy="360040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3059832" y="4941168"/>
            <a:ext cx="2160240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nožička</a:t>
            </a:r>
            <a:r>
              <a:rPr lang="cs-CZ" sz="2400" b="1" u="sng" dirty="0" smtClean="0">
                <a:solidFill>
                  <a:schemeClr val="bg1"/>
                </a:solidFill>
              </a:rPr>
              <a:t>ma</a:t>
            </a:r>
            <a:endParaRPr lang="cs-CZ" sz="2400" b="1" u="sng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827584" y="5631631"/>
            <a:ext cx="1368152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tlapičky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20" name="Šipka doprava 19"/>
          <p:cNvSpPr/>
          <p:nvPr/>
        </p:nvSpPr>
        <p:spPr>
          <a:xfrm>
            <a:off x="2267744" y="5704792"/>
            <a:ext cx="648072" cy="360040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3059832" y="5661248"/>
            <a:ext cx="2160240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smtClean="0">
                <a:solidFill>
                  <a:srgbClr val="FFFF00"/>
                </a:solidFill>
              </a:rPr>
              <a:t>tlapička</a:t>
            </a:r>
            <a:r>
              <a:rPr lang="cs-CZ" sz="2400" b="1" u="sng" smtClean="0">
                <a:solidFill>
                  <a:schemeClr val="bg1"/>
                </a:solidFill>
              </a:rPr>
              <a:t>ma</a:t>
            </a:r>
            <a:endParaRPr lang="cs-CZ" sz="2400" b="1" u="sng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5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55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55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 animBg="1"/>
      <p:bldP spid="14" grpId="0" animBg="1"/>
      <p:bldP spid="16" grpId="0" animBg="1"/>
      <p:bldP spid="17" grpId="0" animBg="1"/>
      <p:bldP spid="20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531837"/>
            <a:ext cx="7704856" cy="138499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Koncovka</a:t>
            </a:r>
            <a:r>
              <a:rPr lang="cs-CZ" sz="2800" b="1" dirty="0" smtClean="0">
                <a:solidFill>
                  <a:schemeClr val="bg1"/>
                </a:solidFill>
              </a:rPr>
              <a:t> </a:t>
            </a:r>
            <a:r>
              <a:rPr lang="cs-CZ" sz="2800" b="1" u="sng" dirty="0" smtClean="0">
                <a:solidFill>
                  <a:schemeClr val="bg1"/>
                </a:solidFill>
              </a:rPr>
              <a:t>přídavných jmen</a:t>
            </a:r>
            <a:r>
              <a:rPr lang="cs-CZ" sz="2800" b="1" dirty="0" smtClean="0">
                <a:solidFill>
                  <a:schemeClr val="bg1"/>
                </a:solidFill>
              </a:rPr>
              <a:t>, koncovka některých </a:t>
            </a:r>
            <a:r>
              <a:rPr lang="cs-CZ" sz="2800" b="1" u="sng" dirty="0" smtClean="0">
                <a:solidFill>
                  <a:schemeClr val="bg1"/>
                </a:solidFill>
              </a:rPr>
              <a:t>zájmen</a:t>
            </a:r>
            <a:r>
              <a:rPr lang="cs-CZ" sz="2800" b="1" dirty="0" smtClean="0">
                <a:solidFill>
                  <a:schemeClr val="bg1"/>
                </a:solidFill>
              </a:rPr>
              <a:t> a </a:t>
            </a:r>
            <a:r>
              <a:rPr lang="cs-CZ" sz="2800" b="1" u="sng" dirty="0" smtClean="0">
                <a:solidFill>
                  <a:schemeClr val="bg1"/>
                </a:solidFill>
              </a:rPr>
              <a:t>číslovek</a:t>
            </a:r>
            <a:r>
              <a:rPr lang="cs-CZ" sz="2800" b="1" dirty="0" smtClean="0">
                <a:solidFill>
                  <a:schemeClr val="bg1"/>
                </a:solidFill>
              </a:rPr>
              <a:t> se přizpůsobuje koncovce podstatného jména.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3568" y="2348880"/>
            <a:ext cx="7704856" cy="40324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259632" y="2636912"/>
            <a:ext cx="33123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se zlatý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</a:t>
            </a:r>
            <a:r>
              <a:rPr lang="cs-CZ" sz="2400" b="1" dirty="0" smtClean="0">
                <a:solidFill>
                  <a:srgbClr val="FFFF00"/>
                </a:solidFill>
              </a:rPr>
              <a:t> ruka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</a:t>
            </a:r>
            <a:endParaRPr lang="cs-CZ" sz="2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259632" y="3255367"/>
            <a:ext cx="33123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s dlouhý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rgbClr val="FFFF00"/>
                </a:solidFill>
              </a:rPr>
              <a:t>uši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</a:t>
            </a:r>
            <a:endParaRPr lang="cs-CZ" sz="2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59632" y="3861048"/>
            <a:ext cx="33123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svý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</a:t>
            </a:r>
            <a:r>
              <a:rPr lang="cs-CZ" sz="2400" b="1" dirty="0" smtClean="0">
                <a:solidFill>
                  <a:srgbClr val="FFFF00"/>
                </a:solidFill>
              </a:rPr>
              <a:t> oči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</a:t>
            </a:r>
            <a:endParaRPr lang="cs-CZ" sz="2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259632" y="4466729"/>
            <a:ext cx="33123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mezi čtyř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</a:t>
            </a:r>
            <a:r>
              <a:rPr lang="cs-CZ" sz="2400" b="1" dirty="0" smtClean="0">
                <a:solidFill>
                  <a:srgbClr val="FFFF00"/>
                </a:solidFill>
              </a:rPr>
              <a:t> oči</a:t>
            </a:r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</a:t>
            </a:r>
            <a:endParaRPr lang="cs-CZ" sz="2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délník 17"/>
          <p:cNvSpPr/>
          <p:nvPr/>
        </p:nvSpPr>
        <p:spPr>
          <a:xfrm>
            <a:off x="251520" y="1340768"/>
            <a:ext cx="7848872" cy="338437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486976" y="1454945"/>
            <a:ext cx="2428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ruka – </a:t>
            </a:r>
            <a:r>
              <a:rPr lang="cs-CZ" dirty="0" smtClean="0">
                <a:solidFill>
                  <a:srgbClr val="FFC000"/>
                </a:solidFill>
              </a:rPr>
              <a:t>2.p.mn.č.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779912" y="1455709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ruk</a:t>
            </a:r>
            <a:r>
              <a:rPr lang="cs-CZ" sz="2400" b="1" dirty="0" smtClean="0">
                <a:solidFill>
                  <a:srgbClr val="FFFF00"/>
                </a:solidFill>
              </a:rPr>
              <a:t>ou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82784" y="1827660"/>
            <a:ext cx="2865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rameno – </a:t>
            </a:r>
            <a:r>
              <a:rPr lang="cs-CZ" sz="2000" dirty="0" smtClean="0">
                <a:solidFill>
                  <a:srgbClr val="FFC000"/>
                </a:solidFill>
              </a:rPr>
              <a:t>6.p.mn.č.</a:t>
            </a:r>
            <a:r>
              <a:rPr lang="cs-CZ" sz="2000" b="1" dirty="0" smtClean="0">
                <a:solidFill>
                  <a:schemeClr val="bg1"/>
                </a:solidFill>
              </a:rPr>
              <a:t> 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82784" y="2193420"/>
            <a:ext cx="2865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oko – </a:t>
            </a:r>
            <a:r>
              <a:rPr lang="cs-CZ" sz="2000" dirty="0" smtClean="0">
                <a:solidFill>
                  <a:srgbClr val="FFC000"/>
                </a:solidFill>
              </a:rPr>
              <a:t>7.p.mn.č.</a:t>
            </a:r>
            <a:r>
              <a:rPr lang="cs-CZ" sz="2400" b="1" dirty="0" smtClean="0">
                <a:solidFill>
                  <a:schemeClr val="bg1"/>
                </a:solidFill>
              </a:rPr>
              <a:t> 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4" y="2559180"/>
            <a:ext cx="2937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ucho – </a:t>
            </a:r>
            <a:r>
              <a:rPr lang="cs-CZ" sz="2000" dirty="0" smtClean="0">
                <a:solidFill>
                  <a:srgbClr val="FFC000"/>
                </a:solidFill>
              </a:rPr>
              <a:t>3.p.mn.č.</a:t>
            </a:r>
            <a:r>
              <a:rPr lang="cs-CZ" sz="2000" b="1" dirty="0" smtClean="0">
                <a:solidFill>
                  <a:schemeClr val="bg1"/>
                </a:solidFill>
              </a:rPr>
              <a:t> 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82784" y="2924940"/>
            <a:ext cx="2937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koleno – </a:t>
            </a:r>
            <a:r>
              <a:rPr lang="cs-CZ" sz="2000" dirty="0" smtClean="0">
                <a:solidFill>
                  <a:srgbClr val="FFC000"/>
                </a:solidFill>
              </a:rPr>
              <a:t>4.p.mn.č.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2784" y="3290700"/>
            <a:ext cx="3153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noha – </a:t>
            </a:r>
            <a:r>
              <a:rPr lang="cs-CZ" sz="2000" dirty="0" smtClean="0">
                <a:solidFill>
                  <a:srgbClr val="FFC000"/>
                </a:solidFill>
              </a:rPr>
              <a:t>6.p.mn.č.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82784" y="3656460"/>
            <a:ext cx="2937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prsa – </a:t>
            </a:r>
            <a:r>
              <a:rPr lang="cs-CZ" sz="2000" dirty="0" smtClean="0">
                <a:solidFill>
                  <a:srgbClr val="FFC000"/>
                </a:solidFill>
              </a:rPr>
              <a:t>7.p.mn.č.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79912" y="1827660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o ramen</a:t>
            </a:r>
            <a:r>
              <a:rPr lang="cs-CZ" sz="2400" b="1" dirty="0" smtClean="0">
                <a:solidFill>
                  <a:srgbClr val="FFFF00"/>
                </a:solidFill>
              </a:rPr>
              <a:t>ou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779912" y="2199611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s očima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779912" y="2571562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uším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779912" y="2943513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kolena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779912" y="3315464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noh</a:t>
            </a:r>
            <a:r>
              <a:rPr lang="cs-CZ" sz="2400" b="1" dirty="0" smtClean="0">
                <a:solidFill>
                  <a:srgbClr val="FFFF00"/>
                </a:solidFill>
              </a:rPr>
              <a:t>ou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779912" y="3687415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s prsy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364088" y="1827660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(ramen</a:t>
            </a:r>
            <a:r>
              <a:rPr lang="cs-CZ" sz="2400" b="1" dirty="0" smtClean="0">
                <a:solidFill>
                  <a:srgbClr val="FFFF00"/>
                </a:solidFill>
              </a:rPr>
              <a:t>ech</a:t>
            </a:r>
            <a:r>
              <a:rPr lang="cs-CZ" sz="2400" b="1" dirty="0" smtClean="0">
                <a:solidFill>
                  <a:schemeClr val="bg1"/>
                </a:solidFill>
              </a:rPr>
              <a:t>)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364088" y="3312677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(noh</a:t>
            </a:r>
            <a:r>
              <a:rPr lang="cs-CZ" sz="2400" b="1" dirty="0" smtClean="0">
                <a:solidFill>
                  <a:srgbClr val="FFFF00"/>
                </a:solidFill>
              </a:rPr>
              <a:t>ách</a:t>
            </a:r>
            <a:r>
              <a:rPr lang="cs-CZ" sz="2400" b="1" dirty="0" smtClean="0">
                <a:solidFill>
                  <a:schemeClr val="bg1"/>
                </a:solidFill>
              </a:rPr>
              <a:t>)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51520" y="188640"/>
            <a:ext cx="7848872" cy="9541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</a:rPr>
              <a:t>TVOŘTE  TVARY  SLOV  OZNAČUJÍCÍCH  ČÁSTÍ  LIDSKÉHO  TĚLA.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9512" y="260648"/>
            <a:ext cx="8784976" cy="9541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</a:rPr>
              <a:t>VYBERTE  </a:t>
            </a:r>
            <a:r>
              <a:rPr lang="cs-CZ" sz="2800" b="1" u="sng" dirty="0" smtClean="0">
                <a:solidFill>
                  <a:srgbClr val="FFFF00"/>
                </a:solidFill>
              </a:rPr>
              <a:t>VHODNÉ  TVARY</a:t>
            </a:r>
            <a:r>
              <a:rPr lang="cs-CZ" sz="2800" b="1" dirty="0" smtClean="0">
                <a:solidFill>
                  <a:srgbClr val="FFFF00"/>
                </a:solidFill>
              </a:rPr>
              <a:t>  A  DOPLŇTE  JE  DO    UVEDENÝCH  VĚT: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2" y="2822135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Na zápraží stála židle s rozviklanými</a:t>
            </a:r>
            <a:r>
              <a:rPr lang="cs-CZ" sz="2400" dirty="0" smtClean="0">
                <a:solidFill>
                  <a:schemeClr val="bg1"/>
                </a:solidFill>
              </a:rPr>
              <a:t> …………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512" y="3209326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Měl ji tak rád, že by ji na </a:t>
            </a:r>
            <a:r>
              <a:rPr lang="cs-CZ" sz="2400" dirty="0" smtClean="0">
                <a:solidFill>
                  <a:schemeClr val="bg1"/>
                </a:solidFill>
              </a:rPr>
              <a:t>…………</a:t>
            </a:r>
            <a:r>
              <a:rPr lang="cs-CZ" sz="2400" b="1" dirty="0" smtClean="0">
                <a:solidFill>
                  <a:schemeClr val="bg1"/>
                </a:solidFill>
              </a:rPr>
              <a:t>nosil.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79512" y="3596517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Nesl dítě na</a:t>
            </a:r>
            <a:r>
              <a:rPr lang="cs-CZ" sz="2400" dirty="0" smtClean="0">
                <a:solidFill>
                  <a:schemeClr val="bg1"/>
                </a:solidFill>
              </a:rPr>
              <a:t>…………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79512" y="3983708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Kůň kopal</a:t>
            </a:r>
            <a:r>
              <a:rPr lang="cs-CZ" sz="2400" dirty="0" smtClean="0">
                <a:solidFill>
                  <a:schemeClr val="bg1"/>
                </a:solidFill>
              </a:rPr>
              <a:t>…………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79512" y="4370899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Voják měl na</a:t>
            </a:r>
            <a:r>
              <a:rPr lang="cs-CZ" sz="2400" dirty="0" smtClean="0">
                <a:solidFill>
                  <a:schemeClr val="bg1"/>
                </a:solidFill>
              </a:rPr>
              <a:t>…………</a:t>
            </a:r>
            <a:r>
              <a:rPr lang="cs-CZ" sz="2400" b="1" dirty="0" smtClean="0">
                <a:solidFill>
                  <a:schemeClr val="bg1"/>
                </a:solidFill>
              </a:rPr>
              <a:t>řády za statečnost.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79512" y="4758090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Na polici stál malovaný hrnek s prolamovanými</a:t>
            </a:r>
            <a:r>
              <a:rPr lang="cs-CZ" sz="2400" dirty="0" smtClean="0">
                <a:solidFill>
                  <a:schemeClr val="bg1"/>
                </a:solidFill>
              </a:rPr>
              <a:t>…………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79512" y="5145281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Dítě s rozzářenýma</a:t>
            </a:r>
            <a:r>
              <a:rPr lang="cs-CZ" sz="2400" dirty="0" smtClean="0">
                <a:solidFill>
                  <a:schemeClr val="bg1"/>
                </a:solidFill>
              </a:rPr>
              <a:t>…………</a:t>
            </a:r>
            <a:r>
              <a:rPr lang="cs-CZ" sz="2400" b="1" dirty="0" smtClean="0">
                <a:solidFill>
                  <a:schemeClr val="bg1"/>
                </a:solidFill>
              </a:rPr>
              <a:t>sledovalo vánoční stromek.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79512" y="5532472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V zoologické zahradě jsme viděli oslíka s dlouhýma</a:t>
            </a:r>
            <a:r>
              <a:rPr lang="cs-CZ" sz="2400" dirty="0" smtClean="0">
                <a:solidFill>
                  <a:schemeClr val="bg1"/>
                </a:solidFill>
              </a:rPr>
              <a:t>…………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79512" y="5919663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Na lesní stezce ležela pytlácká</a:t>
            </a:r>
            <a:r>
              <a:rPr lang="cs-CZ" sz="2400" dirty="0" smtClean="0">
                <a:solidFill>
                  <a:schemeClr val="bg1"/>
                </a:solidFill>
              </a:rPr>
              <a:t> …………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79512" y="1484784"/>
            <a:ext cx="8784976" cy="9541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</a:rPr>
              <a:t>rukou,  nohama,  uchy,  očičkama,  nohami,  ušima,  oka,  ramenou,  prsou</a:t>
            </a:r>
            <a:endParaRPr lang="cs-CZ" sz="2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69476"/>
            <a:ext cx="8784976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FF00"/>
                </a:solidFill>
              </a:rPr>
              <a:t>DOPLŇTE  DO  TABULKY  SPRÁVNÉ  TVARY:</a:t>
            </a:r>
            <a:endParaRPr lang="cs-CZ" sz="2400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68073034"/>
              </p:ext>
            </p:extLst>
          </p:nvPr>
        </p:nvGraphicFramePr>
        <p:xfrm>
          <a:off x="1524000" y="1397000"/>
          <a:ext cx="6648400" cy="3540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771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1.p.č.j.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2.p.č.j.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3.p.mn.č.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6.p.mn.č.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7.p.mn.č.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obuv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loď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odpověď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řeč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ves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nit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zeď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myš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843808" y="178386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obuv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95936" y="178043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obuv</a:t>
            </a:r>
            <a:r>
              <a:rPr lang="cs-CZ" b="1" dirty="0" smtClean="0">
                <a:solidFill>
                  <a:srgbClr val="FF0000"/>
                </a:solidFill>
              </a:rPr>
              <a:t>ím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148064" y="177700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obuv</a:t>
            </a:r>
            <a:r>
              <a:rPr lang="cs-CZ" b="1" dirty="0" smtClean="0">
                <a:solidFill>
                  <a:srgbClr val="FF0000"/>
                </a:solidFill>
              </a:rPr>
              <a:t>ích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444208" y="177358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smtClean="0"/>
              <a:t>obuv</a:t>
            </a:r>
            <a:r>
              <a:rPr lang="cs-CZ" b="1" dirty="0">
                <a:solidFill>
                  <a:srgbClr val="FF0000"/>
                </a:solidFill>
              </a:rPr>
              <a:t>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48680"/>
            <a:ext cx="806489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</a:rPr>
              <a:t>citace:</a:t>
            </a:r>
          </a:p>
          <a:p>
            <a:endParaRPr lang="cs-CZ" sz="1100" dirty="0" smtClean="0">
              <a:solidFill>
                <a:schemeClr val="bg1"/>
              </a:solidFill>
            </a:endParaRPr>
          </a:p>
          <a:p>
            <a:r>
              <a:rPr lang="cs-CZ" sz="1100" dirty="0" smtClean="0">
                <a:solidFill>
                  <a:schemeClr val="bg1"/>
                </a:solidFill>
              </a:rPr>
              <a:t>Český jazyk pro 6.ročník základní školy a primu víceletého gymnázia, Nakladatelství </a:t>
            </a:r>
            <a:r>
              <a:rPr lang="cs-CZ" sz="1100" dirty="0" err="1" smtClean="0">
                <a:solidFill>
                  <a:schemeClr val="bg1"/>
                </a:solidFill>
              </a:rPr>
              <a:t>Fraus</a:t>
            </a:r>
            <a:r>
              <a:rPr lang="cs-CZ" sz="1100" dirty="0" smtClean="0">
                <a:solidFill>
                  <a:schemeClr val="bg1"/>
                </a:solidFill>
              </a:rPr>
              <a:t> 2003</a:t>
            </a:r>
            <a:endParaRPr lang="cs-CZ" sz="1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2086</TotalTime>
  <Words>539</Words>
  <Application>Microsoft Office PowerPoint</Application>
  <PresentationFormat>Předvádění na obrazovce (4:3)</PresentationFormat>
  <Paragraphs>202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Snímek 2</vt:lpstr>
      <vt:lpstr>ČESKÝ  JAZYK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ČESKÝ  JAZYK</dc:title>
  <dc:creator>Jirka</dc:creator>
  <cp:lastModifiedBy>Jirka</cp:lastModifiedBy>
  <cp:revision>219</cp:revision>
  <dcterms:created xsi:type="dcterms:W3CDTF">2012-09-23T06:05:13Z</dcterms:created>
  <dcterms:modified xsi:type="dcterms:W3CDTF">2013-06-24T21:24:32Z</dcterms:modified>
</cp:coreProperties>
</file>