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96" r:id="rId2"/>
    <p:sldId id="299" r:id="rId3"/>
    <p:sldId id="256" r:id="rId4"/>
    <p:sldId id="294" r:id="rId5"/>
    <p:sldId id="289" r:id="rId6"/>
    <p:sldId id="297" r:id="rId7"/>
    <p:sldId id="290" r:id="rId8"/>
    <p:sldId id="291" r:id="rId9"/>
    <p:sldId id="292" r:id="rId10"/>
    <p:sldId id="29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FF"/>
    <a:srgbClr val="66FF66"/>
    <a:srgbClr val="33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445" y="-1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130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F6982-19A0-407B-BE91-B13A78394C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CCD1-AFCB-4FB1-B831-7FAB2D1C17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037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608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75199" y="546109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164331" y="2868804"/>
            <a:ext cx="2629396" cy="199611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791256"/>
              </p:ext>
            </p:extLst>
          </p:nvPr>
        </p:nvGraphicFramePr>
        <p:xfrm>
          <a:off x="1647190" y="404664"/>
          <a:ext cx="6093162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853348"/>
                <a:gridCol w="4239814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cs-CZ" sz="1200" b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Některé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odchylky od pravidelného skloňování podstatných jmen</a:t>
                      </a: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54868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Anotace:</a:t>
            </a: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sz="1400" dirty="0" err="1" smtClean="0">
                <a:solidFill>
                  <a:schemeClr val="bg1"/>
                </a:solidFill>
              </a:rPr>
              <a:t>II.stupně</a:t>
            </a:r>
            <a:r>
              <a:rPr lang="cs-CZ" sz="1400" dirty="0" smtClean="0">
                <a:solidFill>
                  <a:schemeClr val="bg1"/>
                </a:solidFill>
              </a:rPr>
              <a:t>.</a:t>
            </a:r>
          </a:p>
          <a:p>
            <a:endParaRPr lang="cs-CZ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b="1" dirty="0" smtClean="0"/>
              <a:t>OPAKOVÁNÍ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(ř)</a:t>
            </a:r>
            <a:r>
              <a:rPr lang="cs-CZ" sz="2800" b="1" dirty="0" err="1" smtClean="0">
                <a:solidFill>
                  <a:schemeClr val="bg1"/>
                </a:solidFill>
              </a:rPr>
              <a:t>eka</a:t>
            </a:r>
            <a:r>
              <a:rPr lang="cs-CZ" sz="2800" b="1" dirty="0" smtClean="0">
                <a:solidFill>
                  <a:schemeClr val="bg1"/>
                </a:solidFill>
              </a:rPr>
              <a:t> (j)</a:t>
            </a:r>
            <a:r>
              <a:rPr lang="cs-CZ" sz="2800" b="1" dirty="0" err="1" smtClean="0">
                <a:solidFill>
                  <a:schemeClr val="bg1"/>
                </a:solidFill>
              </a:rPr>
              <a:t>izera</a:t>
            </a:r>
            <a:r>
              <a:rPr lang="cs-CZ" sz="2800" b="1" dirty="0" smtClean="0">
                <a:solidFill>
                  <a:schemeClr val="bg1"/>
                </a:solidFill>
              </a:rPr>
              <a:t>,   (k)</a:t>
            </a:r>
            <a:r>
              <a:rPr lang="cs-CZ" sz="2800" b="1" dirty="0" err="1" smtClean="0">
                <a:solidFill>
                  <a:schemeClr val="bg1"/>
                </a:solidFill>
              </a:rPr>
              <a:t>utná</a:t>
            </a:r>
            <a:r>
              <a:rPr lang="cs-CZ" sz="2800" b="1" dirty="0" smtClean="0">
                <a:solidFill>
                  <a:schemeClr val="bg1"/>
                </a:solidFill>
              </a:rPr>
              <a:t> (h)</a:t>
            </a:r>
            <a:r>
              <a:rPr lang="cs-CZ" sz="2800" b="1" dirty="0" err="1" smtClean="0">
                <a:solidFill>
                  <a:schemeClr val="bg1"/>
                </a:solidFill>
              </a:rPr>
              <a:t>ora</a:t>
            </a:r>
            <a:r>
              <a:rPr lang="cs-CZ" sz="2800" b="1" dirty="0" smtClean="0">
                <a:solidFill>
                  <a:schemeClr val="bg1"/>
                </a:solidFill>
              </a:rPr>
              <a:t>,   (č)</a:t>
            </a:r>
            <a:r>
              <a:rPr lang="cs-CZ" sz="2800" b="1" dirty="0" err="1" smtClean="0">
                <a:solidFill>
                  <a:schemeClr val="bg1"/>
                </a:solidFill>
              </a:rPr>
              <a:t>erné</a:t>
            </a:r>
            <a:r>
              <a:rPr lang="cs-CZ" sz="2800" b="1" dirty="0" smtClean="0">
                <a:solidFill>
                  <a:schemeClr val="bg1"/>
                </a:solidFill>
              </a:rPr>
              <a:t> (m)oře,   (</a:t>
            </a:r>
            <a:r>
              <a:rPr lang="cs-CZ" sz="2800" b="1" dirty="0" smtClean="0">
                <a:solidFill>
                  <a:schemeClr val="bg1"/>
                </a:solidFill>
              </a:rPr>
              <a:t>z)</a:t>
            </a:r>
            <a:r>
              <a:rPr lang="cs-CZ" sz="2800" b="1" dirty="0" err="1" smtClean="0">
                <a:solidFill>
                  <a:schemeClr val="bg1"/>
                </a:solidFill>
              </a:rPr>
              <a:t>ákladní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(š)kola,   (č)</a:t>
            </a:r>
            <a:r>
              <a:rPr lang="cs-CZ" sz="2800" b="1" dirty="0" err="1" smtClean="0">
                <a:solidFill>
                  <a:schemeClr val="bg1"/>
                </a:solidFill>
              </a:rPr>
              <a:t>eská</a:t>
            </a:r>
            <a:r>
              <a:rPr lang="cs-CZ" sz="2800" b="1" dirty="0" smtClean="0">
                <a:solidFill>
                  <a:schemeClr val="bg1"/>
                </a:solidFill>
              </a:rPr>
              <a:t> (r)</a:t>
            </a:r>
            <a:r>
              <a:rPr lang="cs-CZ" sz="2800" b="1" dirty="0" err="1" smtClean="0">
                <a:solidFill>
                  <a:schemeClr val="bg1"/>
                </a:solidFill>
              </a:rPr>
              <a:t>epublika</a:t>
            </a:r>
            <a:r>
              <a:rPr lang="cs-CZ" sz="2800" b="1" dirty="0" smtClean="0">
                <a:solidFill>
                  <a:schemeClr val="bg1"/>
                </a:solidFill>
              </a:rPr>
              <a:t>,   (z)</a:t>
            </a:r>
            <a:r>
              <a:rPr lang="cs-CZ" sz="2800" b="1" dirty="0" err="1" smtClean="0">
                <a:solidFill>
                  <a:schemeClr val="bg1"/>
                </a:solidFill>
              </a:rPr>
              <a:t>ákladní</a:t>
            </a:r>
            <a:r>
              <a:rPr lang="cs-CZ" sz="2800" b="1" dirty="0" smtClean="0">
                <a:solidFill>
                  <a:schemeClr val="bg1"/>
                </a:solidFill>
              </a:rPr>
              <a:t> (š)kola v (ž)</a:t>
            </a:r>
            <a:r>
              <a:rPr lang="cs-CZ" sz="2800" b="1" dirty="0" err="1" smtClean="0">
                <a:solidFill>
                  <a:schemeClr val="bg1"/>
                </a:solidFill>
              </a:rPr>
              <a:t>elezné</a:t>
            </a:r>
            <a:r>
              <a:rPr lang="cs-CZ" sz="2800" b="1" dirty="0" smtClean="0">
                <a:solidFill>
                  <a:schemeClr val="bg1"/>
                </a:solidFill>
              </a:rPr>
              <a:t> (r)udě,    </a:t>
            </a:r>
          </a:p>
          <a:p>
            <a:endParaRPr lang="cs-CZ" sz="2800" b="1" dirty="0" smtClean="0">
              <a:solidFill>
                <a:schemeClr val="bg1"/>
              </a:solidFill>
            </a:endParaRPr>
          </a:p>
          <a:p>
            <a:endParaRPr lang="cs-CZ" sz="2800" b="1" dirty="0" smtClean="0">
              <a:solidFill>
                <a:schemeClr val="bg1"/>
              </a:solidFill>
            </a:endParaRPr>
          </a:p>
          <a:p>
            <a:r>
              <a:rPr lang="cs-CZ" sz="2800" b="1" dirty="0" smtClean="0">
                <a:solidFill>
                  <a:schemeClr val="bg1"/>
                </a:solidFill>
              </a:rPr>
              <a:t>Bydlím v (p)raze ve čtvrti (m)</a:t>
            </a:r>
            <a:r>
              <a:rPr lang="cs-CZ" sz="2800" b="1" dirty="0" err="1" smtClean="0">
                <a:solidFill>
                  <a:schemeClr val="bg1"/>
                </a:solidFill>
              </a:rPr>
              <a:t>alá</a:t>
            </a:r>
            <a:r>
              <a:rPr lang="cs-CZ" sz="2800" b="1" dirty="0" smtClean="0">
                <a:solidFill>
                  <a:schemeClr val="bg1"/>
                </a:solidFill>
              </a:rPr>
              <a:t> (s)</a:t>
            </a:r>
            <a:r>
              <a:rPr lang="cs-CZ" sz="2800" b="1" dirty="0" err="1" smtClean="0">
                <a:solidFill>
                  <a:schemeClr val="bg1"/>
                </a:solidFill>
              </a:rPr>
              <a:t>trana</a:t>
            </a:r>
            <a:r>
              <a:rPr lang="cs-CZ" sz="28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Nad (j)</a:t>
            </a:r>
            <a:r>
              <a:rPr lang="cs-CZ" sz="2800" b="1" dirty="0" err="1" smtClean="0">
                <a:solidFill>
                  <a:schemeClr val="bg1"/>
                </a:solidFill>
              </a:rPr>
              <a:t>anskými</a:t>
            </a:r>
            <a:r>
              <a:rPr lang="cs-CZ" sz="2800" b="1" dirty="0" smtClean="0">
                <a:solidFill>
                  <a:schemeClr val="bg1"/>
                </a:solidFill>
              </a:rPr>
              <a:t> (l)</a:t>
            </a:r>
            <a:r>
              <a:rPr lang="cs-CZ" sz="2800" b="1" dirty="0" err="1" smtClean="0">
                <a:solidFill>
                  <a:schemeClr val="bg1"/>
                </a:solidFill>
              </a:rPr>
              <a:t>ázněmi</a:t>
            </a:r>
            <a:r>
              <a:rPr lang="cs-CZ" sz="2800" b="1" dirty="0" smtClean="0">
                <a:solidFill>
                  <a:schemeClr val="bg1"/>
                </a:solidFill>
              </a:rPr>
              <a:t> se vypíná (č)</a:t>
            </a:r>
            <a:r>
              <a:rPr lang="cs-CZ" sz="2800" b="1" dirty="0" err="1" smtClean="0">
                <a:solidFill>
                  <a:schemeClr val="bg1"/>
                </a:solidFill>
              </a:rPr>
              <a:t>erná</a:t>
            </a:r>
            <a:r>
              <a:rPr lang="cs-CZ" sz="2800" b="1" dirty="0" smtClean="0">
                <a:solidFill>
                  <a:schemeClr val="bg1"/>
                </a:solidFill>
              </a:rPr>
              <a:t> (h)</a:t>
            </a:r>
            <a:r>
              <a:rPr lang="cs-CZ" sz="2800" b="1" dirty="0" err="1" smtClean="0">
                <a:solidFill>
                  <a:schemeClr val="bg1"/>
                </a:solidFill>
              </a:rPr>
              <a:t>ora</a:t>
            </a:r>
            <a:r>
              <a:rPr lang="cs-CZ" sz="28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Bydlím v (k)</a:t>
            </a:r>
            <a:r>
              <a:rPr lang="cs-CZ" sz="2800" b="1" dirty="0" err="1" smtClean="0">
                <a:solidFill>
                  <a:schemeClr val="bg1"/>
                </a:solidFill>
              </a:rPr>
              <a:t>utné</a:t>
            </a:r>
            <a:r>
              <a:rPr lang="cs-CZ" sz="2800" b="1" dirty="0" smtClean="0">
                <a:solidFill>
                  <a:schemeClr val="bg1"/>
                </a:solidFill>
              </a:rPr>
              <a:t> (h)oře.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  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38139" y="1344960"/>
            <a:ext cx="38442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J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35449" y="1340768"/>
            <a:ext cx="38442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K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3968" y="1336576"/>
            <a:ext cx="38442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H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55729" y="1340768"/>
            <a:ext cx="38442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Č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26412"/>
            <a:ext cx="8784976" cy="156966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NĚKTERÉ  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ODCHYLKY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OD  PRAVIDELNÉHO  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PODSTATNÝCH  JMEN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8087" y="2247255"/>
            <a:ext cx="8712968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b)  nepravidelnosti  u některých jmen vzoru píseň a kost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129" y="2924944"/>
            <a:ext cx="8784976" cy="19389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</a:rPr>
              <a:t>  Některá  PODSTATNÁ  JMÉNA  kolísají mezi vzory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píseň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</a:rPr>
              <a:t>a</a:t>
            </a:r>
            <a:r>
              <a:rPr lang="cs-CZ" sz="2400" b="1" dirty="0" smtClean="0">
                <a:solidFill>
                  <a:srgbClr val="FFFF00"/>
                </a:solidFill>
              </a:rPr>
              <a:t>   </a:t>
            </a:r>
          </a:p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v některých případech mají </a:t>
            </a:r>
            <a:r>
              <a:rPr lang="cs-CZ" sz="2400" b="1" u="sng" dirty="0" smtClean="0">
                <a:solidFill>
                  <a:schemeClr val="bg1"/>
                </a:solidFill>
              </a:rPr>
              <a:t>tvary</a:t>
            </a:r>
            <a:r>
              <a:rPr lang="cs-CZ" sz="2400" b="1" dirty="0" smtClean="0">
                <a:solidFill>
                  <a:schemeClr val="bg1"/>
                </a:solidFill>
              </a:rPr>
              <a:t> podle vzoru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v jiných </a:t>
            </a:r>
            <a:r>
              <a:rPr lang="cs-CZ" sz="2400" b="1" u="sng" dirty="0" smtClean="0">
                <a:solidFill>
                  <a:schemeClr val="bg1"/>
                </a:solidFill>
              </a:rPr>
              <a:t>tvary</a:t>
            </a:r>
            <a:r>
              <a:rPr lang="cs-CZ" sz="2400" b="1" dirty="0" smtClean="0">
                <a:solidFill>
                  <a:schemeClr val="bg1"/>
                </a:solidFill>
              </a:rPr>
              <a:t> podle vzoru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píseň</a:t>
            </a:r>
          </a:p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mohou mít někdy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obou vzorů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539552" y="3789040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539552" y="4149080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539552" y="4509120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468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5129" y="188640"/>
            <a:ext cx="8784976" cy="156966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</a:rPr>
              <a:t>  Podle vzoru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skloňují se všechna </a:t>
            </a:r>
            <a:r>
              <a:rPr lang="cs-CZ" sz="2400" b="1" dirty="0" err="1" smtClean="0">
                <a:solidFill>
                  <a:schemeClr val="bg1"/>
                </a:solidFill>
              </a:rPr>
              <a:t>podst.jména</a:t>
            </a:r>
            <a:r>
              <a:rPr lang="cs-CZ" sz="2400" b="1" dirty="0" smtClean="0">
                <a:solidFill>
                  <a:schemeClr val="bg1"/>
                </a:solidFill>
              </a:rPr>
              <a:t> zakončená na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400" b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endParaRPr lang="cs-CZ" sz="2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(rad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moudr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star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vymožen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podstatná jména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řeč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věc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539552" y="692696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>
            <a:off x="539552" y="1052736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39552" y="1412776"/>
            <a:ext cx="288032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0937" y="2003356"/>
            <a:ext cx="8784976" cy="156966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</a:rPr>
              <a:t>  Podle vzoru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skloňují se všechna </a:t>
            </a:r>
            <a:r>
              <a:rPr lang="cs-CZ" sz="2400" b="1" dirty="0" err="1" smtClean="0">
                <a:solidFill>
                  <a:schemeClr val="bg1"/>
                </a:solidFill>
              </a:rPr>
              <a:t>podst.jména</a:t>
            </a:r>
            <a:r>
              <a:rPr lang="cs-CZ" sz="2400" b="1" dirty="0" smtClean="0">
                <a:solidFill>
                  <a:schemeClr val="bg1"/>
                </a:solidFill>
              </a:rPr>
              <a:t> zakončená na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400" b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endParaRPr lang="cs-CZ" sz="2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(rad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moudr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star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vymožen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podstatná jména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řeč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věc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640960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)  jména krátící kmenovou samohlásku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622" y="908720"/>
            <a:ext cx="8614850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2400" b="1" u="sng" dirty="0" smtClean="0">
                <a:solidFill>
                  <a:schemeClr val="bg1"/>
                </a:solidFill>
              </a:rPr>
              <a:t>Všimni si rozdílů:</a:t>
            </a:r>
            <a:r>
              <a:rPr lang="cs-CZ" sz="2400" b="1" dirty="0" smtClean="0">
                <a:solidFill>
                  <a:schemeClr val="bg1"/>
                </a:solidFill>
              </a:rPr>
              <a:t>  </a:t>
            </a:r>
            <a:r>
              <a:rPr lang="cs-CZ" sz="2400" b="1" dirty="0" smtClean="0">
                <a:solidFill>
                  <a:srgbClr val="FFFF00"/>
                </a:solidFill>
              </a:rPr>
              <a:t>přečti  2 po sobě následující věty a porovnej</a:t>
            </a:r>
            <a:r>
              <a:rPr lang="cs-CZ" sz="2400" b="1" dirty="0" smtClean="0">
                <a:solidFill>
                  <a:schemeClr val="bg1"/>
                </a:solidFill>
              </a:rPr>
              <a:t>    </a:t>
            </a:r>
            <a:endParaRPr lang="cs-CZ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39280149"/>
              </p:ext>
            </p:extLst>
          </p:nvPr>
        </p:nvGraphicFramePr>
        <p:xfrm>
          <a:off x="348208" y="4425751"/>
          <a:ext cx="6096000" cy="22860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23528" y="440162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 br</a:t>
            </a:r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r>
              <a:rPr lang="cs-CZ" sz="2400" b="1" dirty="0" smtClean="0"/>
              <a:t>ně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87516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zaset hr</a:t>
            </a:r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r>
              <a:rPr lang="cs-CZ" sz="2400" b="1" dirty="0" smtClean="0"/>
              <a:t>ch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5343599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k</a:t>
            </a:r>
            <a:r>
              <a:rPr lang="cs-CZ" sz="2400" b="1" dirty="0" smtClean="0"/>
              <a:t>rutý mr</a:t>
            </a:r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r>
              <a:rPr lang="cs-CZ" sz="2400" b="1" dirty="0" smtClean="0"/>
              <a:t>z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5806163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</a:t>
            </a:r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r>
              <a:rPr lang="cs-CZ" sz="2400" b="1" dirty="0" smtClean="0"/>
              <a:t>ce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626782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 vysoké sk</a:t>
            </a:r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r>
              <a:rPr lang="cs-CZ" sz="2400" b="1" dirty="0" smtClean="0"/>
              <a:t>le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19872" y="4407495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za br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b="1" dirty="0" smtClean="0"/>
              <a:t>nou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9872" y="4879605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</a:t>
            </a:r>
            <a:r>
              <a:rPr lang="cs-CZ" sz="2400" b="1" dirty="0" smtClean="0"/>
              <a:t> hr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b="1" dirty="0" smtClean="0"/>
              <a:t>chu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19872" y="5343599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za mr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b="1" dirty="0" smtClean="0"/>
              <a:t>zu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581803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</a:t>
            </a:r>
            <a:r>
              <a:rPr lang="cs-CZ" sz="2400" b="1" dirty="0" smtClean="0"/>
              <a:t>a pr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b="1" dirty="0" smtClean="0"/>
              <a:t>cí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6279703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do sk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b="1" dirty="0" smtClean="0"/>
              <a:t>l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1520" y="1628800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Na bráně seděl černý kocour.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83968" y="1628800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Hned za branou se cesta rozdělila.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51520" y="213285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Na poli byl zaset hrách.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283968" y="2132856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Z hrachu se vaří chutná polévka.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51520" y="2607295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 Rusku bývá krutý mráz.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283967" y="2636912"/>
            <a:ext cx="4752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Za mrazu se musíme teple oblékat.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51520" y="3039343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Tady je ale práce.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283968" y="3039343"/>
            <a:ext cx="4752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Mnoho Čechů chodívalo za prací do Ameriky..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51520" y="3759423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Hrad stojí na vysoké skále.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283968" y="3759423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Lidé odešli hledat do skal zlato.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700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188640"/>
            <a:ext cx="8712968" cy="52322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Slova v závorce dej do náležitého tvaru.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692696"/>
            <a:ext cx="7776864" cy="611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Za třicetileté války odvezli Švédové z Prahy mnoho uměleckých  (dílo). Na louku se sneslo velké hejno (vrána). Eva pomáhala mamince  s domácími (práce). To jídlo nebude bez (sůl) dobré. Dědeček zapřáhl do kočáru dva (kůň). Na louce se páslo stádo (kráva). U rybníka skřehotalo mnoho (žába). Nad (brána) vlály vlajky všech zúčastněných států. Po (skála)  lezli horolezci. Na táboře jsme prožili mnoho příjemných (chvíle). K obědu kup kousek (játra). Ujeli mnoho (míle), než se dostali na stanovené místo. Teta se přestěhovala do nově postaveného (dům).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04095" y="1340768"/>
            <a:ext cx="792088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děl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1887215"/>
            <a:ext cx="936104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vran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00192" y="1948770"/>
            <a:ext cx="108012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pracemi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874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délník 25"/>
          <p:cNvSpPr/>
          <p:nvPr/>
        </p:nvSpPr>
        <p:spPr>
          <a:xfrm>
            <a:off x="179512" y="1556792"/>
            <a:ext cx="8784976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79511" y="260648"/>
            <a:ext cx="8712969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d)  vlastní jména osobní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1" y="908720"/>
            <a:ext cx="8712969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Vypiš podstatná jména vlastní – urči vzor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314096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Mirek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55776" y="314096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pán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3543399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Dušín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55776" y="3543399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pán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3528" y="3975447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Jarka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55776" y="3956397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předseda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3528" y="439797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Metelka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55776" y="434501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předseda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5536" y="486916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Jindra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555776" y="4767535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předseda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5536" y="5271591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Hojer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555776" y="5199583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pán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95536" y="570363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Červenáček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555776" y="5631631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pán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95536" y="6135687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Rychlonožka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555776" y="6063679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předseda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79512" y="1484784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Hoši Rychlých šípů zde byli všichni:  Mirek </a:t>
            </a:r>
            <a:r>
              <a:rPr lang="cs-CZ" sz="2400" b="1" dirty="0" err="1" smtClean="0">
                <a:solidFill>
                  <a:schemeClr val="bg1"/>
                </a:solidFill>
              </a:rPr>
              <a:t>Dušín</a:t>
            </a:r>
            <a:r>
              <a:rPr lang="cs-CZ" sz="2400" b="1" dirty="0" smtClean="0">
                <a:solidFill>
                  <a:schemeClr val="bg1"/>
                </a:solidFill>
              </a:rPr>
              <a:t>,  vedoucí tohoto chlapeckého klubu, Jarka Metelka, který zastával úlohu klubovního zapisovatele, i Jindra </a:t>
            </a:r>
            <a:r>
              <a:rPr lang="cs-CZ" sz="2400" b="1" dirty="0" err="1" smtClean="0">
                <a:solidFill>
                  <a:schemeClr val="bg1"/>
                </a:solidFill>
              </a:rPr>
              <a:t>Hojer</a:t>
            </a:r>
            <a:r>
              <a:rPr lang="cs-CZ" sz="2400" b="1" dirty="0" smtClean="0">
                <a:solidFill>
                  <a:schemeClr val="bg1"/>
                </a:solidFill>
              </a:rPr>
              <a:t> a </a:t>
            </a:r>
            <a:r>
              <a:rPr lang="cs-CZ" sz="2400" b="1" dirty="0" err="1" smtClean="0">
                <a:solidFill>
                  <a:schemeClr val="bg1"/>
                </a:solidFill>
              </a:rPr>
              <a:t>Červenáček</a:t>
            </a:r>
            <a:r>
              <a:rPr lang="cs-CZ" sz="2400" b="1" dirty="0" smtClean="0">
                <a:solidFill>
                  <a:schemeClr val="bg1"/>
                </a:solidFill>
              </a:rPr>
              <a:t> s </a:t>
            </a:r>
            <a:r>
              <a:rPr lang="cs-CZ" sz="2400" b="1" dirty="0" err="1" smtClean="0">
                <a:solidFill>
                  <a:schemeClr val="bg1"/>
                </a:solidFill>
              </a:rPr>
              <a:t>Rychlonožkou</a:t>
            </a:r>
            <a:r>
              <a:rPr lang="cs-CZ" sz="2400" b="1" dirty="0" smtClean="0">
                <a:solidFill>
                  <a:schemeClr val="bg1"/>
                </a:solidFill>
              </a:rPr>
              <a:t>.  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894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0648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citace:</a:t>
            </a: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r>
              <a:rPr lang="cs-CZ" sz="1100" dirty="0" smtClean="0">
                <a:solidFill>
                  <a:schemeClr val="bg1"/>
                </a:solidFill>
              </a:rPr>
              <a:t>Český jazyk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r>
              <a:rPr lang="cs-CZ" sz="1100" dirty="0" smtClean="0">
                <a:solidFill>
                  <a:schemeClr val="bg1"/>
                </a:solidFill>
              </a:rPr>
              <a:t> 2003</a:t>
            </a:r>
            <a:endParaRPr lang="cs-CZ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2103</TotalTime>
  <Words>550</Words>
  <Application>Microsoft Office PowerPoint</Application>
  <PresentationFormat>Předvádění na obrazovce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ČESKÝ  JAZYK</vt:lpstr>
      <vt:lpstr>OPAKOVÁNÍ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236</cp:revision>
  <dcterms:created xsi:type="dcterms:W3CDTF">2012-09-23T06:05:13Z</dcterms:created>
  <dcterms:modified xsi:type="dcterms:W3CDTF">2013-06-25T19:03:31Z</dcterms:modified>
</cp:coreProperties>
</file>