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95" r:id="rId2"/>
    <p:sldId id="296" r:id="rId3"/>
    <p:sldId id="256" r:id="rId4"/>
    <p:sldId id="284" r:id="rId5"/>
    <p:sldId id="285" r:id="rId6"/>
    <p:sldId id="286" r:id="rId7"/>
    <p:sldId id="287" r:id="rId8"/>
    <p:sldId id="289" r:id="rId9"/>
    <p:sldId id="288" r:id="rId10"/>
    <p:sldId id="290" r:id="rId11"/>
    <p:sldId id="291" r:id="rId12"/>
    <p:sldId id="292" r:id="rId13"/>
    <p:sldId id="293" r:id="rId14"/>
    <p:sldId id="294" r:id="rId15"/>
    <p:sldId id="29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6600"/>
    <a:srgbClr val="66FF66"/>
    <a:srgbClr val="3366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06" y="-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3130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0F6982-19A0-407B-BE91-B13A78394C3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2CCD1-AFCB-4FB1-B831-7FAB2D1C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03772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2FC3A-4C53-4A7C-8AF5-B03D4A3255F6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7BD33-A29B-40D4-A4E5-9E958596A6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084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7BD33-A29B-40D4-A4E5-9E958596A6B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FDF7A-291A-49B4-B0EA-32F827AB2E2E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Podstatná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jména¨-skloňování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podst.jmen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vlastních, příjmení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1"/>
                </a:solidFill>
              </a:rPr>
              <a:t>II.stupně</a:t>
            </a:r>
            <a:r>
              <a:rPr lang="cs-CZ" dirty="0" smtClean="0">
                <a:solidFill>
                  <a:schemeClr val="bg1"/>
                </a:solidFill>
              </a:rPr>
              <a:t> 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147002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</a:rPr>
              <a:t>ČESKÝ  JAZYK</a:t>
            </a:r>
            <a:endParaRPr lang="cs-CZ" sz="8000" b="1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t1.gstatic.com/images?q=tbn:ANd9GcRKhpfGPdLgcFQDgOtVZ1_Tiz81YWIlK7_BFIXE72a8Zal-Gj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85184"/>
            <a:ext cx="2133579" cy="633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3131840" y="45091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6. ročník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51520" y="1246977"/>
            <a:ext cx="7898316" cy="5339923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800" b="1" i="0" u="sng" strike="noStrike" cap="none" normalizeH="0" baseline="0" dirty="0" err="1" smtClean="0">
                <a:ln>
                  <a:noFill/>
                </a:ln>
                <a:solidFill>
                  <a:srgbClr val="FFFF00"/>
                </a:solidFill>
                <a:effectLst/>
                <a:ea typeface="Calibri" pitchFamily="34" charset="0"/>
                <a:cs typeface="Times New Roman" pitchFamily="18" charset="0"/>
              </a:rPr>
              <a:t>Dolňte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ea typeface="Calibri" pitchFamily="34" charset="0"/>
                <a:cs typeface="Times New Roman" pitchFamily="18" charset="0"/>
              </a:rPr>
              <a:t> i/y, nebo í/</a:t>
            </a:r>
            <a:r>
              <a:rPr kumimoji="0" lang="cs-CZ" sz="2800" b="1" i="0" u="sng" strike="noStrike" cap="none" normalizeH="0" baseline="0" dirty="0" err="1" smtClean="0">
                <a:ln>
                  <a:noFill/>
                </a:ln>
                <a:solidFill>
                  <a:srgbClr val="FFFF00"/>
                </a:solidFill>
                <a:effectLst/>
                <a:ea typeface="Calibri" pitchFamily="34" charset="0"/>
                <a:cs typeface="Times New Roman" pitchFamily="18" charset="0"/>
              </a:rPr>
              <a:t>ý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ea typeface="Calibri" pitchFamily="34" charset="0"/>
                <a:cs typeface="Times New Roman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Prehistorický svět se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velm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_  liš_l od světa současného.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V obdob_ druhohor neb_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lo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 ještě mnoho rostl_n.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Prvn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_ květiny se objev_l_ až na konci tohoto obdob_.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Přesto žilo v tomto obdob_ mnoho živočichů.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Mez_ nim_ b_l_ prehistoričtí plaz_.  Jediní plaz_,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kteří se dokázal_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poh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_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bovat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 vzpřímeně, b_l_ dinosauři.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Největším b_l tyranosaurus, který dokázal sníst až pět tun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287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itchFamily="34" charset="0"/>
                <a:cs typeface="Times New Roman" pitchFamily="18" charset="0"/>
              </a:rPr>
              <a:t>masa t_dně.</a:t>
            </a: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51520" y="188640"/>
            <a:ext cx="7920880" cy="954107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lvl="0"/>
            <a:r>
              <a:rPr lang="cs-CZ" sz="2800" b="1" u="sng" dirty="0" err="1" smtClean="0">
                <a:solidFill>
                  <a:srgbClr val="FFFF00"/>
                </a:solidFill>
                <a:ea typeface="Calibri" pitchFamily="34" charset="0"/>
                <a:cs typeface="Times New Roman" pitchFamily="18" charset="0"/>
              </a:rPr>
              <a:t>Dolňte</a:t>
            </a:r>
            <a:r>
              <a:rPr lang="cs-CZ" sz="2800" b="1" u="sng" dirty="0" smtClean="0">
                <a:solidFill>
                  <a:srgbClr val="FFFF00"/>
                </a:solidFill>
                <a:ea typeface="Calibri" pitchFamily="34" charset="0"/>
                <a:cs typeface="Times New Roman" pitchFamily="18" charset="0"/>
              </a:rPr>
              <a:t> i/y, nebo í/</a:t>
            </a:r>
            <a:r>
              <a:rPr lang="cs-CZ" sz="2800" b="1" u="sng" dirty="0" err="1" smtClean="0">
                <a:solidFill>
                  <a:srgbClr val="FFFF00"/>
                </a:solidFill>
                <a:ea typeface="Calibri" pitchFamily="34" charset="0"/>
                <a:cs typeface="Times New Roman" pitchFamily="18" charset="0"/>
              </a:rPr>
              <a:t>ý</a:t>
            </a:r>
            <a:r>
              <a:rPr lang="cs-CZ" sz="2800" b="1" u="sng" dirty="0" smtClean="0">
                <a:solidFill>
                  <a:srgbClr val="FFFF00"/>
                </a:solidFill>
                <a:ea typeface="Calibri" pitchFamily="34" charset="0"/>
                <a:cs typeface="Times New Roman" pitchFamily="18" charset="0"/>
              </a:rPr>
              <a:t>.</a:t>
            </a:r>
          </a:p>
          <a:p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657256"/>
          <a:ext cx="8611661" cy="453644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152128"/>
                <a:gridCol w="1224136"/>
                <a:gridCol w="1224136"/>
                <a:gridCol w="1224136"/>
                <a:gridCol w="1224136"/>
                <a:gridCol w="1317091"/>
                <a:gridCol w="1245898"/>
              </a:tblGrid>
              <a:tr h="3708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2.p.č.jed.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6.p.č.jed.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4.p.č.mn.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6.p.č.mn.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7.p.č.mn.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vzor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pes</a:t>
                      </a:r>
                      <a:endParaRPr lang="cs-CZ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století</a:t>
                      </a:r>
                      <a:endParaRPr lang="cs-CZ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umyvadlo</a:t>
                      </a:r>
                      <a:endParaRPr lang="cs-CZ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poslanec</a:t>
                      </a:r>
                      <a:endParaRPr lang="cs-CZ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skladatel</a:t>
                      </a:r>
                      <a:endParaRPr lang="cs-CZ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srnec</a:t>
                      </a:r>
                      <a:endParaRPr lang="cs-CZ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želva</a:t>
                      </a:r>
                      <a:endParaRPr lang="cs-CZ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hříbě</a:t>
                      </a:r>
                      <a:endParaRPr lang="cs-CZ" sz="1800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zeď</a:t>
                      </a:r>
                      <a:endParaRPr lang="cs-CZ" sz="1800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střevíc</a:t>
                      </a:r>
                      <a:endParaRPr lang="cs-CZ" sz="1800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00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román</a:t>
                      </a:r>
                      <a:endParaRPr lang="cs-CZ" sz="1800" b="1" dirty="0">
                        <a:solidFill>
                          <a:srgbClr val="0000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75656" y="21139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psa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0267" y="210835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psovi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04878" y="21027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psy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19489" y="209722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psech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34100" y="20916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psy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68344" y="2089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pán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242377" y="404664"/>
            <a:ext cx="8650103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PROCVIĆOVÁNÍ  POD. JMEN  PODLE  VZORŮ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784976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Pod starým (h)</a:t>
            </a:r>
            <a:r>
              <a:rPr lang="cs-CZ" sz="2400" b="1" dirty="0" err="1" smtClean="0">
                <a:solidFill>
                  <a:schemeClr val="bg1"/>
                </a:solidFill>
              </a:rPr>
              <a:t>radem</a:t>
            </a:r>
            <a:r>
              <a:rPr lang="cs-CZ" sz="2400" b="1" dirty="0" smtClean="0">
                <a:solidFill>
                  <a:schemeClr val="bg1"/>
                </a:solidFill>
              </a:rPr>
              <a:t> se rozkládalo malebné (m)</a:t>
            </a:r>
            <a:r>
              <a:rPr lang="cs-CZ" sz="2400" b="1" dirty="0" err="1" smtClean="0">
                <a:solidFill>
                  <a:schemeClr val="bg1"/>
                </a:solidFill>
              </a:rPr>
              <a:t>ěstečko</a:t>
            </a:r>
            <a:r>
              <a:rPr lang="cs-CZ" sz="2400" b="1" dirty="0" smtClean="0">
                <a:solidFill>
                  <a:schemeClr val="bg1"/>
                </a:solidFill>
              </a:rPr>
              <a:t> (ú)</a:t>
            </a:r>
            <a:r>
              <a:rPr lang="cs-CZ" sz="2400" b="1" dirty="0" err="1" smtClean="0">
                <a:solidFill>
                  <a:schemeClr val="bg1"/>
                </a:solidFill>
              </a:rPr>
              <a:t>terý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11151"/>
            <a:ext cx="8784976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O prázdninách jsme navštívili (č)</a:t>
            </a:r>
            <a:r>
              <a:rPr lang="cs-CZ" sz="2400" b="1" dirty="0" err="1" smtClean="0">
                <a:solidFill>
                  <a:schemeClr val="bg1"/>
                </a:solidFill>
              </a:rPr>
              <a:t>eský</a:t>
            </a:r>
            <a:r>
              <a:rPr lang="cs-CZ" sz="2400" b="1" dirty="0" smtClean="0">
                <a:solidFill>
                  <a:schemeClr val="bg1"/>
                </a:solidFill>
              </a:rPr>
              <a:t> (r)</a:t>
            </a:r>
            <a:r>
              <a:rPr lang="cs-CZ" sz="2400" b="1" dirty="0" err="1" smtClean="0">
                <a:solidFill>
                  <a:schemeClr val="bg1"/>
                </a:solidFill>
              </a:rPr>
              <a:t>áj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57598"/>
            <a:ext cx="8784976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Můj kamarád (p)</a:t>
            </a:r>
            <a:r>
              <a:rPr lang="cs-CZ" sz="2400" b="1" dirty="0" err="1" smtClean="0">
                <a:solidFill>
                  <a:schemeClr val="bg1"/>
                </a:solidFill>
              </a:rPr>
              <a:t>etr</a:t>
            </a:r>
            <a:r>
              <a:rPr lang="cs-CZ" sz="2400" b="1" dirty="0" smtClean="0">
                <a:solidFill>
                  <a:schemeClr val="bg1"/>
                </a:solidFill>
              </a:rPr>
              <a:t> chodí do (z)</a:t>
            </a:r>
            <a:r>
              <a:rPr lang="cs-CZ" sz="2400" b="1" dirty="0" err="1" smtClean="0">
                <a:solidFill>
                  <a:schemeClr val="bg1"/>
                </a:solidFill>
              </a:rPr>
              <a:t>ákladní</a:t>
            </a:r>
            <a:r>
              <a:rPr lang="cs-CZ" sz="2400" b="1" dirty="0" smtClean="0">
                <a:solidFill>
                  <a:schemeClr val="bg1"/>
                </a:solidFill>
              </a:rPr>
              <a:t> (š)koly v (k)</a:t>
            </a:r>
            <a:r>
              <a:rPr lang="cs-CZ" sz="2400" b="1" dirty="0" err="1" smtClean="0">
                <a:solidFill>
                  <a:schemeClr val="bg1"/>
                </a:solidFill>
              </a:rPr>
              <a:t>amenici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04045"/>
            <a:ext cx="8784976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Ve (f)</a:t>
            </a:r>
            <a:r>
              <a:rPr lang="cs-CZ" sz="2400" b="1" dirty="0" err="1" smtClean="0">
                <a:solidFill>
                  <a:schemeClr val="bg1"/>
                </a:solidFill>
              </a:rPr>
              <a:t>rancii</a:t>
            </a:r>
            <a:r>
              <a:rPr lang="cs-CZ" sz="2400" b="1" dirty="0" smtClean="0">
                <a:solidFill>
                  <a:schemeClr val="bg1"/>
                </a:solidFill>
              </a:rPr>
              <a:t> byla po (r)evoluci přijata nová (ú)</a:t>
            </a:r>
            <a:r>
              <a:rPr lang="cs-CZ" sz="2400" b="1" dirty="0" err="1" smtClean="0">
                <a:solidFill>
                  <a:schemeClr val="bg1"/>
                </a:solidFill>
              </a:rPr>
              <a:t>stava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950492"/>
            <a:ext cx="8784976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Poslanci zasedají v (p)</a:t>
            </a:r>
            <a:r>
              <a:rPr lang="cs-CZ" sz="2400" b="1" dirty="0" err="1" smtClean="0">
                <a:solidFill>
                  <a:schemeClr val="bg1"/>
                </a:solidFill>
              </a:rPr>
              <a:t>arlamentu</a:t>
            </a:r>
            <a:r>
              <a:rPr lang="cs-CZ" sz="2400" b="1" dirty="0" smtClean="0">
                <a:solidFill>
                  <a:schemeClr val="bg1"/>
                </a:solidFill>
              </a:rPr>
              <a:t>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496939"/>
            <a:ext cx="8784976" cy="83099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Naši známí rádi navštěvují (č)</a:t>
            </a:r>
            <a:r>
              <a:rPr lang="cs-CZ" sz="2400" b="1" dirty="0" err="1" smtClean="0">
                <a:solidFill>
                  <a:schemeClr val="bg1"/>
                </a:solidFill>
              </a:rPr>
              <a:t>eské</a:t>
            </a:r>
            <a:r>
              <a:rPr lang="cs-CZ" sz="2400" b="1" dirty="0" smtClean="0">
                <a:solidFill>
                  <a:schemeClr val="bg1"/>
                </a:solidFill>
              </a:rPr>
              <a:t> (h)</a:t>
            </a:r>
            <a:r>
              <a:rPr lang="cs-CZ" sz="2400" b="1" dirty="0" err="1" smtClean="0">
                <a:solidFill>
                  <a:schemeClr val="bg1"/>
                </a:solidFill>
              </a:rPr>
              <a:t>ory</a:t>
            </a:r>
            <a:r>
              <a:rPr lang="cs-CZ" sz="2400" b="1" dirty="0" smtClean="0">
                <a:solidFill>
                  <a:schemeClr val="bg1"/>
                </a:solidFill>
              </a:rPr>
              <a:t>, nejvíce se jim líbí  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(h)</a:t>
            </a:r>
            <a:r>
              <a:rPr lang="cs-CZ" sz="2400" b="1" dirty="0" err="1" smtClean="0">
                <a:solidFill>
                  <a:schemeClr val="bg1"/>
                </a:solidFill>
              </a:rPr>
              <a:t>ory</a:t>
            </a:r>
            <a:r>
              <a:rPr lang="cs-CZ" sz="2400" b="1" dirty="0" smtClean="0">
                <a:solidFill>
                  <a:schemeClr val="bg1"/>
                </a:solidFill>
              </a:rPr>
              <a:t> (j)</a:t>
            </a:r>
            <a:r>
              <a:rPr lang="cs-CZ" sz="2400" b="1" dirty="0" err="1" smtClean="0">
                <a:solidFill>
                  <a:schemeClr val="bg1"/>
                </a:solidFill>
              </a:rPr>
              <a:t>izerské</a:t>
            </a:r>
            <a:r>
              <a:rPr lang="cs-CZ" sz="2400" b="1" dirty="0" smtClean="0">
                <a:solidFill>
                  <a:schemeClr val="bg1"/>
                </a:solidFill>
              </a:rPr>
              <a:t>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4407495"/>
            <a:ext cx="8784976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Studium na (k)</a:t>
            </a:r>
            <a:r>
              <a:rPr lang="cs-CZ" sz="2400" b="1" dirty="0" err="1" smtClean="0">
                <a:solidFill>
                  <a:schemeClr val="bg1"/>
                </a:solidFill>
              </a:rPr>
              <a:t>arlově</a:t>
            </a:r>
            <a:r>
              <a:rPr lang="cs-CZ" sz="2400" b="1" dirty="0" smtClean="0">
                <a:solidFill>
                  <a:schemeClr val="bg1"/>
                </a:solidFill>
              </a:rPr>
              <a:t> (u)</a:t>
            </a:r>
            <a:r>
              <a:rPr lang="cs-CZ" sz="2400" b="1" dirty="0" err="1" smtClean="0">
                <a:solidFill>
                  <a:schemeClr val="bg1"/>
                </a:solidFill>
              </a:rPr>
              <a:t>niverzitě</a:t>
            </a:r>
            <a:r>
              <a:rPr lang="cs-CZ" sz="2400" b="1" dirty="0" smtClean="0">
                <a:solidFill>
                  <a:schemeClr val="bg1"/>
                </a:solidFill>
              </a:rPr>
              <a:t> je náročné.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41168"/>
            <a:ext cx="8784976" cy="83099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Na kongresu o ekologii se sešli (č)</a:t>
            </a:r>
            <a:r>
              <a:rPr lang="cs-CZ" sz="2400" b="1" dirty="0" err="1" smtClean="0">
                <a:solidFill>
                  <a:schemeClr val="bg1"/>
                </a:solidFill>
              </a:rPr>
              <a:t>eši</a:t>
            </a:r>
            <a:r>
              <a:rPr lang="cs-CZ" sz="2400" b="1" dirty="0" smtClean="0">
                <a:solidFill>
                  <a:schemeClr val="bg1"/>
                </a:solidFill>
              </a:rPr>
              <a:t>, (n)</a:t>
            </a:r>
            <a:r>
              <a:rPr lang="cs-CZ" sz="2400" b="1" dirty="0" err="1" smtClean="0">
                <a:solidFill>
                  <a:schemeClr val="bg1"/>
                </a:solidFill>
              </a:rPr>
              <a:t>ěmci</a:t>
            </a:r>
            <a:r>
              <a:rPr lang="cs-CZ" sz="2400" b="1" dirty="0" smtClean="0">
                <a:solidFill>
                  <a:schemeClr val="bg1"/>
                </a:solidFill>
              </a:rPr>
              <a:t>, (a)</a:t>
            </a:r>
            <a:r>
              <a:rPr lang="cs-CZ" sz="2400" b="1" dirty="0" err="1" smtClean="0">
                <a:solidFill>
                  <a:schemeClr val="bg1"/>
                </a:solidFill>
              </a:rPr>
              <a:t>ngličané</a:t>
            </a:r>
            <a:r>
              <a:rPr lang="cs-CZ" sz="2400" b="1" dirty="0" smtClean="0">
                <a:solidFill>
                  <a:schemeClr val="bg1"/>
                </a:solidFill>
              </a:rPr>
              <a:t> i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(f)</a:t>
            </a:r>
            <a:r>
              <a:rPr lang="cs-CZ" sz="2400" b="1" dirty="0" err="1" smtClean="0">
                <a:solidFill>
                  <a:schemeClr val="bg1"/>
                </a:solidFill>
              </a:rPr>
              <a:t>rancouzi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7136" y="44624"/>
            <a:ext cx="8737352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velká a malá písmena.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847655"/>
            <a:ext cx="8784976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Kamarádka (a)</a:t>
            </a:r>
            <a:r>
              <a:rPr lang="cs-CZ" sz="2400" b="1" dirty="0" err="1" smtClean="0">
                <a:solidFill>
                  <a:schemeClr val="bg1"/>
                </a:solidFill>
              </a:rPr>
              <a:t>lena</a:t>
            </a:r>
            <a:r>
              <a:rPr lang="cs-CZ" sz="2400" b="1" dirty="0" smtClean="0">
                <a:solidFill>
                  <a:schemeClr val="bg1"/>
                </a:solidFill>
              </a:rPr>
              <a:t> bydlí v (u)</a:t>
            </a:r>
            <a:r>
              <a:rPr lang="cs-CZ" sz="2400" b="1" dirty="0" err="1" smtClean="0">
                <a:solidFill>
                  <a:schemeClr val="bg1"/>
                </a:solidFill>
              </a:rPr>
              <a:t>lici</a:t>
            </a:r>
            <a:r>
              <a:rPr lang="cs-CZ" sz="2400" b="1" dirty="0" smtClean="0">
                <a:solidFill>
                  <a:schemeClr val="bg1"/>
                </a:solidFill>
              </a:rPr>
              <a:t> (u) (k)</a:t>
            </a:r>
            <a:r>
              <a:rPr lang="cs-CZ" sz="2400" b="1" dirty="0" err="1" smtClean="0">
                <a:solidFill>
                  <a:schemeClr val="bg1"/>
                </a:solidFill>
              </a:rPr>
              <a:t>ovárny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00551"/>
            <a:ext cx="8784976" cy="83099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Ve (s)pojených (s)tátech (a)</a:t>
            </a:r>
            <a:r>
              <a:rPr lang="cs-CZ" sz="2400" b="1" dirty="0" err="1" smtClean="0">
                <a:solidFill>
                  <a:schemeClr val="bg1"/>
                </a:solidFill>
              </a:rPr>
              <a:t>merických</a:t>
            </a:r>
            <a:r>
              <a:rPr lang="cs-CZ" sz="2400" b="1" dirty="0" smtClean="0">
                <a:solidFill>
                  <a:schemeClr val="bg1"/>
                </a:solidFill>
              </a:rPr>
              <a:t> žijí (b)</a:t>
            </a:r>
            <a:r>
              <a:rPr lang="cs-CZ" sz="2400" b="1" dirty="0" err="1" smtClean="0">
                <a:solidFill>
                  <a:schemeClr val="bg1"/>
                </a:solidFill>
              </a:rPr>
              <a:t>ěloši</a:t>
            </a:r>
            <a:r>
              <a:rPr lang="cs-CZ" sz="2400" b="1" dirty="0" smtClean="0">
                <a:solidFill>
                  <a:schemeClr val="bg1"/>
                </a:solidFill>
              </a:rPr>
              <a:t> i (č)</a:t>
            </a:r>
            <a:r>
              <a:rPr lang="cs-CZ" sz="2400" b="1" dirty="0" err="1" smtClean="0">
                <a:solidFill>
                  <a:schemeClr val="bg1"/>
                </a:solidFill>
              </a:rPr>
              <a:t>ernoši</a:t>
            </a:r>
            <a:r>
              <a:rPr lang="cs-CZ" sz="2400" b="1" dirty="0" smtClean="0">
                <a:solidFill>
                  <a:schemeClr val="bg1"/>
                </a:solidFill>
              </a:rPr>
              <a:t>,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(i)</a:t>
            </a:r>
            <a:r>
              <a:rPr lang="cs-CZ" sz="2400" b="1" dirty="0" err="1" smtClean="0">
                <a:solidFill>
                  <a:schemeClr val="bg1"/>
                </a:solidFill>
              </a:rPr>
              <a:t>ndiáni</a:t>
            </a:r>
            <a:r>
              <a:rPr lang="cs-CZ" sz="2400" b="1" dirty="0" smtClean="0">
                <a:solidFill>
                  <a:schemeClr val="bg1"/>
                </a:solidFill>
              </a:rPr>
              <a:t> i (e)</a:t>
            </a:r>
            <a:r>
              <a:rPr lang="cs-CZ" sz="2400" b="1" dirty="0" err="1" smtClean="0">
                <a:solidFill>
                  <a:schemeClr val="bg1"/>
                </a:solidFill>
              </a:rPr>
              <a:t>skymáci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97746"/>
            <a:ext cx="8784976" cy="83099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Na (š)</a:t>
            </a:r>
            <a:r>
              <a:rPr lang="cs-CZ" sz="2400" b="1" dirty="0" err="1" smtClean="0">
                <a:solidFill>
                  <a:schemeClr val="bg1"/>
                </a:solidFill>
              </a:rPr>
              <a:t>umavě</a:t>
            </a:r>
            <a:r>
              <a:rPr lang="cs-CZ" sz="2400" b="1" dirty="0" smtClean="0">
                <a:solidFill>
                  <a:schemeClr val="bg1"/>
                </a:solidFill>
              </a:rPr>
              <a:t> můžeme vidět mnoho krásných (j)</a:t>
            </a:r>
            <a:r>
              <a:rPr lang="cs-CZ" sz="2400" b="1" dirty="0" err="1" smtClean="0">
                <a:solidFill>
                  <a:schemeClr val="bg1"/>
                </a:solidFill>
              </a:rPr>
              <a:t>ezer</a:t>
            </a:r>
            <a:r>
              <a:rPr lang="cs-CZ" sz="2400" b="1" dirty="0" smtClean="0">
                <a:solidFill>
                  <a:schemeClr val="bg1"/>
                </a:solidFill>
              </a:rPr>
              <a:t>, např.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(č)</a:t>
            </a:r>
            <a:r>
              <a:rPr lang="cs-CZ" sz="2400" b="1" dirty="0" err="1" smtClean="0">
                <a:solidFill>
                  <a:schemeClr val="bg1"/>
                </a:solidFill>
              </a:rPr>
              <a:t>erné</a:t>
            </a:r>
            <a:r>
              <a:rPr lang="cs-CZ" sz="2400" b="1" dirty="0" smtClean="0">
                <a:solidFill>
                  <a:schemeClr val="bg1"/>
                </a:solidFill>
              </a:rPr>
              <a:t> a (č)</a:t>
            </a:r>
            <a:r>
              <a:rPr lang="cs-CZ" sz="2400" b="1" dirty="0" err="1" smtClean="0">
                <a:solidFill>
                  <a:schemeClr val="bg1"/>
                </a:solidFill>
              </a:rPr>
              <a:t>ertovo</a:t>
            </a:r>
            <a:r>
              <a:rPr lang="cs-CZ" sz="2400" b="1" dirty="0" smtClean="0">
                <a:solidFill>
                  <a:schemeClr val="bg1"/>
                </a:solidFill>
              </a:rPr>
              <a:t> (j)</a:t>
            </a:r>
            <a:r>
              <a:rPr lang="cs-CZ" sz="2400" b="1" dirty="0" err="1" smtClean="0">
                <a:solidFill>
                  <a:schemeClr val="bg1"/>
                </a:solidFill>
              </a:rPr>
              <a:t>ezero</a:t>
            </a:r>
            <a:r>
              <a:rPr lang="cs-CZ" sz="2400" b="1" dirty="0" smtClean="0">
                <a:solidFill>
                  <a:schemeClr val="bg1"/>
                </a:solidFill>
              </a:rPr>
              <a:t> nebo (j)</a:t>
            </a:r>
            <a:r>
              <a:rPr lang="cs-CZ" sz="2400" b="1" dirty="0" err="1" smtClean="0">
                <a:solidFill>
                  <a:schemeClr val="bg1"/>
                </a:solidFill>
              </a:rPr>
              <a:t>ezero</a:t>
            </a:r>
            <a:r>
              <a:rPr lang="cs-CZ" sz="2400" b="1" dirty="0" smtClean="0">
                <a:solidFill>
                  <a:schemeClr val="bg1"/>
                </a:solidFill>
              </a:rPr>
              <a:t> (l)</a:t>
            </a:r>
            <a:r>
              <a:rPr lang="cs-CZ" sz="2400" b="1" dirty="0" err="1" smtClean="0">
                <a:solidFill>
                  <a:schemeClr val="bg1"/>
                </a:solidFill>
              </a:rPr>
              <a:t>aka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994941"/>
            <a:ext cx="8784976" cy="83099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Nové zákony o školství přijalo (m)</a:t>
            </a:r>
            <a:r>
              <a:rPr lang="cs-CZ" sz="2400" b="1" dirty="0" err="1" smtClean="0">
                <a:solidFill>
                  <a:schemeClr val="bg1"/>
                </a:solidFill>
              </a:rPr>
              <a:t>inisterstvo</a:t>
            </a:r>
            <a:r>
              <a:rPr lang="cs-CZ" sz="2400" b="1" dirty="0" smtClean="0">
                <a:solidFill>
                  <a:schemeClr val="bg1"/>
                </a:solidFill>
              </a:rPr>
              <a:t> (š)</a:t>
            </a:r>
            <a:r>
              <a:rPr lang="cs-CZ" sz="2400" b="1" dirty="0" err="1" smtClean="0">
                <a:solidFill>
                  <a:schemeClr val="bg1"/>
                </a:solidFill>
              </a:rPr>
              <a:t>kolství</a:t>
            </a:r>
            <a:r>
              <a:rPr lang="cs-CZ" sz="2400" b="1" dirty="0" smtClean="0">
                <a:solidFill>
                  <a:schemeClr val="bg1"/>
                </a:solidFill>
              </a:rPr>
              <a:t>,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(m)</a:t>
            </a:r>
            <a:r>
              <a:rPr lang="cs-CZ" sz="2400" b="1" dirty="0" err="1" smtClean="0">
                <a:solidFill>
                  <a:schemeClr val="bg1"/>
                </a:solidFill>
              </a:rPr>
              <a:t>ládeže</a:t>
            </a:r>
            <a:r>
              <a:rPr lang="cs-CZ" sz="2400" b="1" dirty="0" smtClean="0">
                <a:solidFill>
                  <a:schemeClr val="bg1"/>
                </a:solidFill>
              </a:rPr>
              <a:t> a (t)</a:t>
            </a:r>
            <a:r>
              <a:rPr lang="cs-CZ" sz="2400" b="1" dirty="0" err="1" smtClean="0">
                <a:solidFill>
                  <a:schemeClr val="bg1"/>
                </a:solidFill>
              </a:rPr>
              <a:t>ělovýchovy</a:t>
            </a:r>
            <a:r>
              <a:rPr lang="cs-CZ" sz="2400" b="1" dirty="0" smtClean="0">
                <a:solidFill>
                  <a:schemeClr val="bg1"/>
                </a:solidFill>
              </a:rPr>
              <a:t> (č)</a:t>
            </a:r>
            <a:r>
              <a:rPr lang="cs-CZ" sz="2400" b="1" dirty="0" err="1" smtClean="0">
                <a:solidFill>
                  <a:schemeClr val="bg1"/>
                </a:solidFill>
              </a:rPr>
              <a:t>eské</a:t>
            </a:r>
            <a:r>
              <a:rPr lang="cs-CZ" sz="2400" b="1" dirty="0" smtClean="0">
                <a:solidFill>
                  <a:schemeClr val="bg1"/>
                </a:solidFill>
              </a:rPr>
              <a:t> (r)</a:t>
            </a:r>
            <a:r>
              <a:rPr lang="cs-CZ" sz="2400" b="1" dirty="0" err="1" smtClean="0">
                <a:solidFill>
                  <a:schemeClr val="bg1"/>
                </a:solidFill>
              </a:rPr>
              <a:t>epubliky</a:t>
            </a:r>
            <a:r>
              <a:rPr lang="cs-CZ" sz="2400" b="1" dirty="0" smtClean="0">
                <a:solidFill>
                  <a:schemeClr val="bg1"/>
                </a:solidFill>
              </a:rPr>
              <a:t> v (p)raze.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496944" cy="273630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http://fotka.pixmac.cz/4/chlapec-s-kartou-pro-text-add-pixmac-fotka-458555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519172"/>
            <a:ext cx="3024336" cy="212459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5" name="TextovéPole 4"/>
          <p:cNvSpPr txBox="1"/>
          <p:nvPr/>
        </p:nvSpPr>
        <p:spPr>
          <a:xfrm>
            <a:off x="977570" y="1347624"/>
            <a:ext cx="46025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(Milan – Milana </a:t>
            </a:r>
            <a:r>
              <a:rPr lang="cs-CZ" sz="2400" b="1" dirty="0" smtClean="0">
                <a:solidFill>
                  <a:schemeClr val="bg1"/>
                </a:solidFill>
              </a:rPr>
              <a:t>podle vzoru </a:t>
            </a:r>
            <a:r>
              <a:rPr lang="cs-CZ" sz="2400" b="1" i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pán</a:t>
            </a:r>
            <a:r>
              <a:rPr lang="cs-CZ" sz="2400" b="1" dirty="0" smtClean="0">
                <a:solidFill>
                  <a:srgbClr val="FFFF00"/>
                </a:solidFill>
              </a:rPr>
              <a:t>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1500024"/>
            <a:ext cx="360040" cy="216024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32656"/>
            <a:ext cx="8496944" cy="95410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</a:t>
            </a:r>
            <a:r>
              <a:rPr lang="cs-CZ" sz="28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pod.jmen vlastních</a:t>
            </a:r>
          </a:p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 </a:t>
            </a:r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SKLOŇUJE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podle příslušných VZORŮ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9" presetClass="entr" presetSubtype="0" accel="10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536" y="332656"/>
            <a:ext cx="8424936" cy="424847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otka.pixmac.cz/4/chlapec-s-kartou-pro-text-add-pixmac-fotka-458555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9092" y="591180"/>
            <a:ext cx="3024336" cy="212459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3" name="TextovéPole 2"/>
          <p:cNvSpPr txBox="1"/>
          <p:nvPr/>
        </p:nvSpPr>
        <p:spPr>
          <a:xfrm>
            <a:off x="539552" y="1465620"/>
            <a:ext cx="8496944" cy="5232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PŘÍJMENÍ </a:t>
            </a: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ZAKONČENÁ  NA: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857096" y="1294239"/>
            <a:ext cx="936104" cy="83099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-ů</a:t>
            </a:r>
            <a:endParaRPr lang="cs-CZ" sz="5400" b="1" dirty="0">
              <a:solidFill>
                <a:srgbClr val="FF0000"/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031231"/>
            <a:ext cx="4450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(Martinů, Jirků, Petrů, Janů….)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039343"/>
            <a:ext cx="8496944" cy="4616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většinou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NESKLONNÁ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755576" y="3212976"/>
            <a:ext cx="432048" cy="216024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5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424936" cy="56886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http://fotka.pixmac.cz/4/chlapec-s-kartou-pro-text-add-pixmac-fotka-458555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9092" y="591180"/>
            <a:ext cx="3024336" cy="212459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TextovéPole 3"/>
          <p:cNvSpPr txBox="1"/>
          <p:nvPr/>
        </p:nvSpPr>
        <p:spPr>
          <a:xfrm>
            <a:off x="539552" y="741943"/>
            <a:ext cx="8496944" cy="5232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PŘÍJMENÍ </a:t>
            </a: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ZAKONČENÁ  NA: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57096" y="1256139"/>
            <a:ext cx="936104" cy="83099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-o</a:t>
            </a:r>
            <a:endParaRPr lang="cs-CZ" sz="5400" b="1" dirty="0">
              <a:solidFill>
                <a:srgbClr val="FF0000"/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419632"/>
            <a:ext cx="2828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(Okýnko, Stýblo….)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2060848"/>
            <a:ext cx="4536504" cy="83099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 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5.pádu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SHODNÝ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tvarem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1.pádu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725096" y="2212484"/>
            <a:ext cx="432048" cy="216024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59632" y="3068960"/>
          <a:ext cx="3240360" cy="27736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{C083E6E3-FA7D-4D7B-A595-EF9225AFEA82}</a:tableStyleId>
              </a:tblPr>
              <a:tblGrid>
                <a:gridCol w="825484"/>
                <a:gridCol w="24148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C000"/>
                          </a:solidFill>
                        </a:rPr>
                        <a:t>1.p.</a:t>
                      </a:r>
                      <a:endParaRPr lang="cs-CZ" sz="20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Okýnko</a:t>
                      </a:r>
                      <a:endParaRPr lang="cs-CZ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2.p.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Okýnka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1" baseline="0" dirty="0" smtClean="0">
                          <a:solidFill>
                            <a:srgbClr val="FFFF00"/>
                          </a:solidFill>
                        </a:rPr>
                        <a:t>(pána)</a:t>
                      </a:r>
                      <a:endParaRPr lang="cs-CZ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3.p.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bg1"/>
                          </a:solidFill>
                        </a:rPr>
                        <a:t>Okýnkovi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1" baseline="0" dirty="0" smtClean="0">
                          <a:solidFill>
                            <a:srgbClr val="FFFF00"/>
                          </a:solidFill>
                        </a:rPr>
                        <a:t>(pánovi)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4.p.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Okýnka </a:t>
                      </a:r>
                      <a:r>
                        <a:rPr lang="cs-CZ" b="1" dirty="0" smtClean="0">
                          <a:solidFill>
                            <a:srgbClr val="FFFF00"/>
                          </a:solidFill>
                        </a:rPr>
                        <a:t>(pána)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5.p.</a:t>
                      </a:r>
                      <a:endParaRPr lang="cs-CZ" sz="20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Okýnko!</a:t>
                      </a:r>
                      <a:endParaRPr lang="cs-CZ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6.p.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(o)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chemeClr val="bg1"/>
                          </a:solidFill>
                        </a:rPr>
                        <a:t>Okýnkovi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1" baseline="0" dirty="0" smtClean="0">
                          <a:solidFill>
                            <a:srgbClr val="FFFF00"/>
                          </a:solidFill>
                        </a:rPr>
                        <a:t>(pánovi)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7.p.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 Okýnkem </a:t>
                      </a:r>
                      <a:r>
                        <a:rPr lang="cs-CZ" b="1" dirty="0" smtClean="0">
                          <a:solidFill>
                            <a:srgbClr val="FFFF00"/>
                          </a:solidFill>
                        </a:rPr>
                        <a:t>(pánem)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5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424936" cy="47525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Picture 2" descr="http://fotka.pixmac.cz/4/chlapec-s-kartou-pro-text-add-pixmac-fotka-458555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9092" y="591180"/>
            <a:ext cx="3024336" cy="212459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TextovéPole 3"/>
          <p:cNvSpPr txBox="1"/>
          <p:nvPr/>
        </p:nvSpPr>
        <p:spPr>
          <a:xfrm>
            <a:off x="539552" y="741943"/>
            <a:ext cx="8496944" cy="5232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PŘÍJMENÍ </a:t>
            </a:r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typu: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07948" y="1294239"/>
            <a:ext cx="936104" cy="76944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-</a:t>
            </a:r>
            <a:r>
              <a:rPr lang="cs-CZ" sz="4400" b="1" dirty="0" err="1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et</a:t>
            </a:r>
            <a:endParaRPr lang="cs-CZ" sz="4800" b="1" dirty="0">
              <a:solidFill>
                <a:srgbClr val="FF0000"/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419632"/>
            <a:ext cx="3233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(Kníž</a:t>
            </a:r>
            <a:r>
              <a:rPr lang="cs-CZ" sz="2400" b="1" u="sng" dirty="0" smtClean="0">
                <a:solidFill>
                  <a:schemeClr val="bg1"/>
                </a:solidFill>
              </a:rPr>
              <a:t>e</a:t>
            </a:r>
            <a:r>
              <a:rPr lang="cs-CZ" sz="2400" b="1" dirty="0" smtClean="0">
                <a:solidFill>
                  <a:srgbClr val="FFFF00"/>
                </a:solidFill>
              </a:rPr>
              <a:t>, Hrab</a:t>
            </a:r>
            <a:r>
              <a:rPr lang="cs-CZ" sz="2400" b="1" u="sng" dirty="0" smtClean="0">
                <a:solidFill>
                  <a:schemeClr val="bg1"/>
                </a:solidFill>
              </a:rPr>
              <a:t>ě</a:t>
            </a:r>
            <a:r>
              <a:rPr lang="cs-CZ" sz="2400" b="1" dirty="0" smtClean="0">
                <a:solidFill>
                  <a:srgbClr val="FFFF00"/>
                </a:solidFill>
              </a:rPr>
              <a:t>, Dít</a:t>
            </a:r>
            <a:r>
              <a:rPr lang="cs-CZ" sz="2400" b="1" u="sng" dirty="0" smtClean="0">
                <a:solidFill>
                  <a:schemeClr val="bg1"/>
                </a:solidFill>
              </a:rPr>
              <a:t>ě</a:t>
            </a:r>
            <a:r>
              <a:rPr lang="cs-CZ" sz="2400" b="1" dirty="0" smtClean="0">
                <a:solidFill>
                  <a:srgbClr val="FFFF00"/>
                </a:solidFill>
              </a:rPr>
              <a:t>….)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758167"/>
            <a:ext cx="8496944" cy="4616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také tvary s kmenem rozšířeným o:   </a:t>
            </a:r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b="1" u="sng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755576" y="2931800"/>
            <a:ext cx="432048" cy="216024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501008"/>
            <a:ext cx="6120680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Např.:   Kníže  -  bez Kníže          i Kníž</a:t>
            </a:r>
            <a:r>
              <a:rPr lang="cs-CZ" sz="2400" b="1" u="sng" dirty="0" smtClean="0">
                <a:solidFill>
                  <a:srgbClr val="FFC000"/>
                </a:solidFill>
              </a:rPr>
              <a:t>ete</a:t>
            </a:r>
            <a:endParaRPr lang="cs-CZ" b="1" u="sng" dirty="0"/>
          </a:p>
        </p:txBody>
      </p:sp>
      <p:sp>
        <p:nvSpPr>
          <p:cNvPr id="10" name="Šipka doprava 9"/>
          <p:cNvSpPr/>
          <p:nvPr/>
        </p:nvSpPr>
        <p:spPr>
          <a:xfrm>
            <a:off x="4283968" y="3678932"/>
            <a:ext cx="360040" cy="14401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56516" y="196864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mají tvary podle vzoru </a:t>
            </a:r>
            <a:r>
              <a:rPr lang="cs-CZ" sz="2000" b="1" u="sng" dirty="0" smtClean="0">
                <a:solidFill>
                  <a:srgbClr val="FFC000"/>
                </a:solidFill>
              </a:rPr>
              <a:t>SOUDCE</a:t>
            </a:r>
            <a:endParaRPr lang="cs-CZ" sz="2400" b="1" u="sng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 animBg="1"/>
      <p:bldP spid="10" grpId="0" animBg="1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424936" cy="424847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http://fotka.pixmac.cz/4/chlapec-s-kartou-pro-text-add-pixmac-fotka-458555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9092" y="591180"/>
            <a:ext cx="3024336" cy="212459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TextovéPole 3"/>
          <p:cNvSpPr txBox="1"/>
          <p:nvPr/>
        </p:nvSpPr>
        <p:spPr>
          <a:xfrm>
            <a:off x="539552" y="437763"/>
            <a:ext cx="8496944" cy="83099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PŘÍJMENÍ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mají tvar </a:t>
            </a: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PŘÍDAVNÉHO  JMÉNA</a:t>
            </a:r>
            <a:endParaRPr lang="cs-CZ" sz="24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57096" y="1294239"/>
            <a:ext cx="936104" cy="83099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-ý</a:t>
            </a:r>
            <a:endParaRPr lang="cs-CZ" sz="5400" b="1" dirty="0">
              <a:solidFill>
                <a:srgbClr val="FF0000"/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484784"/>
            <a:ext cx="35862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(Černý, Palacký               )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(Dolejší, Mladší                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039343"/>
            <a:ext cx="8496944" cy="4616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SKLOŇUJÍ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se podle vzorů přídavných jmen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755576" y="3212976"/>
            <a:ext cx="432048" cy="216024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14847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mladý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184568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5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39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52244"/>
            <a:ext cx="8784976" cy="1864588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71153" y="404664"/>
            <a:ext cx="8161287" cy="107721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vět následující příjmení:  </a:t>
            </a:r>
          </a:p>
          <a:p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Křídlo, Hromada, Poupě, Šedivý, Spousta, Hořejší, Smola, Sobota, Šašek, Nejedlý, Sýkora, Bavor, Nový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036172"/>
            <a:ext cx="8784976" cy="216024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204864"/>
            <a:ext cx="7320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Přinesli jsme to panu </a:t>
            </a:r>
            <a:r>
              <a:rPr lang="cs-CZ" dirty="0" smtClean="0">
                <a:solidFill>
                  <a:schemeClr val="bg1"/>
                </a:solidFill>
              </a:rPr>
              <a:t>………..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2204864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Křídlovi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2204864"/>
            <a:ext cx="144016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Hromadovi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2204864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Poupětovi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40352" y="2204864"/>
            <a:ext cx="108012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Poupěti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79512" y="4365104"/>
            <a:ext cx="8784976" cy="216024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4533796"/>
            <a:ext cx="7320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Včera jsme viděli pana</a:t>
            </a:r>
            <a:r>
              <a:rPr lang="cs-CZ" dirty="0" smtClean="0">
                <a:solidFill>
                  <a:schemeClr val="bg1"/>
                </a:solidFill>
              </a:rPr>
              <a:t>………..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47864" y="4533796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Křídla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8024" y="4533796"/>
            <a:ext cx="144016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Hromadu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00192" y="4533796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Poupě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740352" y="4533796"/>
            <a:ext cx="108012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Poupěte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délník 33"/>
          <p:cNvSpPr/>
          <p:nvPr/>
        </p:nvSpPr>
        <p:spPr>
          <a:xfrm>
            <a:off x="179512" y="4365104"/>
            <a:ext cx="8964488" cy="216024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9512" y="836712"/>
            <a:ext cx="8784976" cy="295232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836712"/>
            <a:ext cx="7320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dovolenou jsme odjeli s panem</a:t>
            </a:r>
            <a:r>
              <a:rPr lang="cs-CZ" dirty="0" smtClean="0">
                <a:solidFill>
                  <a:schemeClr val="bg1"/>
                </a:solidFill>
              </a:rPr>
              <a:t>…..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1444714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Křídlem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444714"/>
            <a:ext cx="144016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Hromadou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1444714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Poupěm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40352" y="1444714"/>
            <a:ext cx="1296144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Poupětem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533796"/>
            <a:ext cx="7320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Hovořili o panu </a:t>
            </a:r>
            <a:r>
              <a:rPr lang="cs-CZ" dirty="0" smtClean="0">
                <a:solidFill>
                  <a:schemeClr val="bg1"/>
                </a:solidFill>
              </a:rPr>
              <a:t>………..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533796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Křídlovi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4533796"/>
            <a:ext cx="144016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Hromadovi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4533796"/>
            <a:ext cx="136815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Poupěti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4533796"/>
            <a:ext cx="1296144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Poupětovi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48680"/>
            <a:ext cx="806489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citace:</a:t>
            </a: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 smtClean="0">
                <a:solidFill>
                  <a:schemeClr val="bg1"/>
                </a:solidFill>
              </a:rPr>
              <a:t>Český jazyk pro 6.ročník základní školy a primu víceletého gymnázia, Nakladatelství </a:t>
            </a:r>
            <a:r>
              <a:rPr lang="cs-CZ" sz="1100" dirty="0" err="1" smtClean="0">
                <a:solidFill>
                  <a:schemeClr val="bg1"/>
                </a:solidFill>
              </a:rPr>
              <a:t>Fraus</a:t>
            </a:r>
            <a:r>
              <a:rPr lang="cs-CZ" sz="1100" dirty="0" smtClean="0">
                <a:solidFill>
                  <a:schemeClr val="bg1"/>
                </a:solidFill>
              </a:rPr>
              <a:t> 2003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2596</TotalTime>
  <Words>564</Words>
  <Application>Microsoft Office PowerPoint</Application>
  <PresentationFormat>Předvádění na obrazovce (4:3)</PresentationFormat>
  <Paragraphs>141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ČESKÝ  JAZYK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 JAZYK</dc:title>
  <dc:creator>Jirka</dc:creator>
  <cp:lastModifiedBy>Jirka</cp:lastModifiedBy>
  <cp:revision>291</cp:revision>
  <dcterms:created xsi:type="dcterms:W3CDTF">2012-09-23T06:05:13Z</dcterms:created>
  <dcterms:modified xsi:type="dcterms:W3CDTF">2013-06-29T14:25:50Z</dcterms:modified>
</cp:coreProperties>
</file>