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3" r:id="rId2"/>
    <p:sldId id="257" r:id="rId3"/>
    <p:sldId id="258" r:id="rId4"/>
    <p:sldId id="260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FF99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90" d="100"/>
          <a:sy n="90" d="100"/>
        </p:scale>
        <p:origin x="-115" y="158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9A53E5-B8DF-401D-BD25-C2E6D6C11279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3F8E6C-FF80-44BD-9201-77DC6D0A4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57370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Přilétnutí</a:t>
            </a:r>
            <a:r>
              <a:rPr lang="cs-CZ" baseline="0" dirty="0" smtClean="0"/>
              <a:t> průsečíků+++++++dodělat sin s posuvníky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3F8E6C-FF80-44BD-9201-77DC6D0A4925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40742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6A132-1EA4-4B73-B434-0897BCBC818F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05EBC-4672-45C5-8B72-32922E3D5D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06735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61E5C-8FD3-4780-9397-07098F82EFD0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05EBC-4672-45C5-8B72-32922E3D5D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95662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0FC73-A7B0-4463-BB70-09252E67B62B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05EBC-4672-45C5-8B72-32922E3D5D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922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80800-833D-4701-83B0-176E51DB3C87}" type="datetime1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05EBC-4672-45C5-8B72-32922E3D5D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1164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29020-281C-46F1-A7F4-ED27273540D1}" type="datetime1">
              <a:rPr lang="cs-CZ" smtClean="0"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05EBC-4672-45C5-8B72-32922E3D5D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01353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8CFCB-1B2F-4266-BE9A-A6C5FEBACE87}" type="datetime1">
              <a:rPr lang="cs-CZ" smtClean="0"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05EBC-4672-45C5-8B72-32922E3D5D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283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E1778-BA02-4922-9B75-EB09DF120EFE}" type="datetime1">
              <a:rPr lang="cs-CZ" smtClean="0"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05EBC-4672-45C5-8B72-32922E3D5D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2744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FCB4D1-AE4D-41AF-9FDB-A0BBE2BEC0EF}" type="datetime1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05EBC-4672-45C5-8B72-32922E3D5D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3415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79497-9F9D-4249-B73D-9C1F967025D0}" type="datetime1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05EBC-4672-45C5-8B72-32922E3D5D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39431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40944-6564-4530-B8EF-71ED0F457033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05EBC-4672-45C5-8B72-32922E3D5D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724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2B34B-CE89-467F-AFEE-0F570376B188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05EBC-4672-45C5-8B72-32922E3D5D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4756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1E4E80-4393-4E34-B646-0D8155E3D2EE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A05EBC-4672-45C5-8B72-32922E3D5D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480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eogebratube.org/student/m29962" TargetMode="External"/><Relationship Id="rId5" Type="http://schemas.openxmlformats.org/officeDocument/2006/relationships/image" Target="../media/image4.jpeg"/><Relationship Id="rId4" Type="http://schemas.microsoft.com/office/2007/relationships/hdphoto" Target="../media/hdphoto1.wdp"/><Relationship Id="rId9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05EBC-4672-45C5-8B72-32922E3D5D14}" type="slidenum">
              <a:rPr lang="cs-CZ" smtClean="0"/>
              <a:t>1</a:t>
            </a:fld>
            <a:endParaRPr lang="cs-CZ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16580099"/>
              </p:ext>
            </p:extLst>
          </p:nvPr>
        </p:nvGraphicFramePr>
        <p:xfrm>
          <a:off x="2195736" y="122201"/>
          <a:ext cx="4752528" cy="661580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209423" progId="Word.Document.12">
                  <p:embed/>
                </p:oleObj>
              </mc:Choice>
              <mc:Fallback>
                <p:oleObj name="Dokument" r:id="rId3" imgW="5895909" imgH="820942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95736" y="122201"/>
                        <a:ext cx="4752528" cy="661580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05775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3105835"/>
            <a:ext cx="49502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http://www.geogebratube.org/student/m29962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1480"/>
            <a:ext cx="1475656" cy="61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141481"/>
            <a:ext cx="4650632" cy="46166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GONIOMETRIE A TRIGONOMETRIE 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586507"/>
            <a:ext cx="32246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grafy goniometrických funkcí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350" y="2267203"/>
            <a:ext cx="8115300" cy="2162175"/>
          </a:xfrm>
          <a:prstGeom prst="rect">
            <a:avLst/>
          </a:prstGeom>
          <a:solidFill>
            <a:srgbClr val="FF0000"/>
          </a:solidFill>
          <a:ln w="9525">
            <a:solidFill>
              <a:srgbClr val="FF0000"/>
            </a:solidFill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467543" y="1885562"/>
            <a:ext cx="4081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Princip konstrukce grafu základní funkce: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350" y="5010405"/>
            <a:ext cx="10807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Animace:</a:t>
            </a:r>
            <a:endParaRPr lang="cs-CZ" b="1" dirty="0"/>
          </a:p>
        </p:txBody>
      </p:sp>
      <p:pic>
        <p:nvPicPr>
          <p:cNvPr id="1028" name="Picture 4" descr="C:\Users\zdenek\AppData\Local\Microsoft\Windows\Temporary Internet Files\Content.IE5\8JAOYMF3\MP90040179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245" y="5445939"/>
            <a:ext cx="975360" cy="649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844201" y="5276662"/>
            <a:ext cx="344030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rgbClr val="FF0000"/>
                </a:solidFill>
                <a:hlinkClick r:id="rId6"/>
              </a:rPr>
              <a:t> </a:t>
            </a:r>
            <a:r>
              <a:rPr lang="cs-CZ" sz="1600" b="1" i="1" dirty="0" smtClean="0">
                <a:hlinkClick r:id="rId6"/>
              </a:rPr>
              <a:t>archiv autora</a:t>
            </a:r>
            <a:r>
              <a:rPr lang="cs-CZ" sz="1400" b="1" i="1" dirty="0" smtClean="0"/>
              <a:t> </a:t>
            </a:r>
            <a:r>
              <a:rPr lang="cs-CZ" sz="1400" b="1" i="1" dirty="0" smtClean="0">
                <a:solidFill>
                  <a:srgbClr val="0000FF"/>
                </a:solidFill>
              </a:rPr>
              <a:t>na </a:t>
            </a:r>
            <a:r>
              <a:rPr lang="cs-CZ" sz="1400" i="1" dirty="0" smtClean="0">
                <a:solidFill>
                  <a:srgbClr val="0000FF"/>
                </a:solidFill>
              </a:rPr>
              <a:t>www</a:t>
            </a:r>
            <a:r>
              <a:rPr lang="cs-CZ" sz="1400" b="1" i="1" dirty="0" smtClean="0">
                <a:solidFill>
                  <a:srgbClr val="0000FF"/>
                </a:solidFill>
              </a:rPr>
              <a:t>.</a:t>
            </a:r>
            <a:r>
              <a:rPr lang="cs-CZ" sz="1400" i="1" dirty="0" smtClean="0">
                <a:solidFill>
                  <a:srgbClr val="0000FF"/>
                </a:solidFill>
              </a:rPr>
              <a:t>geogebratube.org</a:t>
            </a:r>
            <a:r>
              <a:rPr lang="cs-CZ" sz="1600" b="1" i="1" dirty="0" smtClean="0"/>
              <a:t> </a:t>
            </a:r>
            <a:endParaRPr lang="cs-CZ" sz="16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67544" y="1281596"/>
                <a:ext cx="1466492" cy="461665"/>
              </a:xfrm>
              <a:prstGeom prst="rect">
                <a:avLst/>
              </a:prstGeom>
              <a:solidFill>
                <a:srgbClr val="FFFF99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b="1" i="1" dirty="0" smtClean="0">
                    <a:solidFill>
                      <a:srgbClr val="0000FF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rgbClr val="0000FF"/>
                        </a:solidFill>
                        <a:latin typeface="Cambria Math"/>
                      </a:rPr>
                      <m:t>𝒚</m:t>
                    </m:r>
                    <m:r>
                      <a:rPr lang="cs-CZ" sz="2400" b="1" i="1" dirty="0" smtClean="0">
                        <a:solidFill>
                          <a:srgbClr val="0000FF"/>
                        </a:solidFill>
                        <a:latin typeface="Cambria Math"/>
                      </a:rPr>
                      <m:t>=</m:t>
                    </m:r>
                    <m:r>
                      <a:rPr lang="cs-CZ" sz="2400" b="1" i="1" dirty="0" smtClean="0">
                        <a:solidFill>
                          <a:srgbClr val="0000FF"/>
                        </a:solidFill>
                        <a:latin typeface="Cambria Math"/>
                      </a:rPr>
                      <m:t>𝒔𝒊𝒏𝒙</m:t>
                    </m:r>
                  </m:oMath>
                </a14:m>
                <a:endParaRPr lang="cs-CZ" sz="2400" b="1" i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281596"/>
                <a:ext cx="1466492" cy="461665"/>
              </a:xfrm>
              <a:prstGeom prst="rect">
                <a:avLst/>
              </a:prstGeom>
              <a:blipFill rotWithShape="1">
                <a:blip r:embed="rId9"/>
                <a:stretch>
                  <a:fillRect b="-8974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05EBC-4672-45C5-8B72-32922E3D5D14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1043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1480"/>
            <a:ext cx="1475656" cy="61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7544" y="141481"/>
            <a:ext cx="4650632" cy="46166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GONIOMETRIE A TRIGONOMETRIE 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586507"/>
            <a:ext cx="32246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grafy goniometrických funkcí</a:t>
            </a:r>
            <a:endParaRPr lang="cs-CZ" b="1" i="1" dirty="0">
              <a:solidFill>
                <a:srgbClr val="0000FF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103" y="2348880"/>
            <a:ext cx="8298857" cy="3752044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62494" y="1331004"/>
                <a:ext cx="1297150" cy="369332"/>
              </a:xfrm>
              <a:prstGeom prst="rect">
                <a:avLst/>
              </a:prstGeom>
              <a:solidFill>
                <a:srgbClr val="FFFF99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𝒔𝒊𝒏𝒙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494" y="1331004"/>
                <a:ext cx="1297150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3175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452298" y="1821368"/>
            <a:ext cx="36383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Funkce s dvojnásobnou amplitudou:</a:t>
            </a:r>
            <a:endParaRPr lang="cs-CZ" b="1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05EBC-4672-45C5-8B72-32922E3D5D1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513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1480"/>
            <a:ext cx="1475656" cy="61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7544" y="141481"/>
            <a:ext cx="4650632" cy="46166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GONIOMETRIE A TRIGONOMETRIE 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586507"/>
            <a:ext cx="32246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/>
              <a:t>g</a:t>
            </a:r>
            <a:r>
              <a:rPr lang="cs-CZ" b="1" dirty="0" smtClean="0"/>
              <a:t>rafy goniometrických funkcí</a:t>
            </a:r>
            <a:endParaRPr lang="cs-CZ" b="1" i="1" dirty="0">
              <a:solidFill>
                <a:srgbClr val="0000FF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492896"/>
            <a:ext cx="8153400" cy="3190875"/>
          </a:xfrm>
          <a:prstGeom prst="rect">
            <a:avLst/>
          </a:prstGeom>
          <a:solidFill>
            <a:srgbClr val="FFFF99"/>
          </a:solidFill>
          <a:ln>
            <a:solidFill>
              <a:srgbClr val="FF0000"/>
            </a:solidFill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467544" y="1988840"/>
            <a:ext cx="3802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Funkce s dvojnásobným argumentem: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62494" y="1331004"/>
                <a:ext cx="1297150" cy="369332"/>
              </a:xfrm>
              <a:prstGeom prst="rect">
                <a:avLst/>
              </a:prstGeom>
              <a:solidFill>
                <a:srgbClr val="FFFF99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𝒔𝒊𝒏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𝒙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494" y="1331004"/>
                <a:ext cx="1297150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3175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05EBC-4672-45C5-8B72-32922E3D5D1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1652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1480"/>
            <a:ext cx="1475656" cy="61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141481"/>
            <a:ext cx="4650632" cy="46166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GONIOMETRIE A TRIGONOMETRIE 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586507"/>
            <a:ext cx="32246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/>
              <a:t>g</a:t>
            </a:r>
            <a:r>
              <a:rPr lang="cs-CZ" b="1" dirty="0" smtClean="0"/>
              <a:t>rafy goniometrických funkcí</a:t>
            </a:r>
            <a:endParaRPr lang="cs-CZ" b="1" i="1" dirty="0">
              <a:solidFill>
                <a:srgbClr val="0000FF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48880"/>
            <a:ext cx="7643706" cy="2536106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  <a:effectLst/>
          <a:extLst/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67544" y="1196752"/>
                <a:ext cx="1428917" cy="568874"/>
              </a:xfrm>
              <a:prstGeom prst="rect">
                <a:avLst/>
              </a:prstGeom>
              <a:solidFill>
                <a:srgbClr val="FFFF99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𝒔𝒊𝒏</m:t>
                      </m:r>
                      <m:d>
                        <m:dPr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𝒙</m:t>
                              </m:r>
                            </m:num>
                            <m:den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196752"/>
                <a:ext cx="1428917" cy="56887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05EBC-4672-45C5-8B72-32922E3D5D1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73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1480"/>
            <a:ext cx="1475656" cy="61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141481"/>
            <a:ext cx="4650632" cy="46166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GONIOMETRIE A TRIGONOMETRIE 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586507"/>
            <a:ext cx="32246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/>
              <a:t>g</a:t>
            </a:r>
            <a:r>
              <a:rPr lang="cs-CZ" b="1" dirty="0" smtClean="0"/>
              <a:t>rafy goniometrických funkcí</a:t>
            </a:r>
            <a:endParaRPr lang="cs-CZ" b="1" i="1" dirty="0">
              <a:solidFill>
                <a:srgbClr val="0000FF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207" y="3068960"/>
            <a:ext cx="7019925" cy="2962275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26663" y="1484784"/>
                <a:ext cx="1858522" cy="568874"/>
              </a:xfrm>
              <a:prstGeom prst="rect">
                <a:avLst/>
              </a:prstGeom>
              <a:solidFill>
                <a:srgbClr val="FFFF99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𝒔𝒊𝒏</m:t>
                      </m:r>
                      <m:d>
                        <m:dPr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𝝅</m:t>
                              </m:r>
                            </m:num>
                            <m:den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𝟑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6663" y="1484784"/>
                <a:ext cx="1858522" cy="56887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05EBC-4672-45C5-8B72-32922E3D5D1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6282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1480"/>
            <a:ext cx="1475656" cy="61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141481"/>
            <a:ext cx="4722768" cy="46166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GONIOMETRIE A </a:t>
            </a:r>
            <a:r>
              <a:rPr lang="cs-CZ" sz="2400" b="1" dirty="0" smtClean="0"/>
              <a:t>TRIGONOMETRIE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586507"/>
            <a:ext cx="32246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/>
              <a:t>g</a:t>
            </a:r>
            <a:r>
              <a:rPr lang="cs-CZ" b="1" dirty="0" smtClean="0"/>
              <a:t>rafy goniometrických funkcí</a:t>
            </a:r>
            <a:endParaRPr lang="cs-CZ" b="1" i="1" dirty="0">
              <a:solidFill>
                <a:srgbClr val="0000FF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839" y="2057400"/>
            <a:ext cx="7219950" cy="274320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42912" y="1251747"/>
                <a:ext cx="1996379" cy="568874"/>
              </a:xfrm>
              <a:prstGeom prst="rect">
                <a:avLst/>
              </a:prstGeom>
              <a:solidFill>
                <a:srgbClr val="FFFF99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𝒔𝒊𝒏</m:t>
                      </m:r>
                      <m:d>
                        <m:dPr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𝝅</m:t>
                              </m:r>
                            </m:num>
                            <m:den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𝟑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b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912" y="1251747"/>
                <a:ext cx="1996379" cy="56887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440839" y="4977717"/>
            <a:ext cx="19736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Průsečíky s osou x: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67544" y="5506562"/>
                <a:ext cx="3130985" cy="1045414"/>
              </a:xfrm>
              <a:prstGeom prst="rect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 pitchFamily="18" charset="0"/>
                          <a:ea typeface="Cambria Math" pitchFamily="18" charset="0"/>
                        </a:rPr>
                        <m:t>𝒔𝒊𝒏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 pitchFamily="18" charset="0"/>
                              <a:ea typeface="Cambria Math" pitchFamily="18" charset="0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 pitchFamily="18" charset="0"/>
                              <a:ea typeface="Cambria Math" pitchFamily="18" charset="0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 pitchFamily="18" charset="0"/>
                              <a:ea typeface="Cambria Math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1" i="1" smtClean="0"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Pr>
                            <m:num>
                              <m:r>
                                <a:rPr lang="cs-CZ" b="1" i="1" smtClean="0">
                                  <a:latin typeface="Cambria Math" pitchFamily="18" charset="0"/>
                                  <a:ea typeface="Cambria Math" pitchFamily="18" charset="0"/>
                                </a:rPr>
                                <m:t>𝝅</m:t>
                              </m:r>
                            </m:num>
                            <m:den>
                              <m:r>
                                <a:rPr lang="cs-CZ" b="1" i="1" smtClean="0">
                                  <a:latin typeface="Cambria Math" pitchFamily="18" charset="0"/>
                                  <a:ea typeface="Cambria Math" pitchFamily="18" charset="0"/>
                                </a:rPr>
                                <m:t>𝟑</m:t>
                              </m:r>
                            </m:den>
                          </m:f>
                        </m:e>
                      </m:d>
                      <m:r>
                        <a:rPr lang="cs-CZ" b="1" i="1" smtClean="0"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r>
                        <a:rPr lang="cs-CZ" b="1" i="1" smtClean="0">
                          <a:latin typeface="Cambria Math" pitchFamily="18" charset="0"/>
                          <a:ea typeface="Cambria Math" pitchFamily="18" charset="0"/>
                        </a:rPr>
                        <m:t>𝟎</m:t>
                      </m:r>
                    </m:oMath>
                  </m:oMathPara>
                </a14:m>
                <a:endParaRPr lang="cs-CZ" b="1" i="1" dirty="0" smtClean="0">
                  <a:latin typeface="Cambria Math" pitchFamily="18" charset="0"/>
                  <a:ea typeface="Cambria Math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 pitchFamily="18" charset="0"/>
                          <a:ea typeface="Cambria Math" pitchFamily="18" charset="0"/>
                        </a:rPr>
                        <m:t>𝟐</m:t>
                      </m:r>
                      <m:r>
                        <a:rPr lang="cs-CZ" b="1" i="1" smtClean="0">
                          <a:latin typeface="Cambria Math" pitchFamily="18" charset="0"/>
                          <a:ea typeface="Cambria Math" pitchFamily="18" charset="0"/>
                        </a:rPr>
                        <m:t>𝒙</m:t>
                      </m:r>
                      <m:r>
                        <a:rPr lang="cs-CZ" b="1" i="1" smtClean="0">
                          <a:latin typeface="Cambria Math" pitchFamily="18" charset="0"/>
                          <a:ea typeface="Cambria Math" pitchFamily="18" charset="0"/>
                        </a:rPr>
                        <m:t>−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 pitchFamily="18" charset="0"/>
                              <a:ea typeface="Cambria Math" pitchFamily="18" charset="0"/>
                            </a:rPr>
                            <m:t>𝝅</m:t>
                          </m:r>
                        </m:num>
                        <m:den>
                          <m:r>
                            <a:rPr lang="cs-CZ" b="1" i="1" smtClean="0">
                              <a:latin typeface="Cambria Math" pitchFamily="18" charset="0"/>
                              <a:ea typeface="Cambria Math" pitchFamily="18" charset="0"/>
                            </a:rPr>
                            <m:t>𝟑</m:t>
                          </m:r>
                        </m:den>
                      </m:f>
                      <m:r>
                        <a:rPr lang="cs-CZ" b="1" i="1" smtClean="0"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r>
                        <a:rPr lang="cs-CZ" b="1" i="1" smtClean="0">
                          <a:latin typeface="Cambria Math" pitchFamily="18" charset="0"/>
                          <a:ea typeface="Cambria Math" pitchFamily="18" charset="0"/>
                        </a:rPr>
                        <m:t>𝒌</m:t>
                      </m:r>
                      <m:r>
                        <a:rPr lang="cs-CZ" b="1" i="1" smtClean="0">
                          <a:latin typeface="Cambria Math" pitchFamily="18" charset="0"/>
                          <a:ea typeface="Cambria Math" pitchFamily="18" charset="0"/>
                        </a:rPr>
                        <m:t>𝝅</m:t>
                      </m:r>
                      <m:r>
                        <a:rPr lang="cs-CZ" b="1" i="1" smtClean="0">
                          <a:latin typeface="Cambria Math" pitchFamily="18" charset="0"/>
                          <a:ea typeface="Cambria Math" pitchFamily="18" charset="0"/>
                        </a:rPr>
                        <m:t> ⇒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𝝅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𝟔</m:t>
                          </m:r>
                        </m:den>
                      </m:f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𝒌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𝝅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b="1" i="1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5506562"/>
                <a:ext cx="3130985" cy="104541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572000" y="5506562"/>
                <a:ext cx="1507272" cy="673261"/>
              </a:xfrm>
              <a:prstGeom prst="rect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𝒚</m:t>
                      </m:r>
                      <m:d>
                        <m:dPr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𝟎</m:t>
                          </m:r>
                        </m:e>
                      </m:d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𝟑</m:t>
                              </m:r>
                            </m:e>
                          </m:rad>
                        </m:num>
                        <m:den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b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0" y="5506562"/>
                <a:ext cx="1507272" cy="67326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05EBC-4672-45C5-8B72-32922E3D5D1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1023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6067</TotalTime>
  <Words>162</Words>
  <Application>Microsoft Office PowerPoint</Application>
  <PresentationFormat>Předvádění na obrazovce (4:3)</PresentationFormat>
  <Paragraphs>37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34</cp:revision>
  <dcterms:created xsi:type="dcterms:W3CDTF">2013-02-13T21:43:26Z</dcterms:created>
  <dcterms:modified xsi:type="dcterms:W3CDTF">2013-06-29T14:18:38Z</dcterms:modified>
</cp:coreProperties>
</file>