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8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05" autoAdjust="0"/>
  </p:normalViewPr>
  <p:slideViewPr>
    <p:cSldViewPr>
      <p:cViewPr>
        <p:scale>
          <a:sx n="70" d="100"/>
          <a:sy n="70" d="100"/>
        </p:scale>
        <p:origin x="-69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2D7E2-B68B-49E0-A808-3C9397FF5D04}" type="datetimeFigureOut">
              <a:rPr lang="cs-CZ" smtClean="0"/>
              <a:t>29.6.2013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68F45-1887-4467-A556-E063892D4B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863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68F45-1887-4467-A556-E063892D4B7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893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2E1A2-28F4-47B5-AAB8-3E6071F5401D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196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AE32A-172B-4E3D-83E2-49C368F445FC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189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E484C-7BB7-4201-AFB8-230F26E8F305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104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46A7-CF12-4362-B355-853DC5D6430D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10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A28B-3161-433F-A29B-27CA3F9FF41C}" type="datetime1">
              <a:rPr lang="cs-CZ" smtClean="0"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6689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758EE-BD3F-4C0B-B525-FA39CAA309A1}" type="datetime1">
              <a:rPr lang="cs-CZ" smtClean="0"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165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4ED1-8104-4AF6-AE15-52EF5EC226D9}" type="datetime1">
              <a:rPr lang="cs-CZ" smtClean="0"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750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476AE-C73F-40DA-A590-486E36E0D70A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844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509AE-FB11-4359-984E-78C53691BF13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572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1069-34E3-40F0-953E-0490D130928F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091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88CEF-C2A5-4A27-AD61-F98D3CEF3361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349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8A251-A512-4FDD-A4FB-20E6B0379918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95CD9-D394-4AB3-889B-524314ABD7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51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eogebratube.org/student/m30171" TargetMode="External"/><Relationship Id="rId3" Type="http://schemas.openxmlformats.org/officeDocument/2006/relationships/image" Target="../media/image2.emf"/><Relationship Id="rId7" Type="http://schemas.openxmlformats.org/officeDocument/2006/relationships/hyperlink" Target="http://www.geogebratube.org/student/m29962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0.png"/><Relationship Id="rId10" Type="http://schemas.openxmlformats.org/officeDocument/2006/relationships/hyperlink" Target="http://www.walter-fendt.de/m14cz/sincostan_cz.htm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://www.geogebratube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eogebratube.org/student/m30180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5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eogebratube.org/student/m30180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eogebratube.org/student/m30180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eogebratube.org/student/m30180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eogebratube.org/student/m30180" TargetMode="External"/><Relationship Id="rId3" Type="http://schemas.openxmlformats.org/officeDocument/2006/relationships/image" Target="../media/image80.png"/><Relationship Id="rId7" Type="http://schemas.openxmlformats.org/officeDocument/2006/relationships/image" Target="../media/image4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1</a:t>
            </a:fld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9652042"/>
              </p:ext>
            </p:extLst>
          </p:nvPr>
        </p:nvGraphicFramePr>
        <p:xfrm>
          <a:off x="2195736" y="122201"/>
          <a:ext cx="4248472" cy="59141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209423" progId="Word.Document.12">
                  <p:embed/>
                </p:oleObj>
              </mc:Choice>
              <mc:Fallback>
                <p:oleObj name="Dokument" r:id="rId3" imgW="5895909" imgH="820942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95736" y="122201"/>
                        <a:ext cx="4248472" cy="59141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403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54" y="141487"/>
            <a:ext cx="6144631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83" y="2646204"/>
            <a:ext cx="8582192" cy="2278183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31970" y="2276872"/>
            <a:ext cx="4081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Princip konstrukce grafu základní funkce: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46778" y="1583780"/>
                <a:ext cx="1487330" cy="461665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b="1" i="1" dirty="0" smtClean="0">
                    <a:solidFill>
                      <a:srgbClr val="0000FF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rgbClr val="0000FF"/>
                        </a:solidFill>
                        <a:latin typeface="Cambria Math"/>
                      </a:rPr>
                      <m:t>𝒚</m:t>
                    </m:r>
                    <m:r>
                      <a:rPr lang="cs-CZ" sz="2400" b="1" i="1" dirty="0" smtClean="0">
                        <a:solidFill>
                          <a:srgbClr val="0000FF"/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rgbClr val="0000FF"/>
                        </a:solidFill>
                        <a:latin typeface="Cambria Math"/>
                      </a:rPr>
                      <m:t>𝒄𝒐𝒔𝒙</m:t>
                    </m:r>
                  </m:oMath>
                </a14:m>
                <a:endParaRPr lang="cs-CZ" sz="2400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778" y="1583780"/>
                <a:ext cx="1487330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897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45" y="5445939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547664" y="5466710"/>
            <a:ext cx="339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0000"/>
                </a:solidFill>
                <a:hlinkClick r:id="rId7"/>
              </a:rPr>
              <a:t> </a:t>
            </a:r>
            <a:r>
              <a:rPr lang="cs-CZ" sz="1600" b="1" i="1" dirty="0" smtClean="0">
                <a:hlinkClick r:id="rId8"/>
              </a:rPr>
              <a:t>archiv autora</a:t>
            </a:r>
            <a:r>
              <a:rPr lang="cs-CZ" sz="1400" b="1" i="1" dirty="0" smtClean="0">
                <a:hlinkClick r:id="rId8"/>
              </a:rPr>
              <a:t> </a:t>
            </a:r>
            <a:r>
              <a:rPr lang="cs-CZ" sz="1400" b="1" i="1" dirty="0" smtClean="0">
                <a:solidFill>
                  <a:srgbClr val="0000FF"/>
                </a:solidFill>
              </a:rPr>
              <a:t>na </a:t>
            </a:r>
            <a:r>
              <a:rPr lang="cs-CZ" sz="1400" i="1" dirty="0" smtClean="0">
                <a:solidFill>
                  <a:srgbClr val="0000FF"/>
                </a:solidFill>
                <a:hlinkClick r:id="rId9"/>
              </a:rPr>
              <a:t>www</a:t>
            </a:r>
            <a:r>
              <a:rPr lang="cs-CZ" sz="1400" b="1" i="1" dirty="0" smtClean="0">
                <a:solidFill>
                  <a:srgbClr val="0000FF"/>
                </a:solidFill>
                <a:hlinkClick r:id="rId9"/>
              </a:rPr>
              <a:t>.</a:t>
            </a:r>
            <a:r>
              <a:rPr lang="cs-CZ" sz="1400" i="1" dirty="0" smtClean="0">
                <a:solidFill>
                  <a:srgbClr val="0000FF"/>
                </a:solidFill>
                <a:hlinkClick r:id="rId9"/>
              </a:rPr>
              <a:t>geogebratube.org</a:t>
            </a:r>
            <a:endParaRPr lang="cs-CZ" sz="1400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5785519"/>
            <a:ext cx="40848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>
                <a:hlinkClick r:id="rId10"/>
              </a:rPr>
              <a:t>http://www.walter-fendt.de/m14cz/sincostan_cz.htm</a:t>
            </a:r>
            <a:endParaRPr lang="cs-CZ" sz="1400" i="1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820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762" y="2996952"/>
            <a:ext cx="7403909" cy="25530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728762" y="1974552"/>
                <a:ext cx="1313180" cy="369332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𝒄𝒐𝒔𝒙</m:t>
                      </m:r>
                    </m:oMath>
                  </m:oMathPara>
                </a14:m>
                <a:endParaRPr lang="cs-CZ" b="1" i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762" y="1974552"/>
                <a:ext cx="1313180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4839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462107" y="2464916"/>
            <a:ext cx="3638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Funkce s dvojnásobnou amplitudou: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3</a:t>
            </a:fld>
            <a:endParaRPr lang="cs-CZ"/>
          </a:p>
        </p:txBody>
      </p:sp>
      <p:sp>
        <p:nvSpPr>
          <p:cNvPr id="9" name="Zástupný symbol pro číslo snímku 1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A05EBC-4672-45C5-8B72-32922E3D5D14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89" y="5850097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907704" y="65000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5877272"/>
            <a:ext cx="7024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hlinkClick r:id="rId6"/>
              </a:rPr>
              <a:t>Autorova konstrukce</a:t>
            </a:r>
            <a:r>
              <a:rPr lang="cs-CZ" b="1" i="1" dirty="0" smtClean="0"/>
              <a:t> libovolného grafu goniometrické funkce po výběru</a:t>
            </a:r>
            <a:br>
              <a:rPr lang="cs-CZ" b="1" i="1" dirty="0" smtClean="0"/>
            </a:br>
            <a:r>
              <a:rPr lang="cs-CZ" b="1" i="1" dirty="0" smtClean="0"/>
              <a:t>druhu funkce a zadání  parametrů v programu GeoGebra. 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47478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21" y="3284984"/>
            <a:ext cx="7955319" cy="2376264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70C0"/>
            </a:solidFill>
            <a:miter lim="800000"/>
            <a:headEnd/>
            <a:tailEnd/>
          </a:ln>
          <a:extLst/>
        </p:spPr>
      </p:pic>
      <p:sp>
        <p:nvSpPr>
          <p:cNvPr id="7" name="TextovéPole 6"/>
          <p:cNvSpPr txBox="1"/>
          <p:nvPr/>
        </p:nvSpPr>
        <p:spPr>
          <a:xfrm>
            <a:off x="468319" y="2643819"/>
            <a:ext cx="3802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Funkce s dvojnásobným argumentem: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11560" y="1844824"/>
                <a:ext cx="1313180" cy="369332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𝒄𝒐𝒔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844824"/>
                <a:ext cx="1313180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4839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4</a:t>
            </a:fld>
            <a:endParaRPr lang="cs-CZ"/>
          </a:p>
        </p:txBody>
      </p:sp>
      <p:sp>
        <p:nvSpPr>
          <p:cNvPr id="11" name="Zástupný symbol pro číslo snímku 1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A05EBC-4672-45C5-8B72-32922E3D5D14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2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89" y="5850097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691680" y="5877272"/>
            <a:ext cx="7024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hlinkClick r:id="rId6"/>
              </a:rPr>
              <a:t>Autorova konstrukce</a:t>
            </a:r>
            <a:r>
              <a:rPr lang="cs-CZ" b="1" i="1" dirty="0" smtClean="0"/>
              <a:t> libovolného grafu goniometrické funkce po výběru</a:t>
            </a:r>
            <a:br>
              <a:rPr lang="cs-CZ" b="1" i="1" dirty="0" smtClean="0"/>
            </a:br>
            <a:r>
              <a:rPr lang="cs-CZ" b="1" i="1" dirty="0" smtClean="0"/>
              <a:t>druhu funkce a zadání  parametrů v programu GeoGebra. 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391604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26004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84" y="3573016"/>
            <a:ext cx="7430425" cy="1872208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22084" y="2831342"/>
            <a:ext cx="3452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Funkce s polovičním argumentem: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26129" y="1847615"/>
                <a:ext cx="1444947" cy="568874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29" y="1847615"/>
                <a:ext cx="1444947" cy="56887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5</a:t>
            </a:fld>
            <a:endParaRPr lang="cs-CZ"/>
          </a:p>
        </p:txBody>
      </p:sp>
      <p:sp>
        <p:nvSpPr>
          <p:cNvPr id="9" name="Zástupný symbol pro číslo snímku 1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A05EBC-4672-45C5-8B72-32922E3D5D14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0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89" y="5850097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691680" y="5877272"/>
            <a:ext cx="7024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hlinkClick r:id="rId6"/>
              </a:rPr>
              <a:t>Autorova konstrukce</a:t>
            </a:r>
            <a:r>
              <a:rPr lang="cs-CZ" b="1" i="1" dirty="0" smtClean="0"/>
              <a:t> libovolného grafu goniometrické funkce po výběru</a:t>
            </a:r>
            <a:br>
              <a:rPr lang="cs-CZ" b="1" i="1" dirty="0" smtClean="0"/>
            </a:br>
            <a:r>
              <a:rPr lang="cs-CZ" b="1" i="1" dirty="0" smtClean="0"/>
              <a:t>druhu funkce a zadání  parametrů v programu GeoGebra. 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255146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5" y="3068960"/>
            <a:ext cx="7865831" cy="232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76588" y="1909245"/>
                <a:ext cx="1874552" cy="568874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588" y="1909245"/>
                <a:ext cx="1874552" cy="56887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6</a:t>
            </a:fld>
            <a:endParaRPr lang="cs-CZ"/>
          </a:p>
        </p:txBody>
      </p:sp>
      <p:sp>
        <p:nvSpPr>
          <p:cNvPr id="8" name="Zástupný symbol pro číslo snímku 1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A05EBC-4672-45C5-8B72-32922E3D5D14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9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89" y="5850097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691680" y="5877272"/>
            <a:ext cx="7024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hlinkClick r:id="rId6"/>
              </a:rPr>
              <a:t>Autorova konstrukce</a:t>
            </a:r>
            <a:r>
              <a:rPr lang="cs-CZ" b="1" i="1" dirty="0" smtClean="0"/>
              <a:t> libovolného grafu goniometrické funkce po výběru</a:t>
            </a:r>
            <a:br>
              <a:rPr lang="cs-CZ" b="1" i="1" dirty="0" smtClean="0"/>
            </a:br>
            <a:r>
              <a:rPr lang="cs-CZ" b="1" i="1" dirty="0" smtClean="0"/>
              <a:t>druhu funkce a zadání  parametrů v programu GeoGebra. 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189806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755576" y="1772816"/>
                <a:ext cx="2012410" cy="568874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b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1772816"/>
                <a:ext cx="2012410" cy="56887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4" y="2439840"/>
            <a:ext cx="5796733" cy="280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954921" y="5209363"/>
                <a:ext cx="1353383" cy="439223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 pitchFamily="18" charset="0"/>
                        </a:rPr>
                        <m:t>𝑦</m:t>
                      </m:r>
                      <m:d>
                        <m:dPr>
                          <m:ctrlPr>
                            <a:rPr lang="cs-CZ" sz="1200" b="1" i="1">
                              <a:solidFill>
                                <a:schemeClr val="tx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1200" b="1" i="1">
                              <a:solidFill>
                                <a:schemeClr val="tx1"/>
                              </a:solidFill>
                              <a:latin typeface="Cambria Math"/>
                              <a:ea typeface="Cambria Math" pitchFamily="18" charset="0"/>
                            </a:rPr>
                            <m:t>0</m:t>
                          </m:r>
                        </m:e>
                      </m:d>
                      <m:r>
                        <a:rPr lang="cs-CZ" sz="1200" b="1" i="1">
                          <a:solidFill>
                            <a:srgbClr val="0000FF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1200" b="1" i="1">
                          <a:solidFill>
                            <a:srgbClr val="0000FF"/>
                          </a:solidFill>
                          <a:latin typeface="Cambria Math"/>
                          <a:ea typeface="Cambria Math" pitchFamily="18" charset="0"/>
                        </a:rPr>
                        <m:t>𝑐𝑜𝑠</m:t>
                      </m:r>
                      <m:f>
                        <m:fPr>
                          <m:ctrlPr>
                            <a:rPr lang="cs-CZ" sz="12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12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cs-CZ" sz="12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  <m:t>3</m:t>
                          </m:r>
                        </m:den>
                      </m:f>
                      <m:r>
                        <a:rPr lang="cs-CZ" sz="1200" b="1" i="1">
                          <a:solidFill>
                            <a:srgbClr val="0000FF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12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1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1200" b="1" i="1" dirty="0">
                  <a:solidFill>
                    <a:srgbClr val="0000FF"/>
                  </a:solidFill>
                  <a:latin typeface="Cambria Math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4921" y="5209363"/>
                <a:ext cx="1353383" cy="43922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95CD9-D394-4AB3-889B-524314ABD70E}" type="slidenum">
              <a:rPr lang="cs-CZ" smtClean="0"/>
              <a:t>7</a:t>
            </a:fld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939179" y="4431507"/>
                <a:ext cx="2847254" cy="736612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sz="12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2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12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sz="12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12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200" b="1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sz="12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den>
                          </m:f>
                        </m:e>
                      </m:d>
                      <m:r>
                        <a:rPr lang="cs-CZ" sz="1200" b="1" i="1">
                          <a:solidFill>
                            <a:srgbClr val="0000FF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1200" b="1" i="1" smtClean="0"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r>
                        <a:rPr lang="cs-CZ" sz="1200" b="1" i="1" smtClean="0">
                          <a:latin typeface="Cambria Math" pitchFamily="18" charset="0"/>
                          <a:ea typeface="Cambria Math" pitchFamily="18" charset="0"/>
                        </a:rPr>
                        <m:t>𝟎</m:t>
                      </m:r>
                    </m:oMath>
                  </m:oMathPara>
                </a14:m>
                <a:endParaRPr lang="cs-CZ" sz="1200" b="1" i="1" dirty="0" smtClean="0">
                  <a:latin typeface="Cambria Math" pitchFamily="18" charset="0"/>
                  <a:ea typeface="Cambria Math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1" i="1" smtClean="0">
                          <a:latin typeface="Cambria Math" pitchFamily="18" charset="0"/>
                          <a:ea typeface="Cambria Math" pitchFamily="18" charset="0"/>
                        </a:rPr>
                        <m:t>𝟐</m:t>
                      </m:r>
                      <m:r>
                        <a:rPr lang="cs-CZ" sz="1200" b="1" i="1" smtClean="0">
                          <a:latin typeface="Cambria Math" pitchFamily="18" charset="0"/>
                          <a:ea typeface="Cambria Math" pitchFamily="18" charset="0"/>
                        </a:rPr>
                        <m:t>𝒙</m:t>
                      </m:r>
                      <m:r>
                        <a:rPr lang="cs-CZ" sz="1200" b="1" i="1" smtClean="0">
                          <a:latin typeface="Cambria Math"/>
                          <a:ea typeface="Cambria Math" pitchFamily="18" charset="0"/>
                        </a:rPr>
                        <m:t>+</m:t>
                      </m:r>
                      <m:f>
                        <m:fPr>
                          <m:ctrlPr>
                            <a:rPr lang="cs-CZ" sz="1200" b="1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1200" b="1" i="1" smtClean="0">
                              <a:latin typeface="Cambria Math" pitchFamily="18" charset="0"/>
                              <a:ea typeface="Cambria Math" pitchFamily="18" charset="0"/>
                            </a:rPr>
                            <m:t>𝝅</m:t>
                          </m:r>
                        </m:num>
                        <m:den>
                          <m:r>
                            <a:rPr lang="cs-CZ" sz="1200" b="1" i="1" smtClean="0">
                              <a:latin typeface="Cambria Math" pitchFamily="18" charset="0"/>
                              <a:ea typeface="Cambria Math" pitchFamily="18" charset="0"/>
                            </a:rPr>
                            <m:t>𝟑</m:t>
                          </m:r>
                        </m:den>
                      </m:f>
                      <m:r>
                        <a:rPr lang="cs-CZ" sz="1200" b="1" i="1" smtClean="0"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1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1200" b="1" i="1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1200" b="1" i="1" smtClean="0">
                              <a:latin typeface="Cambria Math"/>
                              <a:ea typeface="Cambria Math" pitchFamily="18" charset="0"/>
                            </a:rPr>
                            <m:t>𝟐</m:t>
                          </m:r>
                        </m:den>
                      </m:f>
                      <m:r>
                        <a:rPr lang="cs-CZ" sz="1200" b="1" i="1" smtClean="0">
                          <a:latin typeface="Cambria Math" pitchFamily="18" charset="0"/>
                          <a:ea typeface="Cambria Math" pitchFamily="18" charset="0"/>
                        </a:rPr>
                        <m:t>𝒌</m:t>
                      </m:r>
                      <m:r>
                        <a:rPr lang="cs-CZ" sz="1200" b="1" i="1" smtClean="0">
                          <a:latin typeface="Cambria Math" pitchFamily="18" charset="0"/>
                          <a:ea typeface="Cambria Math" pitchFamily="18" charset="0"/>
                        </a:rPr>
                        <m:t>𝝅</m:t>
                      </m:r>
                      <m:r>
                        <a:rPr lang="cs-CZ" sz="1200" b="1" i="1" smtClean="0"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1200" b="1" i="1" smtClean="0">
                          <a:latin typeface="Cambria Math"/>
                          <a:ea typeface="Cambria Math" pitchFamily="18" charset="0"/>
                        </a:rPr>
                        <m:t>𝒌</m:t>
                      </m:r>
                      <m:r>
                        <a:rPr lang="cs-CZ" sz="1200" b="1" i="1" smtClean="0">
                          <a:latin typeface="Cambria Math"/>
                          <a:ea typeface="Cambria Math"/>
                        </a:rPr>
                        <m:t>𝝅</m:t>
                      </m:r>
                      <m:r>
                        <a:rPr lang="cs-CZ" sz="1200" b="1" i="1" smtClean="0">
                          <a:latin typeface="Cambria Math" pitchFamily="18" charset="0"/>
                          <a:ea typeface="Cambria Math" pitchFamily="18" charset="0"/>
                        </a:rPr>
                        <m:t> ⇒</m:t>
                      </m:r>
                      <m:sSub>
                        <m:sSubPr>
                          <m:ctrlPr>
                            <a:rPr lang="cs-CZ" sz="1200" b="1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1200" b="1" i="1" smtClean="0">
                              <a:latin typeface="Cambria Math"/>
                              <a:ea typeface="Cambria Math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cs-CZ" sz="1200" b="1" i="1" smtClean="0">
                              <a:latin typeface="Cambria Math"/>
                              <a:ea typeface="Cambria Math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sz="1200" b="1" i="1" smtClean="0">
                          <a:solidFill>
                            <a:srgbClr val="0000FF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1200" b="1" i="1" smtClean="0">
                              <a:solidFill>
                                <a:srgbClr val="0000FF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𝝅</m:t>
                          </m:r>
                        </m:num>
                        <m:den>
                          <m:r>
                            <a:rPr lang="cs-CZ" sz="1200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  <m:t>𝟏𝟐</m:t>
                          </m:r>
                        </m:den>
                      </m:f>
                      <m:r>
                        <a:rPr lang="cs-CZ" sz="1200" b="1" i="1" smtClean="0">
                          <a:solidFill>
                            <a:srgbClr val="0000FF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+</m:t>
                      </m:r>
                      <m:r>
                        <a:rPr lang="cs-CZ" sz="1200" b="1" i="1" smtClean="0">
                          <a:solidFill>
                            <a:srgbClr val="0000FF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𝒌</m:t>
                      </m:r>
                      <m:f>
                        <m:fPr>
                          <m:ctrlPr>
                            <a:rPr lang="cs-CZ" sz="1200" b="1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1200" b="1" i="1" smtClean="0">
                              <a:solidFill>
                                <a:srgbClr val="0000FF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𝝅</m:t>
                          </m:r>
                        </m:num>
                        <m:den>
                          <m:r>
                            <a:rPr lang="cs-CZ" sz="1200" b="1" i="1" smtClean="0">
                              <a:solidFill>
                                <a:srgbClr val="0000FF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200" b="1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179" y="4431507"/>
                <a:ext cx="2847254" cy="73661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ástupný symbol pro číslo snímku 1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A05EBC-4672-45C5-8B72-32922E3D5D14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2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89" y="5850097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691680" y="5877272"/>
            <a:ext cx="7024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hlinkClick r:id="rId8"/>
              </a:rPr>
              <a:t>Autorova konstrukce</a:t>
            </a:r>
            <a:r>
              <a:rPr lang="cs-CZ" b="1" i="1" dirty="0" smtClean="0"/>
              <a:t> libovolného grafu goniometrické funkce po výběru</a:t>
            </a:r>
            <a:br>
              <a:rPr lang="cs-CZ" b="1" i="1" dirty="0" smtClean="0"/>
            </a:br>
            <a:r>
              <a:rPr lang="cs-CZ" b="1" i="1" dirty="0" smtClean="0"/>
              <a:t>druhu funkce a zadání  parametrů v programu GeoGebra. 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331720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1665</TotalTime>
  <Words>217</Words>
  <Application>Microsoft Office PowerPoint</Application>
  <PresentationFormat>Předvádění na obrazovce (4:3)</PresentationFormat>
  <Paragraphs>46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29</cp:revision>
  <dcterms:created xsi:type="dcterms:W3CDTF">2013-04-09T16:19:06Z</dcterms:created>
  <dcterms:modified xsi:type="dcterms:W3CDTF">2013-06-29T17:28:13Z</dcterms:modified>
</cp:coreProperties>
</file>