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7" r:id="rId2"/>
    <p:sldId id="258" r:id="rId3"/>
    <p:sldId id="261" r:id="rId4"/>
    <p:sldId id="263" r:id="rId5"/>
    <p:sldId id="264" r:id="rId6"/>
    <p:sldId id="266" r:id="rId7"/>
    <p:sldId id="265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168" y="2165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2952C1-9AFA-4A52-A2F8-FDC6D2E3C213}" type="datetimeFigureOut">
              <a:rPr lang="cs-CZ" smtClean="0"/>
              <a:t>29.6.2013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F1BF72-B585-465E-818A-0FE7E782CBE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93010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      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E68F45-1887-4467-A556-E063892D4B73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68935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D204D-3D4F-45FB-B9F6-E2B0DC582BAF}" type="datetime1">
              <a:rPr lang="cs-CZ" smtClean="0"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2023B-8C0D-42A8-A86A-EE3DB4E357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88287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E0746-762C-4C68-AC07-CC71B5176E3E}" type="datetime1">
              <a:rPr lang="cs-CZ" smtClean="0"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2023B-8C0D-42A8-A86A-EE3DB4E357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76008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A789B-A823-4749-92A6-55E214AC8EEA}" type="datetime1">
              <a:rPr lang="cs-CZ" smtClean="0"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2023B-8C0D-42A8-A86A-EE3DB4E357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05763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8C883-A7AD-4931-B911-A38929CDB802}" type="datetime1">
              <a:rPr lang="cs-CZ" smtClean="0"/>
              <a:t>29.6.2013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2023B-8C0D-42A8-A86A-EE3DB4E357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2244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70ED3-6AD0-4B0A-BB75-A81E247B98E4}" type="datetime1">
              <a:rPr lang="cs-CZ" smtClean="0"/>
              <a:t>29.6.2013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2023B-8C0D-42A8-A86A-EE3DB4E357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1500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9459F-8B61-4769-B60F-A498A7BB3102}" type="datetime1">
              <a:rPr lang="cs-CZ" smtClean="0"/>
              <a:t>29.6.2013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2023B-8C0D-42A8-A86A-EE3DB4E357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3630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48AA1-1FEA-433F-8189-E1BF74120502}" type="datetime1">
              <a:rPr lang="cs-CZ" smtClean="0"/>
              <a:t>29.6.2013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2023B-8C0D-42A8-A86A-EE3DB4E357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65986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390AC7-CB0F-402E-B31C-0CE260EDA9DB}" type="datetime1">
              <a:rPr lang="cs-CZ" smtClean="0"/>
              <a:t>29.6.2013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2023B-8C0D-42A8-A86A-EE3DB4E357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91756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C8E4DA-D20E-41B1-AE0A-7C66FB04C397}" type="datetime1">
              <a:rPr lang="cs-CZ" smtClean="0"/>
              <a:t>29.6.2013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2023B-8C0D-42A8-A86A-EE3DB4E357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45096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D2849-2CC1-421C-8279-1E97C0FFF74E}" type="datetime1">
              <a:rPr lang="cs-CZ" smtClean="0"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2023B-8C0D-42A8-A86A-EE3DB4E357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29878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74DD1-4F60-4C04-A596-0F42071F8898}" type="datetime1">
              <a:rPr lang="cs-CZ" smtClean="0"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2023B-8C0D-42A8-A86A-EE3DB4E357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49320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4681B3-06CF-4669-A720-225E863B630F}" type="datetime1">
              <a:rPr lang="cs-CZ" smtClean="0"/>
              <a:t>29.6.2013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12023B-8C0D-42A8-A86A-EE3DB4E357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3454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eogebratube.org/student/m30180?mobile=true" TargetMode="External"/><Relationship Id="rId3" Type="http://schemas.openxmlformats.org/officeDocument/2006/relationships/image" Target="../media/image2.emf"/><Relationship Id="rId7" Type="http://schemas.openxmlformats.org/officeDocument/2006/relationships/hyperlink" Target="http://www.geogebratube.org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geogebratube.org/student/m39162" TargetMode="External"/><Relationship Id="rId5" Type="http://schemas.openxmlformats.org/officeDocument/2006/relationships/image" Target="../media/image3.jpeg"/><Relationship Id="rId10" Type="http://schemas.openxmlformats.org/officeDocument/2006/relationships/image" Target="../media/image4.png"/><Relationship Id="rId4" Type="http://schemas.openxmlformats.org/officeDocument/2006/relationships/image" Target="../media/image2.png"/><Relationship Id="rId9" Type="http://schemas.openxmlformats.org/officeDocument/2006/relationships/hyperlink" Target="http://www.walter-fendt.de/m14cz/sincostan_cz.htm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6.png"/><Relationship Id="rId4" Type="http://schemas.openxmlformats.org/officeDocument/2006/relationships/hyperlink" Target="http://www.geogebratube.org/student/m30180?mobile=true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9.png"/><Relationship Id="rId4" Type="http://schemas.openxmlformats.org/officeDocument/2006/relationships/hyperlink" Target="http://www.geogebratube.org/student/m30180?mobile=true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3.jpeg"/><Relationship Id="rId4" Type="http://schemas.openxmlformats.org/officeDocument/2006/relationships/hyperlink" Target="http://www.geogebratube.org/student/m30180?mobile=true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13.png"/><Relationship Id="rId4" Type="http://schemas.openxmlformats.org/officeDocument/2006/relationships/hyperlink" Target="http://www.geogebratube.org/student/m30180?mobile=tru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2023B-8C0D-42A8-A86A-EE3DB4E3572D}" type="slidenum">
              <a:rPr lang="cs-CZ" smtClean="0"/>
              <a:t>1</a:t>
            </a:fld>
            <a:endParaRPr lang="cs-CZ"/>
          </a:p>
        </p:txBody>
      </p:sp>
      <p:graphicFrame>
        <p:nvGraphicFramePr>
          <p:cNvPr id="3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28126503"/>
              </p:ext>
            </p:extLst>
          </p:nvPr>
        </p:nvGraphicFramePr>
        <p:xfrm>
          <a:off x="2195736" y="122201"/>
          <a:ext cx="4754942" cy="66191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Dokument" r:id="rId3" imgW="5895909" imgH="8209423" progId="Word.Document.12">
                  <p:embed/>
                </p:oleObj>
              </mc:Choice>
              <mc:Fallback>
                <p:oleObj name="Dokument" r:id="rId3" imgW="5895909" imgH="8209423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195736" y="122201"/>
                        <a:ext cx="4754942" cy="661916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71021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41486"/>
            <a:ext cx="1008112" cy="611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67554" y="141487"/>
            <a:ext cx="6144631" cy="584775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GONIOMETRIE A TRIGONOMETRIE </a:t>
            </a:r>
            <a:endParaRPr lang="cs-CZ" sz="32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50598" y="752783"/>
            <a:ext cx="58149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b="1" dirty="0" smtClean="0"/>
              <a:t>goniometrické funkce orientovaného úhlu</a:t>
            </a:r>
            <a:br>
              <a:rPr lang="cs-CZ" sz="2400" b="1" dirty="0" smtClean="0"/>
            </a:br>
            <a:r>
              <a:rPr lang="cs-CZ" sz="2400" b="1" i="1" dirty="0" smtClean="0">
                <a:solidFill>
                  <a:srgbClr val="0000FF"/>
                </a:solidFill>
              </a:rPr>
              <a:t>grafy goniometrických funkcí </a:t>
            </a:r>
            <a:endParaRPr lang="cs-CZ" sz="2400" b="1" i="1" dirty="0">
              <a:solidFill>
                <a:srgbClr val="0000FF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31970" y="2276872"/>
            <a:ext cx="4081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Princip konstrukce grafu základní funkce:</a:t>
            </a:r>
            <a:endParaRPr lang="cs-CZ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446778" y="1583780"/>
                <a:ext cx="1338251" cy="461665"/>
              </a:xfrm>
              <a:prstGeom prst="rect">
                <a:avLst/>
              </a:prstGeom>
              <a:solidFill>
                <a:srgbClr val="FFFF99"/>
              </a:solidFill>
              <a:ln>
                <a:solidFill>
                  <a:srgbClr val="FF0000"/>
                </a:solidFill>
              </a:ln>
            </p:spPr>
            <p:txBody>
              <a:bodyPr wrap="none" rtlCol="0">
                <a:spAutoFit/>
              </a:bodyPr>
              <a:lstStyle/>
              <a:p>
                <a:r>
                  <a:rPr lang="cs-CZ" b="1" i="1" dirty="0" smtClean="0">
                    <a:solidFill>
                      <a:srgbClr val="0000FF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cs-CZ" sz="2400" b="1" i="1" dirty="0" smtClean="0">
                        <a:solidFill>
                          <a:srgbClr val="0000FF"/>
                        </a:solidFill>
                        <a:latin typeface="Cambria Math"/>
                      </a:rPr>
                      <m:t>𝒚</m:t>
                    </m:r>
                    <m:r>
                      <a:rPr lang="cs-CZ" sz="2400" b="1" i="1" dirty="0" smtClean="0">
                        <a:solidFill>
                          <a:srgbClr val="0000FF"/>
                        </a:solidFill>
                        <a:latin typeface="Cambria Math"/>
                      </a:rPr>
                      <m:t>=</m:t>
                    </m:r>
                    <m:r>
                      <a:rPr lang="cs-CZ" sz="2400" b="1" i="1" dirty="0" smtClean="0">
                        <a:solidFill>
                          <a:srgbClr val="0000FF"/>
                        </a:solidFill>
                        <a:latin typeface="Cambria Math"/>
                      </a:rPr>
                      <m:t>𝒕𝒈𝒙</m:t>
                    </m:r>
                  </m:oMath>
                </a14:m>
                <a:endParaRPr lang="cs-CZ" sz="2400" b="1" i="1" dirty="0">
                  <a:solidFill>
                    <a:srgbClr val="0000FF"/>
                  </a:solidFill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778" y="1583780"/>
                <a:ext cx="1338251" cy="461665"/>
              </a:xfrm>
              <a:prstGeom prst="rect">
                <a:avLst/>
              </a:prstGeom>
              <a:blipFill rotWithShape="1">
                <a:blip r:embed="rId4"/>
                <a:stretch>
                  <a:fillRect b="-12821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4" descr="C:\Users\zdenek\AppData\Local\Microsoft\Windows\Temporary Internet Files\Content.IE5\8JAOYMF3\MP90040179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245" y="5373216"/>
            <a:ext cx="975360" cy="649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1844201" y="5276662"/>
            <a:ext cx="484542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>
                <a:solidFill>
                  <a:srgbClr val="FF0000"/>
                </a:solidFill>
                <a:hlinkClick r:id="rId6"/>
              </a:rPr>
              <a:t> </a:t>
            </a:r>
            <a:r>
              <a:rPr lang="cs-CZ" sz="1600" b="1" i="1" dirty="0" smtClean="0">
                <a:hlinkClick r:id="rId6"/>
              </a:rPr>
              <a:t>archiv autora</a:t>
            </a:r>
            <a:r>
              <a:rPr lang="cs-CZ" sz="1400" b="1" i="1" dirty="0" smtClean="0">
                <a:hlinkClick r:id="rId6"/>
              </a:rPr>
              <a:t> </a:t>
            </a:r>
            <a:r>
              <a:rPr lang="cs-CZ" sz="1400" b="1" i="1" dirty="0" smtClean="0">
                <a:solidFill>
                  <a:srgbClr val="0000FF"/>
                </a:solidFill>
              </a:rPr>
              <a:t>na </a:t>
            </a:r>
            <a:r>
              <a:rPr lang="cs-CZ" sz="1400" i="1" dirty="0" smtClean="0">
                <a:solidFill>
                  <a:srgbClr val="0000FF"/>
                </a:solidFill>
                <a:hlinkClick r:id="rId7"/>
              </a:rPr>
              <a:t>www</a:t>
            </a:r>
            <a:r>
              <a:rPr lang="cs-CZ" sz="1400" b="1" i="1" dirty="0" smtClean="0">
                <a:solidFill>
                  <a:srgbClr val="0000FF"/>
                </a:solidFill>
                <a:hlinkClick r:id="rId7"/>
              </a:rPr>
              <a:t>.</a:t>
            </a:r>
            <a:r>
              <a:rPr lang="cs-CZ" sz="1400" i="1" dirty="0" smtClean="0">
                <a:solidFill>
                  <a:srgbClr val="0000FF"/>
                </a:solidFill>
                <a:hlinkClick r:id="rId7"/>
              </a:rPr>
              <a:t>geogebratube.org</a:t>
            </a:r>
            <a:r>
              <a:rPr lang="cs-CZ" sz="1400" i="1" dirty="0" smtClean="0">
                <a:solidFill>
                  <a:srgbClr val="0000FF"/>
                </a:solidFill>
              </a:rPr>
              <a:t> </a:t>
            </a:r>
            <a:r>
              <a:rPr lang="cs-CZ" sz="1400" i="1" dirty="0" smtClean="0"/>
              <a:t>(animace)</a:t>
            </a:r>
            <a:r>
              <a:rPr lang="cs-CZ" sz="1400" i="1" dirty="0" smtClean="0">
                <a:solidFill>
                  <a:srgbClr val="0000FF"/>
                </a:solidFill>
              </a:rPr>
              <a:t/>
            </a:r>
            <a:br>
              <a:rPr lang="cs-CZ" sz="1400" i="1" dirty="0" smtClean="0">
                <a:solidFill>
                  <a:srgbClr val="0000FF"/>
                </a:solidFill>
              </a:rPr>
            </a:br>
            <a:r>
              <a:rPr lang="cs-CZ" sz="1400" i="1" dirty="0" smtClean="0"/>
              <a:t> </a:t>
            </a:r>
            <a:r>
              <a:rPr lang="cs-CZ" sz="1400" i="1" dirty="0" smtClean="0">
                <a:hlinkClick r:id="rId8"/>
              </a:rPr>
              <a:t>http://www.geogebratube.org/student/m30180?mobile=true</a:t>
            </a:r>
            <a:endParaRPr lang="cs-CZ" sz="1400" i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907704" y="5733256"/>
            <a:ext cx="408483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i="1" dirty="0" smtClean="0">
                <a:hlinkClick r:id="rId9"/>
              </a:rPr>
              <a:t>http</a:t>
            </a:r>
            <a:r>
              <a:rPr lang="cs-CZ" sz="1400" i="1" dirty="0" smtClean="0">
                <a:hlinkClick r:id="rId9"/>
              </a:rPr>
              <a:t>://www.walter-fendt.de/m14cz/sincostan_cz.htm</a:t>
            </a:r>
            <a:endParaRPr lang="cs-CZ" sz="1400" i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7406" y="2666986"/>
            <a:ext cx="5216027" cy="219143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2023B-8C0D-42A8-A86A-EE3DB4E3572D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2705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41486"/>
            <a:ext cx="1008112" cy="611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67554" y="141487"/>
            <a:ext cx="6051657" cy="584775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GONIOMETRIE A </a:t>
            </a:r>
            <a:r>
              <a:rPr lang="cs-CZ" sz="3200" b="1" dirty="0" smtClean="0"/>
              <a:t>TRIGONOMETRIE</a:t>
            </a:r>
            <a:endParaRPr lang="cs-CZ" sz="32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50598" y="752783"/>
            <a:ext cx="58149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b="1" dirty="0" smtClean="0"/>
              <a:t>goniometrické funkce orientovaného úhlu</a:t>
            </a:r>
            <a:br>
              <a:rPr lang="cs-CZ" sz="2400" b="1" dirty="0" smtClean="0"/>
            </a:br>
            <a:r>
              <a:rPr lang="cs-CZ" sz="2400" b="1" i="1" dirty="0" smtClean="0">
                <a:solidFill>
                  <a:srgbClr val="0000FF"/>
                </a:solidFill>
              </a:rPr>
              <a:t>grafy goniometrických funkcí </a:t>
            </a:r>
            <a:endParaRPr lang="cs-CZ" sz="2400" b="1" i="1" dirty="0">
              <a:solidFill>
                <a:srgbClr val="0000FF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880623" y="1612427"/>
                <a:ext cx="1177502" cy="369332"/>
              </a:xfrm>
              <a:prstGeom prst="rect">
                <a:avLst/>
              </a:prstGeom>
              <a:solidFill>
                <a:srgbClr val="FFFF99"/>
              </a:solidFill>
              <a:ln>
                <a:solidFill>
                  <a:srgbClr val="FF0000"/>
                </a:solidFill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𝒚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𝟐</m:t>
                      </m:r>
                      <m:r>
                        <a:rPr lang="cs-CZ" b="0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𝑡𝑔𝑥</m:t>
                      </m:r>
                    </m:oMath>
                  </m:oMathPara>
                </a14:m>
                <a:endParaRPr lang="cs-CZ" i="1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0623" y="1612427"/>
                <a:ext cx="1177502" cy="369332"/>
              </a:xfrm>
              <a:prstGeom prst="rect">
                <a:avLst/>
              </a:prstGeom>
              <a:blipFill rotWithShape="1">
                <a:blip r:embed="rId3"/>
                <a:stretch>
                  <a:fillRect b="-9677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ovéPole 7"/>
          <p:cNvSpPr txBox="1"/>
          <p:nvPr/>
        </p:nvSpPr>
        <p:spPr>
          <a:xfrm>
            <a:off x="450598" y="2095584"/>
            <a:ext cx="36383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Funkce s dvojnásobnou amplitudou:</a:t>
            </a:r>
            <a:endParaRPr lang="cs-CZ" b="1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998" y="2464916"/>
            <a:ext cx="6378258" cy="3792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2023B-8C0D-42A8-A86A-EE3DB4E3572D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5800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41486"/>
            <a:ext cx="1008112" cy="611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67554" y="141487"/>
            <a:ext cx="6051657" cy="584775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GONIOMETRIE A </a:t>
            </a:r>
            <a:r>
              <a:rPr lang="cs-CZ" sz="3200" b="1" dirty="0" smtClean="0"/>
              <a:t>TRIGONOMETRIE</a:t>
            </a:r>
            <a:endParaRPr lang="cs-CZ" sz="32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50598" y="752783"/>
            <a:ext cx="58149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b="1" dirty="0" smtClean="0"/>
              <a:t>goniometrické funkce orientovaného úhlu</a:t>
            </a:r>
            <a:br>
              <a:rPr lang="cs-CZ" sz="2400" b="1" dirty="0" smtClean="0"/>
            </a:br>
            <a:r>
              <a:rPr lang="cs-CZ" sz="2400" b="1" i="1" dirty="0" smtClean="0">
                <a:solidFill>
                  <a:srgbClr val="0000FF"/>
                </a:solidFill>
              </a:rPr>
              <a:t>grafy goniometrických funkcí </a:t>
            </a:r>
            <a:endParaRPr lang="cs-CZ" sz="2400" b="1" i="1" dirty="0">
              <a:solidFill>
                <a:srgbClr val="0000FF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68318" y="1844824"/>
            <a:ext cx="38029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Funkce s dvojnásobným argumentem:</a:t>
            </a:r>
            <a:endParaRPr lang="cs-CZ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4860032" y="1856291"/>
                <a:ext cx="1199367" cy="369332"/>
              </a:xfrm>
              <a:prstGeom prst="rect">
                <a:avLst/>
              </a:prstGeom>
              <a:solidFill>
                <a:srgbClr val="FFFF99"/>
              </a:solidFill>
              <a:ln>
                <a:solidFill>
                  <a:srgbClr val="FF0000"/>
                </a:solidFill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𝒚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𝒕𝒈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𝟐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𝒙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0032" y="1856291"/>
                <a:ext cx="1199367" cy="369332"/>
              </a:xfrm>
              <a:prstGeom prst="rect">
                <a:avLst/>
              </a:prstGeom>
              <a:blipFill rotWithShape="1">
                <a:blip r:embed="rId3"/>
                <a:stretch>
                  <a:fillRect b="-9677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ovéPole 8"/>
          <p:cNvSpPr txBox="1"/>
          <p:nvPr/>
        </p:nvSpPr>
        <p:spPr>
          <a:xfrm>
            <a:off x="701854" y="6407219"/>
            <a:ext cx="59745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hlinkClick r:id="rId4"/>
              </a:rPr>
              <a:t>http://</a:t>
            </a:r>
            <a:r>
              <a:rPr lang="cs-CZ" i="1" dirty="0" smtClean="0">
                <a:hlinkClick r:id="rId4"/>
              </a:rPr>
              <a:t>www.geogebratube.org/student/m30180?mobile=true</a:t>
            </a:r>
            <a:endParaRPr lang="cs-CZ" i="1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959" y="2348880"/>
            <a:ext cx="6553498" cy="3896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 descr="C:\Users\zdenek\AppData\Local\Microsoft\Windows\Temporary Internet Files\Content.IE5\8JAOYMF3\MP900401797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854" y="5792228"/>
            <a:ext cx="975360" cy="649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697252" y="6072882"/>
            <a:ext cx="15015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/>
              <a:t>Archiv autora:</a:t>
            </a:r>
            <a:endParaRPr lang="cs-CZ" i="1" dirty="0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2023B-8C0D-42A8-A86A-EE3DB4E3572D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4831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41486"/>
            <a:ext cx="1008112" cy="611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67554" y="141487"/>
            <a:ext cx="6051657" cy="584775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GONIOMETRIE A </a:t>
            </a:r>
            <a:r>
              <a:rPr lang="cs-CZ" sz="3200" b="1" dirty="0" smtClean="0"/>
              <a:t>TRIGONOMETRIE</a:t>
            </a:r>
            <a:endParaRPr lang="cs-CZ" sz="32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50598" y="752783"/>
            <a:ext cx="58149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b="1" dirty="0" smtClean="0"/>
              <a:t>goniometrické funkce orientovaného úhlu</a:t>
            </a:r>
            <a:br>
              <a:rPr lang="cs-CZ" sz="2400" b="1" dirty="0" smtClean="0"/>
            </a:br>
            <a:r>
              <a:rPr lang="cs-CZ" sz="2400" b="1" i="1" dirty="0" smtClean="0">
                <a:solidFill>
                  <a:srgbClr val="0000FF"/>
                </a:solidFill>
              </a:rPr>
              <a:t>grafy goniometrických funkcí </a:t>
            </a:r>
            <a:endParaRPr lang="cs-CZ" sz="2400" b="1" i="1" dirty="0">
              <a:solidFill>
                <a:srgbClr val="0000FF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50598" y="1660158"/>
            <a:ext cx="31909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Funkce polovičního argumentu:</a:t>
            </a:r>
            <a:endParaRPr lang="cs-CZ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3889569" y="1595247"/>
                <a:ext cx="1331134" cy="568874"/>
              </a:xfrm>
              <a:prstGeom prst="rect">
                <a:avLst/>
              </a:prstGeom>
              <a:solidFill>
                <a:srgbClr val="FFFF99"/>
              </a:solidFill>
              <a:ln>
                <a:solidFill>
                  <a:srgbClr val="FF0000"/>
                </a:solidFill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𝒚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𝒕𝒈</m:t>
                      </m:r>
                      <m:d>
                        <m:dPr>
                          <m:ctrlPr>
                            <a:rPr lang="cs-CZ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𝒙</m:t>
                              </m:r>
                            </m:num>
                            <m:den>
                              <m:r>
                                <a:rPr lang="cs-CZ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𝟐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9569" y="1595247"/>
                <a:ext cx="1331134" cy="568874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ovéPole 8"/>
          <p:cNvSpPr txBox="1"/>
          <p:nvPr/>
        </p:nvSpPr>
        <p:spPr>
          <a:xfrm>
            <a:off x="701854" y="6407219"/>
            <a:ext cx="59745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hlinkClick r:id="rId4"/>
              </a:rPr>
              <a:t>http://</a:t>
            </a:r>
            <a:r>
              <a:rPr lang="cs-CZ" i="1" dirty="0" smtClean="0">
                <a:hlinkClick r:id="rId4"/>
              </a:rPr>
              <a:t>www.geogebratube.org/student/m30180?mobile=true</a:t>
            </a:r>
            <a:endParaRPr lang="cs-CZ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697252" y="6072882"/>
            <a:ext cx="15015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/>
              <a:t>Archiv autora:</a:t>
            </a:r>
            <a:endParaRPr lang="cs-CZ" i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609" y="2229032"/>
            <a:ext cx="6839986" cy="3692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 descr="C:\Users\zdenek\AppData\Local\Microsoft\Windows\Temporary Internet Files\Content.IE5\8JAOYMF3\MP900401797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854" y="5792228"/>
            <a:ext cx="975360" cy="649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2023B-8C0D-42A8-A86A-EE3DB4E3572D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2254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41486"/>
            <a:ext cx="1008112" cy="611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67554" y="141487"/>
            <a:ext cx="6051657" cy="584775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GONIOMETRIE A </a:t>
            </a:r>
            <a:r>
              <a:rPr lang="cs-CZ" sz="3200" b="1" dirty="0" smtClean="0"/>
              <a:t>TRIGONOMETRIE</a:t>
            </a:r>
            <a:endParaRPr lang="cs-CZ" sz="32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50598" y="752783"/>
            <a:ext cx="58149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b="1" dirty="0" smtClean="0"/>
              <a:t>goniometrické funkce orientovaného úhlu</a:t>
            </a:r>
            <a:br>
              <a:rPr lang="cs-CZ" sz="2400" b="1" dirty="0" smtClean="0"/>
            </a:br>
            <a:r>
              <a:rPr lang="cs-CZ" sz="2400" b="1" i="1" dirty="0" smtClean="0">
                <a:solidFill>
                  <a:srgbClr val="0000FF"/>
                </a:solidFill>
              </a:rPr>
              <a:t>grafy goniometrických funkcí </a:t>
            </a:r>
            <a:endParaRPr lang="cs-CZ" sz="2400" b="1" i="1" dirty="0">
              <a:solidFill>
                <a:srgbClr val="0000FF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50598" y="1660158"/>
            <a:ext cx="21480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Funkce s posunutím:</a:t>
            </a:r>
            <a:endParaRPr lang="cs-CZ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3889569" y="1478436"/>
                <a:ext cx="1588640" cy="514372"/>
              </a:xfrm>
              <a:prstGeom prst="rect">
                <a:avLst/>
              </a:prstGeom>
              <a:solidFill>
                <a:srgbClr val="FFFF99"/>
              </a:solidFill>
              <a:ln>
                <a:solidFill>
                  <a:srgbClr val="FF0000"/>
                </a:solidFill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1600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𝒚</m:t>
                      </m:r>
                      <m:r>
                        <a:rPr lang="cs-CZ" sz="1600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=</m:t>
                      </m:r>
                      <m:r>
                        <a:rPr lang="cs-CZ" sz="1600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𝒕𝒈</m:t>
                      </m:r>
                      <m:d>
                        <m:dPr>
                          <m:ctrlPr>
                            <a:rPr lang="cs-CZ" sz="1600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1600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𝒙</m:t>
                          </m:r>
                          <m:r>
                            <a:rPr lang="cs-CZ" sz="1600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+</m:t>
                          </m:r>
                          <m:f>
                            <m:fPr>
                              <m:ctrlPr>
                                <a:rPr lang="cs-CZ" sz="1600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1600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  <a:ea typeface="Cambria Math"/>
                                </a:rPr>
                                <m:t>𝝅</m:t>
                              </m:r>
                            </m:num>
                            <m:den>
                              <m:r>
                                <a:rPr lang="cs-CZ" sz="1600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𝟒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cs-CZ" sz="1600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9569" y="1478436"/>
                <a:ext cx="1588640" cy="514372"/>
              </a:xfrm>
              <a:prstGeom prst="rect">
                <a:avLst/>
              </a:prstGeom>
              <a:blipFill rotWithShape="1">
                <a:blip r:embed="rId3"/>
                <a:stretch>
                  <a:fillRect b="-2326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ovéPole 8"/>
          <p:cNvSpPr txBox="1"/>
          <p:nvPr/>
        </p:nvSpPr>
        <p:spPr>
          <a:xfrm>
            <a:off x="701854" y="6407219"/>
            <a:ext cx="59745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hlinkClick r:id="rId4"/>
              </a:rPr>
              <a:t>http://</a:t>
            </a:r>
            <a:r>
              <a:rPr lang="cs-CZ" i="1" dirty="0" smtClean="0">
                <a:hlinkClick r:id="rId4"/>
              </a:rPr>
              <a:t>www.geogebratube.org/student/m30180?mobile=true</a:t>
            </a:r>
            <a:endParaRPr lang="cs-CZ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697252" y="6072882"/>
            <a:ext cx="15015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/>
              <a:t>Archiv autora:</a:t>
            </a:r>
            <a:endParaRPr lang="cs-CZ" i="1" dirty="0"/>
          </a:p>
        </p:txBody>
      </p:sp>
      <p:pic>
        <p:nvPicPr>
          <p:cNvPr id="10" name="Picture 4" descr="C:\Users\zdenek\AppData\Local\Microsoft\Windows\Temporary Internet Files\Content.IE5\8JAOYMF3\MP90040179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854" y="5792228"/>
            <a:ext cx="975360" cy="649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692" y="2420888"/>
            <a:ext cx="7752724" cy="2863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2023B-8C0D-42A8-A86A-EE3DB4E3572D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6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41486"/>
            <a:ext cx="1008112" cy="611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67554" y="141487"/>
            <a:ext cx="6051657" cy="584775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GONIOMETRIE A </a:t>
            </a:r>
            <a:r>
              <a:rPr lang="cs-CZ" sz="3200" b="1" dirty="0" smtClean="0"/>
              <a:t>TRIGONOMETRIE</a:t>
            </a:r>
            <a:endParaRPr lang="cs-CZ" sz="32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450598" y="752783"/>
            <a:ext cx="58149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b="1" dirty="0" smtClean="0"/>
              <a:t>goniometrické funkce orientovaného úhlu</a:t>
            </a:r>
            <a:br>
              <a:rPr lang="cs-CZ" sz="2400" b="1" dirty="0" smtClean="0"/>
            </a:br>
            <a:r>
              <a:rPr lang="cs-CZ" sz="2400" b="1" i="1" dirty="0" smtClean="0">
                <a:solidFill>
                  <a:srgbClr val="0000FF"/>
                </a:solidFill>
              </a:rPr>
              <a:t>grafy goniometrických funkcí </a:t>
            </a:r>
            <a:endParaRPr lang="cs-CZ" sz="2400" b="1" i="1" dirty="0">
              <a:solidFill>
                <a:srgbClr val="0000FF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50598" y="1660158"/>
            <a:ext cx="1667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Obecná funkce:</a:t>
            </a:r>
            <a:endParaRPr lang="cs-CZ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2809065" y="1515118"/>
                <a:ext cx="1760162" cy="514372"/>
              </a:xfrm>
              <a:prstGeom prst="rect">
                <a:avLst/>
              </a:prstGeom>
              <a:solidFill>
                <a:srgbClr val="FFFF99"/>
              </a:solidFill>
              <a:ln>
                <a:solidFill>
                  <a:srgbClr val="FF0000"/>
                </a:solidFill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1600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𝒚</m:t>
                      </m:r>
                      <m:r>
                        <a:rPr lang="cs-CZ" sz="1600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=</m:t>
                      </m:r>
                      <m:r>
                        <a:rPr lang="cs-CZ" sz="1600" b="1" i="1" smtClean="0">
                          <a:solidFill>
                            <a:srgbClr val="0000FF"/>
                          </a:solidFill>
                          <a:latin typeface="Cambria Math"/>
                        </a:rPr>
                        <m:t>𝒕𝒈</m:t>
                      </m:r>
                      <m:d>
                        <m:dPr>
                          <m:ctrlPr>
                            <a:rPr lang="cs-CZ" sz="1600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1600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𝟐</m:t>
                          </m:r>
                          <m:r>
                            <a:rPr lang="cs-CZ" sz="1600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𝒙</m:t>
                          </m:r>
                          <m:r>
                            <a:rPr lang="cs-CZ" sz="1600" b="1" i="1" smtClean="0">
                              <a:solidFill>
                                <a:srgbClr val="0000FF"/>
                              </a:solidFill>
                              <a:latin typeface="Cambria Math"/>
                            </a:rPr>
                            <m:t>+</m:t>
                          </m:r>
                          <m:f>
                            <m:fPr>
                              <m:ctrlPr>
                                <a:rPr lang="cs-CZ" sz="1600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1600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  <a:ea typeface="Cambria Math"/>
                                </a:rPr>
                                <m:t>𝝅</m:t>
                              </m:r>
                            </m:num>
                            <m:den>
                              <m:r>
                                <a:rPr lang="cs-CZ" sz="1600" b="1" i="1" smtClean="0">
                                  <a:solidFill>
                                    <a:srgbClr val="0000FF"/>
                                  </a:solidFill>
                                  <a:latin typeface="Cambria Math"/>
                                </a:rPr>
                                <m:t>𝟒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cs-CZ" sz="1600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9065" y="1515118"/>
                <a:ext cx="1760162" cy="514372"/>
              </a:xfrm>
              <a:prstGeom prst="rect">
                <a:avLst/>
              </a:prstGeom>
              <a:blipFill rotWithShape="1">
                <a:blip r:embed="rId3"/>
                <a:stretch>
                  <a:fillRect b="-2326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ovéPole 8"/>
          <p:cNvSpPr txBox="1"/>
          <p:nvPr/>
        </p:nvSpPr>
        <p:spPr>
          <a:xfrm>
            <a:off x="701854" y="6407219"/>
            <a:ext cx="59745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hlinkClick r:id="rId4"/>
              </a:rPr>
              <a:t>http://</a:t>
            </a:r>
            <a:r>
              <a:rPr lang="cs-CZ" i="1" dirty="0" smtClean="0">
                <a:hlinkClick r:id="rId4"/>
              </a:rPr>
              <a:t>www.geogebratube.org/student/m30180?mobile=true</a:t>
            </a:r>
            <a:endParaRPr lang="cs-CZ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697252" y="6072882"/>
            <a:ext cx="15015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/>
              <a:t>Archiv autora:</a:t>
            </a:r>
            <a:endParaRPr lang="cs-CZ" i="1" dirty="0"/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54" y="2209166"/>
            <a:ext cx="6840750" cy="36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 descr="C:\Users\zdenek\AppData\Local\Microsoft\Windows\Temporary Internet Files\Content.IE5\8JAOYMF3\MP900401797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854" y="5792228"/>
            <a:ext cx="975360" cy="649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2023B-8C0D-42A8-A86A-EE3DB4E3572D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6042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599</TotalTime>
  <Words>151</Words>
  <Application>Microsoft Office PowerPoint</Application>
  <PresentationFormat>Předvádění na obrazovce (4:3)</PresentationFormat>
  <Paragraphs>43</Paragraphs>
  <Slides>7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Motiv systému Office</vt:lpstr>
      <vt:lpstr>Microsoft Word Document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Zdeněk Mrkvička</dc:creator>
  <cp:lastModifiedBy>Zdeněk Mrkvička</cp:lastModifiedBy>
  <cp:revision>16</cp:revision>
  <dcterms:created xsi:type="dcterms:W3CDTF">2013-05-19T06:04:36Z</dcterms:created>
  <dcterms:modified xsi:type="dcterms:W3CDTF">2013-06-29T18:31:11Z</dcterms:modified>
</cp:coreProperties>
</file>