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57" r:id="rId3"/>
    <p:sldId id="260" r:id="rId4"/>
    <p:sldId id="256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0000FF"/>
    <a:srgbClr val="800000"/>
    <a:srgbClr val="99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 varScale="1">
        <p:scale>
          <a:sx n="51" d="100"/>
          <a:sy n="51" d="100"/>
        </p:scale>
        <p:origin x="-1238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4AFDD1-01CB-457D-B5F0-D99D67D17508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BAAB0-958A-480B-913A-4B7799A54A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8969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Počet řešení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8BAAB0-958A-480B-913A-4B7799A54A6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8944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1FC107-B7C8-4591-A1DC-E3793F674992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7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C96D78-D7D5-4C45-9540-CAB297BD0E9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286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75812A-7683-4531-8A03-B8B8DD9A589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7394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8E1419-E675-44D2-AB70-32113A29C3EA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588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20AF9-E670-4C96-8237-CBE73BE28F55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218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05A61-9B94-4184-AA7E-E71315E7005D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035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8785BF-DCAE-4AF7-99EC-9AC1F868AD2E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09139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F81430-7540-47A8-B3D2-6430633F3C9A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4976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DFF90-ADBB-443D-8624-8B88D2C3C75F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303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FF3DE9-6B6B-40FE-ABDB-C40C34B80E6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82931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646EB-AC21-4799-90F4-FC4BABB9B0D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3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923FC8-D4FE-4C0E-8B79-2B0AE7C98547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09006-99A7-4998-BF75-727B7613AB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5145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2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15" Type="http://schemas.openxmlformats.org/officeDocument/2006/relationships/image" Target="../media/image3.gif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8" Type="http://schemas.openxmlformats.org/officeDocument/2006/relationships/image" Target="../media/image32.png"/><Relationship Id="rId3" Type="http://schemas.openxmlformats.org/officeDocument/2006/relationships/image" Target="../media/image2.emf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6.png"/><Relationship Id="rId19" Type="http://schemas.openxmlformats.org/officeDocument/2006/relationships/image" Target="../media/image33.png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1" Type="http://schemas.openxmlformats.org/officeDocument/2006/relationships/image" Target="../media/image27.png"/><Relationship Id="rId2" Type="http://schemas.openxmlformats.org/officeDocument/2006/relationships/image" Target="../media/image2.emf"/><Relationship Id="rId20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4" Type="http://schemas.openxmlformats.org/officeDocument/2006/relationships/image" Target="../media/image14.png"/><Relationship Id="rId23" Type="http://schemas.openxmlformats.org/officeDocument/2006/relationships/image" Target="../media/image28.png"/><Relationship Id="rId19" Type="http://schemas.openxmlformats.org/officeDocument/2006/relationships/image" Target="../media/image26.png"/><Relationship Id="rId4" Type="http://schemas.openxmlformats.org/officeDocument/2006/relationships/image" Target="../media/image9.png"/><Relationship Id="rId22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18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4580507"/>
              </p:ext>
            </p:extLst>
          </p:nvPr>
        </p:nvGraphicFramePr>
        <p:xfrm>
          <a:off x="2195736" y="158443"/>
          <a:ext cx="4730588" cy="651091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116597" progId="Word.Document.12">
                  <p:embed/>
                </p:oleObj>
              </mc:Choice>
              <mc:Fallback>
                <p:oleObj name="Dokument" r:id="rId3" imgW="5895909" imgH="81165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158443"/>
                        <a:ext cx="4730588" cy="651091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88732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9006" y="1780076"/>
            <a:ext cx="7503016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/>
              <a:t>V trojúhelníku ABC  se stranami o délkách a, b, c  </a:t>
            </a:r>
            <a:br>
              <a:rPr lang="cs-CZ" sz="2800" b="1" i="1" dirty="0" smtClean="0"/>
            </a:br>
            <a:r>
              <a:rPr lang="cs-CZ" sz="2800" b="1" i="1" dirty="0" smtClean="0"/>
              <a:t>a vnitřními úhly o velikostech </a:t>
            </a:r>
            <a:r>
              <a:rPr lang="el-GR" sz="2800" b="1" i="1" dirty="0" smtClean="0"/>
              <a:t>α</a:t>
            </a:r>
            <a:r>
              <a:rPr lang="cs-CZ" sz="2800" b="1" i="1" dirty="0" smtClean="0"/>
              <a:t>, </a:t>
            </a:r>
            <a:r>
              <a:rPr lang="el-GR" sz="2800" b="1" i="1" dirty="0" smtClean="0"/>
              <a:t>β</a:t>
            </a:r>
            <a:r>
              <a:rPr lang="cs-CZ" sz="2800" b="1" i="1" dirty="0" smtClean="0"/>
              <a:t>, </a:t>
            </a:r>
            <a:r>
              <a:rPr lang="el-GR" sz="2800" b="1" i="1" dirty="0" smtClean="0"/>
              <a:t>γ</a:t>
            </a:r>
            <a:r>
              <a:rPr lang="cs-CZ" sz="2800" b="1" i="1" dirty="0" smtClean="0"/>
              <a:t>  platí:</a:t>
            </a:r>
            <a:endParaRPr lang="cs-CZ" sz="28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43608" y="2852731"/>
                <a:ext cx="4021422" cy="111107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2852731"/>
                <a:ext cx="4021422" cy="111107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04360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24002" y="4157007"/>
                <a:ext cx="4021422" cy="1027525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𝒃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𝒄</m:t>
                          </m:r>
                        </m:den>
                      </m:f>
                    </m:oMath>
                  </m:oMathPara>
                </a14:m>
                <a:endParaRPr lang="cs-CZ" sz="3200" b="1" i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4002" y="4157007"/>
                <a:ext cx="4021422" cy="102752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467554" y="5733256"/>
            <a:ext cx="6538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>
                <a:solidFill>
                  <a:srgbClr val="0000FF"/>
                </a:solidFill>
              </a:rPr>
              <a:t>Popř. další dílčí rovnosti z </a:t>
            </a:r>
            <a:r>
              <a:rPr lang="cs-CZ" sz="2400" b="1" i="1" dirty="0" smtClean="0">
                <a:solidFill>
                  <a:srgbClr val="0000FF"/>
                </a:solidFill>
              </a:rPr>
              <a:t>těchto vztahů </a:t>
            </a:r>
            <a:r>
              <a:rPr lang="cs-CZ" sz="2400" b="1" i="1" dirty="0">
                <a:solidFill>
                  <a:srgbClr val="0000FF"/>
                </a:solidFill>
              </a:rPr>
              <a:t>odvozené.</a:t>
            </a:r>
          </a:p>
        </p:txBody>
      </p:sp>
      <p:pic>
        <p:nvPicPr>
          <p:cNvPr id="12" name="Picture 13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676020"/>
            <a:ext cx="8763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Šipka doprava 12"/>
          <p:cNvSpPr/>
          <p:nvPr/>
        </p:nvSpPr>
        <p:spPr>
          <a:xfrm>
            <a:off x="6164450" y="3987263"/>
            <a:ext cx="756027" cy="291911"/>
          </a:xfrm>
          <a:prstGeom prst="rightArrow">
            <a:avLst>
              <a:gd name="adj1" fmla="val 26041"/>
              <a:gd name="adj2" fmla="val 109898"/>
            </a:avLst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ravá složená závorka 13"/>
          <p:cNvSpPr/>
          <p:nvPr/>
        </p:nvSpPr>
        <p:spPr>
          <a:xfrm>
            <a:off x="5387465" y="3303873"/>
            <a:ext cx="529312" cy="1658689"/>
          </a:xfrm>
          <a:prstGeom prst="rightBrace">
            <a:avLst>
              <a:gd name="adj1" fmla="val 13090"/>
              <a:gd name="adj2" fmla="val 4862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23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733064" y="2708920"/>
                <a:ext cx="4021422" cy="111107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3064" y="2708920"/>
                <a:ext cx="4021422" cy="111107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104360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54" y="1892619"/>
            <a:ext cx="2961836" cy="584775"/>
          </a:xfrm>
          <a:prstGeom prst="rect">
            <a:avLst/>
          </a:prstGeom>
          <a:solidFill>
            <a:srgbClr val="FFFF66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800000"/>
                </a:solidFill>
              </a:rPr>
              <a:t>Užití sinové věty</a:t>
            </a:r>
            <a:endParaRPr lang="cs-CZ" sz="3200" b="1" i="1" u="sng" dirty="0">
              <a:solidFill>
                <a:srgbClr val="8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7554" y="2708920"/>
            <a:ext cx="1891736" cy="646331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Věta </a:t>
            </a:r>
            <a:r>
              <a:rPr lang="cs-CZ" sz="3600" b="1" i="1" dirty="0" err="1" smtClean="0"/>
              <a:t>ssu</a:t>
            </a:r>
            <a:r>
              <a:rPr lang="cs-CZ" sz="3600" b="1" i="1" dirty="0" smtClean="0"/>
              <a:t>:</a:t>
            </a:r>
            <a:endParaRPr lang="cs-CZ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744211" y="4263189"/>
                <a:ext cx="4021422" cy="1111073"/>
              </a:xfrm>
              <a:prstGeom prst="rect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  <m:r>
                        <a:rPr lang="cs-CZ" sz="32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2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b="1" i="1" smtClean="0"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sz="3200" b="1" i="1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sz="3200" b="1" i="1" smtClean="0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𝜸</m:t>
                          </m:r>
                        </m:den>
                      </m:f>
                    </m:oMath>
                  </m:oMathPara>
                </a14:m>
                <a:endParaRPr lang="cs-CZ" sz="32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4211" y="4263189"/>
                <a:ext cx="4021422" cy="111107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ovéPole 18"/>
          <p:cNvSpPr txBox="1"/>
          <p:nvPr/>
        </p:nvSpPr>
        <p:spPr>
          <a:xfrm>
            <a:off x="467554" y="4263189"/>
            <a:ext cx="1954253" cy="646331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i="1" dirty="0" smtClean="0"/>
              <a:t>Věta </a:t>
            </a:r>
            <a:r>
              <a:rPr lang="cs-CZ" sz="3600" b="1" i="1" dirty="0"/>
              <a:t>u</a:t>
            </a:r>
            <a:r>
              <a:rPr lang="cs-CZ" sz="3600" b="1" i="1" dirty="0" smtClean="0"/>
              <a:t>su:</a:t>
            </a:r>
            <a:endParaRPr lang="cs-CZ" sz="3600" b="1" i="1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31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9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908" y="2156613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08433" y="1971947"/>
                <a:ext cx="5031955" cy="107721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1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V trojúhelníku </a:t>
                </a:r>
                <a:r>
                  <a:rPr lang="cs-CZ" sz="1600" b="1" i="1" dirty="0" smtClean="0"/>
                  <a:t>ABC</a:t>
                </a:r>
                <a:r>
                  <a:rPr lang="cs-CZ" sz="1600" b="1" dirty="0" smtClean="0"/>
                  <a:t> je dáno: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𝒂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𝟐𝟎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</a:rPr>
                      <m:t>𝒃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𝟑𝟎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𝟓𝟔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°.</m:t>
                    </m:r>
                  </m:oMath>
                </a14:m>
                <a:r>
                  <a:rPr lang="cs-CZ" sz="1600" b="1" dirty="0" smtClean="0">
                    <a:ea typeface="Cambria Math"/>
                  </a:rPr>
                  <a:t/>
                </a:r>
                <a:br>
                  <a:rPr lang="cs-CZ" sz="1600" b="1" dirty="0" smtClean="0">
                    <a:ea typeface="Cambria Math"/>
                  </a:rPr>
                </a:br>
                <a:r>
                  <a:rPr lang="cs-CZ" sz="1600" b="1" dirty="0" smtClean="0">
                    <a:ea typeface="Cambria Math"/>
                  </a:rPr>
                  <a:t>Určete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𝒄</m:t>
                    </m:r>
                  </m:oMath>
                </a14:m>
                <a:r>
                  <a:rPr lang="cs-CZ" sz="1600" b="1" dirty="0" smtClean="0"/>
                  <a:t>.</a:t>
                </a:r>
                <a:br>
                  <a:rPr lang="cs-CZ" sz="1600" b="1" dirty="0" smtClean="0"/>
                </a:br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8433" y="1971947"/>
                <a:ext cx="5031955" cy="1077218"/>
              </a:xfrm>
              <a:prstGeom prst="rect">
                <a:avLst/>
              </a:prstGeom>
              <a:blipFill rotWithShape="1">
                <a:blip r:embed="rId5"/>
                <a:stretch>
                  <a:fillRect l="-606" t="-1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97" y="3747977"/>
            <a:ext cx="2324671" cy="2221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356523" y="3923426"/>
                <a:ext cx="5003293" cy="2571923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𝟐𝟎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𝟑𝟎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𝟓𝟔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°⟹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𝟑𝟑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𝟑𝟑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r>
                  <a:rPr lang="cs-CZ" b="1" i="1" dirty="0" smtClean="0">
                    <a:solidFill>
                      <a:srgbClr val="0000FF"/>
                    </a:solidFill>
                    <a:effectLst/>
                    <a:ea typeface="Cambria Math"/>
                  </a:rPr>
                  <a:t/>
                </a:r>
                <a:br>
                  <a:rPr lang="cs-CZ" b="1" i="1" dirty="0" smtClean="0">
                    <a:solidFill>
                      <a:srgbClr val="0000FF"/>
                    </a:solidFill>
                    <a:effectLst/>
                    <a:ea typeface="Cambria Math"/>
                  </a:rPr>
                </a:br>
                <a:endParaRPr lang="cs-CZ" b="1" i="1" dirty="0" smtClean="0">
                  <a:solidFill>
                    <a:schemeClr val="tx1"/>
                  </a:solidFill>
                  <a:effectLst/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𝟏𝟖𝟎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°−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𝜶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𝜷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effectLst/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𝟗𝟎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𝟐𝟕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effectLst/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r>
                  <a:rPr lang="cs-CZ" b="1" i="1" dirty="0" smtClean="0">
                    <a:solidFill>
                      <a:srgbClr val="0000FF"/>
                    </a:solidFill>
                    <a:effectLst/>
                  </a:rPr>
                  <a:t/>
                </a:r>
                <a:br>
                  <a:rPr lang="cs-CZ" b="1" i="1" dirty="0" smtClean="0">
                    <a:solidFill>
                      <a:srgbClr val="0000FF"/>
                    </a:solidFill>
                    <a:effectLst/>
                  </a:rPr>
                </a:br>
                <a:r>
                  <a:rPr lang="cs-CZ" b="1" i="1" dirty="0" smtClean="0">
                    <a:solidFill>
                      <a:schemeClr val="tx1"/>
                    </a:solidFill>
                    <a:effectLst/>
                  </a:rPr>
                  <a:t/>
                </a:r>
                <a:br>
                  <a:rPr lang="cs-CZ" b="1" i="1" dirty="0" smtClean="0">
                    <a:solidFill>
                      <a:schemeClr val="tx1"/>
                    </a:solidFill>
                    <a:effectLst/>
                  </a:rPr>
                </a:b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𝒄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𝜸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𝒃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⟹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𝒄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𝜸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  <m:r>
                        <a:rPr lang="cs-CZ" b="1" i="1" dirty="0">
                          <a:latin typeface="Cambria Math"/>
                        </a:rPr>
                        <m:t>∙</m:t>
                      </m:r>
                      <m:r>
                        <a:rPr lang="cs-CZ" b="1" i="1" dirty="0" smtClean="0">
                          <a:latin typeface="Cambria Math"/>
                        </a:rPr>
                        <m:t>𝒃</m:t>
                      </m:r>
                      <m:r>
                        <a:rPr lang="cs-CZ" b="1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dirty="0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𝟗𝟎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°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𝟐𝟕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effectLst/>
                              <a:latin typeface="Cambria Math"/>
                              <a:ea typeface="Cambria Math"/>
                            </a:rPr>
                            <m:t>´</m:t>
                          </m:r>
                          <m:r>
                            <m:rPr>
                              <m:nor/>
                            </m:rPr>
                            <a:rPr lang="cs-CZ" b="1" i="1" dirty="0" smtClean="0">
                              <a:solidFill>
                                <a:schemeClr val="tx1"/>
                              </a:solidFill>
                              <a:effectLst/>
                            </a:rPr>
                            <m:t> </m:t>
                          </m:r>
                        </m:num>
                        <m:den>
                          <m:r>
                            <a:rPr lang="cs-CZ" b="1" i="1" dirty="0" smtClean="0">
                              <a:latin typeface="Cambria Math"/>
                            </a:rPr>
                            <m:t>𝒔𝒊𝒏</m:t>
                          </m:r>
                          <m:r>
                            <a:rPr lang="cs-CZ" b="1" i="1" dirty="0" smtClean="0">
                              <a:latin typeface="Cambria Math"/>
                            </a:rPr>
                            <m:t>𝟓𝟔</m:t>
                          </m:r>
                          <m:r>
                            <a:rPr lang="cs-CZ" b="1" i="1" dirty="0" smtClean="0">
                              <a:latin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dirty="0" smtClean="0">
                          <a:latin typeface="Cambria Math"/>
                          <a:ea typeface="Cambria Math"/>
                        </a:rPr>
                        <m:t>𝟑𝟎</m:t>
                      </m:r>
                    </m:oMath>
                  </m:oMathPara>
                </a14:m>
                <a:r>
                  <a:rPr lang="cs-CZ" b="1" i="1" dirty="0" smtClean="0">
                    <a:ea typeface="Cambria Math"/>
                  </a:rPr>
                  <a:t/>
                </a:r>
                <a:br>
                  <a:rPr lang="cs-CZ" b="1" i="1" dirty="0" smtClean="0">
                    <a:ea typeface="Cambria Math"/>
                  </a:rPr>
                </a:br>
                <a:r>
                  <a:rPr lang="cs-CZ" b="1" i="1" dirty="0" smtClean="0">
                    <a:ea typeface="Cambria Math"/>
                  </a:rPr>
                  <a:t/>
                </a:r>
                <a:br>
                  <a:rPr lang="cs-CZ" b="1" i="1" dirty="0" smtClean="0">
                    <a:ea typeface="Cambria Math"/>
                  </a:rPr>
                </a:br>
                <a14:m>
                  <m:oMath xmlns:m="http://schemas.openxmlformats.org/officeDocument/2006/math"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𝟑𝟔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𝟏𝟗</m:t>
                    </m:r>
                  </m:oMath>
                </a14:m>
                <a:r>
                  <a:rPr lang="cs-CZ" b="1" i="1" dirty="0" smtClean="0">
                    <a:solidFill>
                      <a:srgbClr val="0000FF"/>
                    </a:solidFill>
                    <a:effectLst/>
                  </a:rPr>
                  <a:t> j</a:t>
                </a:r>
                <a:endParaRPr lang="cs-CZ" b="1" i="1" dirty="0">
                  <a:solidFill>
                    <a:srgbClr val="0000FF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56523" y="3923426"/>
                <a:ext cx="5003293" cy="257192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50598" y="3413874"/>
                <a:ext cx="180209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⇔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&lt;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8" y="3413874"/>
                <a:ext cx="1802096" cy="369332"/>
              </a:xfrm>
              <a:prstGeom prst="rect">
                <a:avLst/>
              </a:prstGeom>
              <a:blipFill rotWithShape="1">
                <a:blip r:embed="rId1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58311" y="2961551"/>
                <a:ext cx="1853392" cy="5706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den>
                      </m:f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311" y="2961551"/>
                <a:ext cx="1853392" cy="570669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20788" y="6093296"/>
            <a:ext cx="2347309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Úloha má jediné 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4997" y="1516142"/>
            <a:ext cx="6475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V následujících úlohách jsou délky stran vyjádřeny ve stejných jednotkách </a:t>
            </a:r>
            <a:r>
              <a:rPr lang="cs-CZ" sz="1600" b="1" i="1" dirty="0" smtClean="0"/>
              <a:t>j</a:t>
            </a:r>
            <a:r>
              <a:rPr lang="cs-CZ" sz="1600" i="1" dirty="0" smtClean="0"/>
              <a:t>. </a:t>
            </a:r>
            <a:br>
              <a:rPr lang="cs-CZ" sz="1600" i="1" dirty="0" smtClean="0"/>
            </a:br>
            <a:r>
              <a:rPr lang="cs-CZ" sz="1600" i="1" dirty="0" smtClean="0"/>
              <a:t>Ve výpočtech jsou pro zjednodušení jednotky vynechány.</a:t>
            </a:r>
            <a:endParaRPr lang="cs-CZ" sz="16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8264" y="2255333"/>
            <a:ext cx="978025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Věta </a:t>
            </a:r>
            <a:r>
              <a:rPr lang="cs-CZ" b="1" i="1" dirty="0" err="1" smtClean="0"/>
              <a:t>ssu</a:t>
            </a:r>
            <a:endParaRPr lang="cs-CZ" b="1" i="1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70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8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96772" y="1971947"/>
                <a:ext cx="5031955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2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V trojúhelníku </a:t>
                </a:r>
                <a:r>
                  <a:rPr lang="cs-CZ" sz="1600" b="1" i="1" dirty="0" smtClean="0"/>
                  <a:t>ABC</a:t>
                </a:r>
                <a:r>
                  <a:rPr lang="cs-CZ" sz="1600" b="1" dirty="0" smtClean="0"/>
                  <a:t> je dáno: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𝒂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𝟑𝟎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</a:rPr>
                      <m:t>𝒃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𝟐𝟎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𝟒𝟎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°.</m:t>
                    </m:r>
                  </m:oMath>
                </a14:m>
                <a:r>
                  <a:rPr lang="cs-CZ" sz="1600" b="1" dirty="0" smtClean="0">
                    <a:ea typeface="Cambria Math"/>
                  </a:rPr>
                  <a:t/>
                </a:r>
                <a:br>
                  <a:rPr lang="cs-CZ" sz="1600" b="1" dirty="0" smtClean="0">
                    <a:ea typeface="Cambria Math"/>
                  </a:rPr>
                </a:br>
                <a:r>
                  <a:rPr lang="cs-CZ" sz="1600" b="1" dirty="0" smtClean="0">
                    <a:ea typeface="Cambria Math"/>
                  </a:rPr>
                  <a:t>Určete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𝒄</m:t>
                    </m:r>
                  </m:oMath>
                </a14:m>
                <a:r>
                  <a:rPr lang="cs-CZ" sz="1600" b="1" dirty="0" smtClean="0"/>
                  <a:t>. </a:t>
                </a:r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6772" y="1971947"/>
                <a:ext cx="5031955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605" t="-2190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09607" y="3743099"/>
                <a:ext cx="18020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𝒂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⇔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&gt;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607" y="3743099"/>
                <a:ext cx="1802095" cy="369332"/>
              </a:xfrm>
              <a:prstGeom prst="rect">
                <a:avLst/>
              </a:prstGeom>
              <a:blipFill rotWithShape="1">
                <a:blip r:embed="rId19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788" y="4149080"/>
            <a:ext cx="2272768" cy="215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3191638" y="2802944"/>
                <a:ext cx="3299301" cy="61273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𝒃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𝟎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𝟒𝟎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</m:t>
                      </m:r>
                    </m:oMath>
                  </m:oMathPara>
                </a14:m>
                <a:endParaRPr lang="cs-CZ" b="1" i="1" dirty="0"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1638" y="2802944"/>
                <a:ext cx="3299301" cy="6127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209090" y="3717032"/>
                <a:ext cx="4819294" cy="108568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  <m:sub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𝟕𝟒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𝟑𝟕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𝟏𝟖𝟎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°−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sub>
                          </m:sSub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𝜷</m:t>
                          </m:r>
                        </m:e>
                      </m:d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𝟔𝟓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𝟐𝟑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r>
                  <a:rPr lang="cs-CZ" b="1" i="1" dirty="0">
                    <a:solidFill>
                      <a:srgbClr val="0000FF"/>
                    </a:solidFill>
                    <a:latin typeface="Cambria Math"/>
                    <a:ea typeface="Cambria Math"/>
                  </a:rPr>
                  <a:t/>
                </a:r>
                <a:br>
                  <a:rPr lang="cs-CZ" b="1" i="1" dirty="0">
                    <a:solidFill>
                      <a:srgbClr val="0000FF"/>
                    </a:solidFill>
                    <a:latin typeface="Cambria Math"/>
                    <a:ea typeface="Cambria Math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𝒄</m:t>
                        </m:r>
                      </m:e>
                      <m:sub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𝟏</m:t>
                        </m:r>
                      </m:sub>
                    </m:sSub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𝒔𝒊𝒏</m:t>
                        </m:r>
                        <m:sSub>
                          <m:sSubPr>
                            <m:ctrlP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</m:ctrlPr>
                          </m:sSubPr>
                          <m:e>
                            <m: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𝜸</m:t>
                            </m:r>
                          </m:e>
                          <m:sub>
                            <m:r>
                              <a:rPr lang="cs-CZ" b="1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sub>
                        </m:sSub>
                      </m:num>
                      <m:den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𝒔𝒊𝒏</m:t>
                        </m:r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𝜷</m:t>
                        </m:r>
                      </m:den>
                    </m:f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𝒔𝒊𝒏</m:t>
                        </m:r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𝟔𝟓</m:t>
                        </m:r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𝟐𝟑</m:t>
                        </m:r>
                        <m:r>
                          <a:rPr lang="cs-CZ" b="1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´</m:t>
                        </m:r>
                      </m:num>
                      <m:den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𝒔𝒊𝒏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𝟒𝟎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°</m:t>
                        </m:r>
                      </m:den>
                    </m:f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𝟐𝟎</m:t>
                    </m:r>
                    <m:r>
                      <a:rPr lang="cs-CZ" b="1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𝟐𝟖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b="1" i="1" smtClean="0">
                        <a:solidFill>
                          <a:srgbClr val="0000FF"/>
                        </a:solidFill>
                        <a:latin typeface="Cambria Math"/>
                        <a:ea typeface="Cambria Math"/>
                      </a:rPr>
                      <m:t>𝟐𝟗</m:t>
                    </m:r>
                  </m:oMath>
                </a14:m>
                <a:r>
                  <a:rPr lang="cs-CZ" dirty="0" smtClean="0">
                    <a:solidFill>
                      <a:srgbClr val="0000FF"/>
                    </a:solidFill>
                  </a:rPr>
                  <a:t> j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9090" y="3717032"/>
                <a:ext cx="4819294" cy="1085682"/>
              </a:xfrm>
              <a:prstGeom prst="rect">
                <a:avLst/>
              </a:prstGeom>
              <a:blipFill rotWithShape="1">
                <a:blip r:embed="rId22"/>
                <a:stretch>
                  <a:fillRect b="-2222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50598" y="3087268"/>
                <a:ext cx="1853392" cy="57066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𝒔𝒊𝒏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b="1" i="1">
                              <a:solidFill>
                                <a:srgbClr val="0000FF"/>
                              </a:solidFill>
                              <a:latin typeface="Cambria Math"/>
                              <a:ea typeface="Cambria Math"/>
                            </a:rPr>
                            <m:t>𝒃</m:t>
                          </m:r>
                        </m:den>
                      </m:f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𝜷</m:t>
                      </m:r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8" y="3087268"/>
                <a:ext cx="1853392" cy="570669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191638" y="5301208"/>
                <a:ext cx="4620722" cy="1220527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𝟏𝟎𝟓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𝟐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e>
                        <m:sub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𝟏𝟖𝟎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°−</m:t>
                      </m:r>
                      <m:d>
                        <m:d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  <m:sub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𝜷</m:t>
                          </m:r>
                        </m:e>
                      </m:d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𝟑𝟒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𝟑𝟕</m:t>
                      </m:r>
                      <m:r>
                        <a:rPr lang="cs-CZ" b="1" i="1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´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𝒄</m:t>
                          </m:r>
                        </m:e>
                        <m:sub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sSub>
                            <m:sSub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𝜸</m:t>
                              </m:r>
                            </m:e>
                            <m:sub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sub>
                          </m:sSub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𝜷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𝒃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𝟑𝟒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°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𝟑𝟕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´</m:t>
                          </m:r>
                          <m:r>
                            <m:rPr>
                              <m:nor/>
                            </m:rPr>
                            <a:rPr lang="cs-CZ" b="1" dirty="0">
                              <a:solidFill>
                                <a:schemeClr val="tx1"/>
                              </a:solidFill>
                              <a:ea typeface="Cambria Math"/>
                            </a:rPr>
                            <m:t> 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𝟒𝟎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𝟐𝟎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𝟏𝟕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𝟔𝟖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𝒋</m:t>
                      </m:r>
                    </m:oMath>
                  </m:oMathPara>
                </a14:m>
                <a:endParaRPr lang="cs-CZ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1638" y="5301208"/>
                <a:ext cx="4620722" cy="1220527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20788" y="6093296"/>
            <a:ext cx="2104615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Úloha má dvě řešení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98419" y="2202779"/>
            <a:ext cx="978025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Věta </a:t>
            </a:r>
            <a:r>
              <a:rPr lang="cs-CZ" b="1" i="1" dirty="0" err="1" smtClean="0"/>
              <a:t>ssu</a:t>
            </a:r>
            <a:endParaRPr lang="cs-CZ" b="1" i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85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7554" y="141487"/>
            <a:ext cx="605165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0598" y="752783"/>
            <a:ext cx="42859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ř</a:t>
            </a:r>
            <a:r>
              <a:rPr lang="cs-CZ" sz="2400" b="1" dirty="0" smtClean="0"/>
              <a:t>ešení obecného trojúhelníku</a:t>
            </a:r>
            <a:br>
              <a:rPr lang="cs-CZ" sz="2400" b="1" dirty="0" smtClean="0"/>
            </a:br>
            <a:r>
              <a:rPr lang="cs-CZ" sz="2400" b="1" i="1" u="sng" dirty="0" smtClean="0">
                <a:solidFill>
                  <a:srgbClr val="0000FF"/>
                </a:solidFill>
              </a:rPr>
              <a:t>sinová věta</a:t>
            </a:r>
            <a:endParaRPr lang="cs-CZ" sz="2400" b="1" i="1" u="sng" dirty="0">
              <a:solidFill>
                <a:srgbClr val="0000FF"/>
              </a:solidFill>
            </a:endParaRPr>
          </a:p>
        </p:txBody>
      </p:sp>
      <p:pic>
        <p:nvPicPr>
          <p:cNvPr id="8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971947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96772" y="1971947"/>
                <a:ext cx="490692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3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V trojúhelníku </a:t>
                </a:r>
                <a:r>
                  <a:rPr lang="cs-CZ" sz="1600" b="1" i="1" dirty="0" smtClean="0"/>
                  <a:t>ABC</a:t>
                </a:r>
                <a:r>
                  <a:rPr lang="cs-CZ" sz="1600" b="1" dirty="0" smtClean="0"/>
                  <a:t> je dáno: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</a:rPr>
                      <m:t>𝒂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𝟑𝟎</m:t>
                    </m:r>
                    <m:r>
                      <a:rPr lang="cs-CZ" sz="1600" b="1" i="1" smtClean="0">
                        <a:latin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</a:rPr>
                      <m:t>𝒃</m:t>
                    </m:r>
                    <m:r>
                      <a:rPr lang="cs-CZ" sz="1600" b="1" i="1" smtClean="0">
                        <a:latin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</a:rPr>
                      <m:t>𝟐𝟎</m:t>
                    </m:r>
                    <m:r>
                      <a:rPr lang="cs-CZ" sz="1600" b="1" i="1" smtClean="0">
                        <a:latin typeface="Cambria Math"/>
                      </a:rPr>
                      <m:t>,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𝟔𝟎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°.</m:t>
                    </m:r>
                  </m:oMath>
                </a14:m>
                <a:r>
                  <a:rPr lang="cs-CZ" sz="1600" b="1" dirty="0" smtClean="0">
                    <a:ea typeface="Cambria Math"/>
                  </a:rPr>
                  <a:t/>
                </a:r>
                <a:br>
                  <a:rPr lang="cs-CZ" sz="1600" b="1" dirty="0" smtClean="0">
                    <a:ea typeface="Cambria Math"/>
                  </a:rPr>
                </a:br>
                <a:r>
                  <a:rPr lang="cs-CZ" sz="1600" b="1" dirty="0" smtClean="0">
                    <a:ea typeface="Cambria Math"/>
                  </a:rPr>
                  <a:t>Určete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𝜶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𝜸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𝒄</m:t>
                    </m:r>
                  </m:oMath>
                </a14:m>
                <a:r>
                  <a:rPr lang="cs-CZ" sz="1600" b="1" dirty="0" smtClean="0"/>
                  <a:t>.</a:t>
                </a:r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96772" y="1971947"/>
                <a:ext cx="4906921" cy="830997"/>
              </a:xfrm>
              <a:prstGeom prst="rect">
                <a:avLst/>
              </a:prstGeom>
              <a:blipFill rotWithShape="1">
                <a:blip r:embed="rId4"/>
                <a:stretch>
                  <a:fillRect l="-621" t="-2190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67554" y="3104175"/>
                <a:ext cx="3738524" cy="61273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𝒂</m:t>
                          </m:r>
                        </m:num>
                        <m:den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𝒃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𝜷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𝟑𝟎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  <m:r>
                            <a:rPr lang="cs-CZ" b="1" i="1">
                              <a:latin typeface="Cambria Math"/>
                              <a:ea typeface="Cambria Math"/>
                            </a:rPr>
                            <m:t>𝟎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b="1" i="1">
                          <a:latin typeface="Cambria Math"/>
                          <a:ea typeface="Cambria Math"/>
                        </a:rPr>
                        <m:t>𝒔𝒊𝒏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𝟔𝟎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°&gt;</m:t>
                      </m:r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𝟏</m:t>
                      </m:r>
                    </m:oMath>
                  </m:oMathPara>
                </a14:m>
                <a:endParaRPr lang="cs-CZ" b="1" i="1" dirty="0">
                  <a:solidFill>
                    <a:srgbClr val="FF0000"/>
                  </a:solidFill>
                  <a:latin typeface="Cambria Math"/>
                  <a:ea typeface="Cambria Math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54" y="3104175"/>
                <a:ext cx="3738524" cy="6127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5292080" y="3223302"/>
            <a:ext cx="2836802" cy="46166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Úloha nemá řešení!!!</a:t>
            </a:r>
            <a:endParaRPr lang="cs-CZ" sz="2400" dirty="0"/>
          </a:p>
        </p:txBody>
      </p:sp>
      <p:sp>
        <p:nvSpPr>
          <p:cNvPr id="4" name="Šipka doprava 3"/>
          <p:cNvSpPr/>
          <p:nvPr/>
        </p:nvSpPr>
        <p:spPr>
          <a:xfrm>
            <a:off x="4491913" y="3332977"/>
            <a:ext cx="489204" cy="242316"/>
          </a:xfrm>
          <a:prstGeom prst="rightArrow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088" y="4221088"/>
            <a:ext cx="915738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400317" y="4221088"/>
                <a:ext cx="4966231" cy="8309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600" b="1" u="sng" dirty="0" smtClean="0"/>
                  <a:t>Příklad 4</a:t>
                </a:r>
                <a:br>
                  <a:rPr lang="cs-CZ" sz="1600" b="1" u="sng" dirty="0" smtClean="0"/>
                </a:br>
                <a:r>
                  <a:rPr lang="cs-CZ" sz="1600" b="1" dirty="0" smtClean="0"/>
                  <a:t>V trojúhelníku </a:t>
                </a:r>
                <a:r>
                  <a:rPr lang="cs-CZ" sz="1600" b="1" i="1" dirty="0" smtClean="0"/>
                  <a:t>ABC</a:t>
                </a:r>
                <a:r>
                  <a:rPr lang="cs-CZ" sz="1600" b="1" dirty="0" smtClean="0"/>
                  <a:t> je dáno: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𝛂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𝟒𝟎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°,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𝜷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𝟔𝟎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°,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𝟓𝟎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𝒋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r>
                  <a:rPr lang="cs-CZ" sz="1600" b="1" dirty="0" smtClean="0">
                    <a:ea typeface="Cambria Math"/>
                  </a:rPr>
                  <a:t/>
                </a:r>
                <a:br>
                  <a:rPr lang="cs-CZ" sz="1600" b="1" dirty="0" smtClean="0">
                    <a:ea typeface="Cambria Math"/>
                  </a:rPr>
                </a:br>
                <a:r>
                  <a:rPr lang="cs-CZ" sz="1600" b="1" dirty="0" smtClean="0">
                    <a:ea typeface="Cambria Math"/>
                  </a:rPr>
                  <a:t>Určete </a:t>
                </a:r>
                <a14:m>
                  <m:oMath xmlns:m="http://schemas.openxmlformats.org/officeDocument/2006/math"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𝒂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1600" b="1" i="1" smtClean="0">
                        <a:latin typeface="Cambria Math"/>
                        <a:ea typeface="Cambria Math"/>
                      </a:rPr>
                      <m:t>.</m:t>
                    </m:r>
                  </m:oMath>
                </a14:m>
                <a:endParaRPr lang="cs-CZ" sz="1600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0317" y="4221088"/>
                <a:ext cx="4966231" cy="830997"/>
              </a:xfrm>
              <a:prstGeom prst="rect">
                <a:avLst/>
              </a:prstGeom>
              <a:blipFill rotWithShape="1">
                <a:blip r:embed="rId6"/>
                <a:stretch>
                  <a:fillRect l="-737" t="-2190" b="-80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50598" y="5441832"/>
                <a:ext cx="8000332" cy="598562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𝟖𝟎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°; 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𝒂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𝒄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6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𝟒𝟎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𝟖𝟎</m:t>
                          </m:r>
                          <m:r>
                            <a:rPr lang="cs-CZ" sz="1600" b="1" i="1" smtClean="0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𝟓𝟎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𝟑𝟐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𝟔𝟒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𝒋</m:t>
                      </m:r>
                      <m:r>
                        <a:rPr lang="cs-CZ" sz="1600" b="1" i="1" smtClean="0">
                          <a:latin typeface="Cambria Math"/>
                          <a:ea typeface="Cambria Math"/>
                        </a:rPr>
                        <m:t>; 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𝒃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16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𝜷</m:t>
                          </m:r>
                        </m:num>
                        <m:den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𝜸</m:t>
                          </m:r>
                        </m:den>
                      </m:f>
                      <m:r>
                        <a:rPr lang="cs-CZ" sz="1600" b="1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𝒄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cs-CZ" sz="1600" b="1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𝟔𝟎</m:t>
                          </m:r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°</m:t>
                          </m:r>
                        </m:num>
                        <m:den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𝒔𝒊𝒏</m:t>
                          </m:r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𝟖𝟎</m:t>
                          </m:r>
                          <m:r>
                            <a:rPr lang="cs-CZ" sz="1600" b="1" i="1">
                              <a:latin typeface="Cambria Math"/>
                              <a:ea typeface="Cambria Math"/>
                            </a:rPr>
                            <m:t>°</m:t>
                          </m:r>
                        </m:den>
                      </m:f>
                      <m:r>
                        <a:rPr lang="cs-CZ" sz="1600" b="1" i="1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𝟓𝟎</m:t>
                      </m:r>
                      <m:r>
                        <a:rPr lang="cs-CZ" sz="1600" b="1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𝟒𝟑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𝟗𝟕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  <a:ea typeface="Cambria Math"/>
                        </a:rPr>
                        <m:t>𝒋</m:t>
                      </m:r>
                    </m:oMath>
                  </m:oMathPara>
                </a14:m>
                <a:endParaRPr lang="cs-CZ" sz="1600" b="1" dirty="0" smtClean="0">
                  <a:solidFill>
                    <a:srgbClr val="0000FF"/>
                  </a:solidFill>
                  <a:ea typeface="Cambria Math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8" y="5441832"/>
                <a:ext cx="8000332" cy="59856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467403" y="2202779"/>
            <a:ext cx="971100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Věta </a:t>
            </a:r>
            <a:r>
              <a:rPr lang="cs-CZ" b="1" i="1" dirty="0" err="1" smtClean="0"/>
              <a:t>ssu</a:t>
            </a:r>
            <a:endParaRPr lang="cs-CZ" b="1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91479" y="4451920"/>
            <a:ext cx="1008481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Věta </a:t>
            </a:r>
            <a:r>
              <a:rPr lang="cs-CZ" b="1" i="1" dirty="0"/>
              <a:t>u</a:t>
            </a:r>
            <a:r>
              <a:rPr lang="cs-CZ" b="1" i="1" dirty="0" smtClean="0"/>
              <a:t>su</a:t>
            </a:r>
            <a:endParaRPr lang="cs-CZ" b="1" i="1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B09006-99A7-4998-BF75-727B7613ABC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846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3649</TotalTime>
  <Words>313</Words>
  <Application>Microsoft Office PowerPoint</Application>
  <PresentationFormat>Předvádění na obrazovce (4:3)</PresentationFormat>
  <Paragraphs>50</Paragraphs>
  <Slides>6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48</cp:revision>
  <dcterms:created xsi:type="dcterms:W3CDTF">2013-04-10T18:23:27Z</dcterms:created>
  <dcterms:modified xsi:type="dcterms:W3CDTF">2013-06-29T20:03:51Z</dcterms:modified>
</cp:coreProperties>
</file>