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3" r:id="rId2"/>
    <p:sldId id="283" r:id="rId3"/>
    <p:sldId id="256" r:id="rId4"/>
    <p:sldId id="308" r:id="rId5"/>
    <p:sldId id="296" r:id="rId6"/>
    <p:sldId id="306" r:id="rId7"/>
    <p:sldId id="307" r:id="rId8"/>
    <p:sldId id="309" r:id="rId9"/>
    <p:sldId id="310" r:id="rId10"/>
    <p:sldId id="311" r:id="rId11"/>
    <p:sldId id="312" r:id="rId12"/>
    <p:sldId id="30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3300"/>
    <a:srgbClr val="0000FF"/>
    <a:srgbClr val="FF6600"/>
    <a:srgbClr val="66FF66"/>
    <a:srgbClr val="33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48" y="-1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Čj</a:t>
                      </a: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_11/6</a:t>
                      </a:r>
                      <a:endParaRPr lang="cs-CZ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Druhy přídavných jmen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39552" y="620688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 k osvojení nového učiva a jeho procvičení.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592288"/>
          </a:xfr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</a:t>
            </a:r>
            <a:b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PŘÍDAVNÝCH  JMEN</a:t>
            </a:r>
            <a:b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908720"/>
            <a:ext cx="8496944" cy="51125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</p:txBody>
      </p:sp>
      <p:sp>
        <p:nvSpPr>
          <p:cNvPr id="6" name="Šipka doprava 5"/>
          <p:cNvSpPr/>
          <p:nvPr/>
        </p:nvSpPr>
        <p:spPr>
          <a:xfrm rot="19638790">
            <a:off x="3988920" y="2506769"/>
            <a:ext cx="648072" cy="21602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39552" y="980728"/>
            <a:ext cx="8064896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 PŘÍDAVNÝCH  JMEN :    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15060" y="231031"/>
            <a:ext cx="8505411" cy="58477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PŘÍDAVNÁ  JMÉNA</a:t>
            </a:r>
            <a:endParaRPr lang="cs-CZ" sz="32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2761764"/>
            <a:ext cx="3888432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PŘÍDAVNÁ  JMÉNA</a:t>
            </a:r>
            <a:endParaRPr lang="cs-CZ" sz="2400" b="1" u="sng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2060848"/>
            <a:ext cx="3312368" cy="4001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FFFF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TVRDÁ</a:t>
            </a:r>
            <a:endParaRPr lang="cs-CZ" b="1" u="sng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3892986"/>
            <a:ext cx="3312368" cy="4001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FFFF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MĚKKÁ</a:t>
            </a:r>
            <a:endParaRPr lang="cs-CZ" b="1" u="sng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3" name="Šipka doprava 12"/>
          <p:cNvSpPr/>
          <p:nvPr/>
        </p:nvSpPr>
        <p:spPr>
          <a:xfrm rot="2382392">
            <a:off x="4001678" y="3534935"/>
            <a:ext cx="648072" cy="21602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787" y="188640"/>
            <a:ext cx="2268000" cy="46166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PŘÍD.  JMÉNA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188640"/>
            <a:ext cx="864096" cy="46166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ROD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19289" y="188640"/>
            <a:ext cx="2016000" cy="46166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KONCOVKY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74754" y="188640"/>
            <a:ext cx="1331962" cy="46166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VZORY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4" y="735087"/>
            <a:ext cx="2232016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TVRDÁ</a:t>
            </a:r>
          </a:p>
          <a:p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11760" y="736129"/>
            <a:ext cx="864096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Ž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85198" y="169590"/>
            <a:ext cx="2232248" cy="46166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7864" y="732832"/>
            <a:ext cx="1944216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-ý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-á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-é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74754" y="727389"/>
            <a:ext cx="1296000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mladý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mladá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mladé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726675"/>
            <a:ext cx="2232247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hravý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medvídek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hravá opička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hravé kotě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7504" y="2133432"/>
            <a:ext cx="2232016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MĚKKÁ</a:t>
            </a:r>
          </a:p>
          <a:p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2132856"/>
            <a:ext cx="864096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Ž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347864" y="2135467"/>
            <a:ext cx="1908000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-í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-í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-í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55704" y="2144317"/>
            <a:ext cx="1296000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jarní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jarní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jarní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790530" y="2147219"/>
            <a:ext cx="2245965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cizí pes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cizí ovce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cizí house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09181" y="3903439"/>
            <a:ext cx="2196000" cy="46166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ZAKONČENA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4509120"/>
            <a:ext cx="1908000" cy="23083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</a:t>
            </a:r>
            <a:r>
              <a:rPr lang="cs-CZ" sz="2400" b="1" dirty="0" err="1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ův</a:t>
            </a:r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-in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</a:t>
            </a:r>
            <a:r>
              <a:rPr lang="cs-CZ" sz="2400" b="1" dirty="0" err="1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ova</a:t>
            </a:r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</a:t>
            </a:r>
            <a:r>
              <a:rPr lang="cs-CZ" sz="2400" b="1" dirty="0" err="1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ina</a:t>
            </a:r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-</a:t>
            </a:r>
            <a:r>
              <a:rPr lang="cs-CZ" sz="2400" b="1" dirty="0" err="1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ovo</a:t>
            </a:r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dirty="0" err="1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ino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07504" y="4504352"/>
            <a:ext cx="2232016" cy="23083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cs-CZ" sz="1600" b="1" u="sng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cs-CZ" sz="1600" b="1" u="sng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16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PŘIVLASTŇOVACÍ</a:t>
            </a:r>
          </a:p>
          <a:p>
            <a:pPr algn="ctr"/>
            <a:endParaRPr lang="cs-CZ" sz="1600" b="1" u="sng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cs-CZ" sz="1600" b="1" u="sng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cs-CZ" sz="1600" b="1" u="sng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cs-CZ" sz="1600" b="1" u="sng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cs-CZ" sz="16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11760" y="4509120"/>
            <a:ext cx="864096" cy="23083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</a:t>
            </a:r>
          </a:p>
          <a:p>
            <a:pPr algn="ctr"/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Ž</a:t>
            </a:r>
          </a:p>
          <a:p>
            <a:pPr algn="ctr"/>
            <a:endParaRPr lang="cs-CZ" sz="2400" b="1" dirty="0" smtClean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</a:t>
            </a:r>
          </a:p>
          <a:p>
            <a:pPr algn="ctr"/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09581" y="4509120"/>
            <a:ext cx="2245965" cy="23083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sousedův kůň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Evin kůň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sousedova husa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Evina husa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sousedovo pole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Evino tele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4509120"/>
            <a:ext cx="1296000" cy="23083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otcův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matčin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otcova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matčina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otcovo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matčino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8064896" cy="120032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 ke každému z podstatných jmen dvě přídavná jména.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 jejich druh.    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2132856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listopad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71800" y="2132856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deštivý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2267744" y="2204864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2132856"/>
            <a:ext cx="1080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tvrdé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2679303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chladný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2679303"/>
            <a:ext cx="1080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tvrdé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3327375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stromech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3861048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hnízda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4394721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vítr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4928394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zpěv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462067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listí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5995740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řešeta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2267744" y="3429000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3327375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ovocných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55976" y="3327375"/>
            <a:ext cx="1080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tvrdé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652120" y="3327375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vysokých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236296" y="3327375"/>
            <a:ext cx="1080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tvrdé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 k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podstatným jménům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přídavná jména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 druhů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2204864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pes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051720" y="2276872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55776" y="2204864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hodný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11960" y="2195339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hlídací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2185814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Evin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2823319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srdce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55776" y="1484784"/>
            <a:ext cx="147600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tvrdá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38603" y="1484784"/>
            <a:ext cx="147600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měkká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1484784"/>
            <a:ext cx="208823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přivlastňovací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3528" y="3429000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obraz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107721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Přídavná </a:t>
            </a:r>
            <a:r>
              <a:rPr lang="cs-CZ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jména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určete:  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</a:p>
          <a:p>
            <a:pPr marL="457200" indent="-457200"/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číslo, rod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3995936" y="548680"/>
            <a:ext cx="432048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772816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krásný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2051720" y="1844824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1772816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tvrdé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91880" y="1772816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4.p.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1772816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C000"/>
                </a:solidFill>
              </a:rPr>
              <a:t>č.j</a:t>
            </a:r>
            <a:r>
              <a:rPr lang="cs-CZ" sz="2400" b="1" dirty="0" smtClean="0">
                <a:solidFill>
                  <a:srgbClr val="FFC000"/>
                </a:solidFill>
              </a:rPr>
              <a:t>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8104" y="1772816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C000"/>
                </a:solidFill>
              </a:rPr>
              <a:t>r.m</a:t>
            </a:r>
            <a:r>
              <a:rPr lang="cs-CZ" sz="2400" b="1" dirty="0" smtClean="0">
                <a:solidFill>
                  <a:srgbClr val="FFC000"/>
                </a:solidFill>
              </a:rPr>
              <a:t>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2319263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výletní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3528" y="2852936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kuřecí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3528" y="3399383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otcova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23528" y="3933056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hradním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23528" y="4509120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krotký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23528" y="5055567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slavných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23528" y="5589240"/>
            <a:ext cx="15841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pražských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23528" y="6135687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Karlův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sestřin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2051720" y="620688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476672"/>
            <a:ext cx="216024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přivlastňovací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82108" y="476672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1.p.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65837" y="476672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C000"/>
                </a:solidFill>
              </a:rPr>
              <a:t>č.j</a:t>
            </a:r>
            <a:r>
              <a:rPr lang="cs-CZ" sz="2400" b="1" dirty="0" smtClean="0">
                <a:solidFill>
                  <a:srgbClr val="FFC000"/>
                </a:solidFill>
              </a:rPr>
              <a:t>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54899" y="476672"/>
            <a:ext cx="9361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C000"/>
                </a:solidFill>
              </a:rPr>
              <a:t>r.m</a:t>
            </a:r>
            <a:r>
              <a:rPr lang="cs-CZ" sz="2400" b="1" dirty="0" smtClean="0">
                <a:solidFill>
                  <a:srgbClr val="FFC000"/>
                </a:solidFill>
              </a:rPr>
              <a:t>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1023119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ryzího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3528" y="1556792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sousedovy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8" y="2103239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cizí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3528" y="2636912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České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23528" y="3183359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Babiččino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Rozlište, kdy se jedná o </a:t>
            </a:r>
            <a:r>
              <a:rPr lang="cs-CZ" sz="2400" b="1" u="sng" dirty="0" smtClean="0">
                <a:solidFill>
                  <a:srgbClr val="00FF00"/>
                </a:solidFill>
              </a:rPr>
              <a:t>předponu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kdy o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předložku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1412776"/>
            <a:ext cx="849694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(bez)</a:t>
            </a:r>
            <a:r>
              <a:rPr lang="cs-CZ" sz="2400" b="1" dirty="0" err="1" smtClean="0">
                <a:solidFill>
                  <a:schemeClr val="bg1"/>
                </a:solidFill>
              </a:rPr>
              <a:t>radný</a:t>
            </a:r>
            <a:r>
              <a:rPr lang="cs-CZ" sz="2400" b="1" dirty="0" smtClean="0">
                <a:solidFill>
                  <a:schemeClr val="bg1"/>
                </a:solidFill>
              </a:rPr>
              <a:t> člověk,  stál (pod)chodníkem,  kniha leží (na)polici,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(před)vánoční nákup,  spát (pod)stanem,  skákat (přes)švihadlo,  jel (pod)jezdem,  (před)</a:t>
            </a:r>
            <a:r>
              <a:rPr lang="cs-CZ" sz="2400" b="1" dirty="0" err="1" smtClean="0">
                <a:solidFill>
                  <a:schemeClr val="bg1"/>
                </a:solidFill>
              </a:rPr>
              <a:t>nášel</a:t>
            </a:r>
            <a:r>
              <a:rPr lang="cs-CZ" sz="2400" b="1" dirty="0" smtClean="0">
                <a:solidFill>
                  <a:schemeClr val="bg1"/>
                </a:solidFill>
              </a:rPr>
              <a:t> báseň,  počítáme (s)účastí,  (z)účastnil se soutěže, (po)zdravil první,  utíkal (po)poli,  stál (před)kanceláří,  (od)chod ze školy,  dárek (od)tebe,  léta (před)válkou,  starý (před)válečný film,  bydlet v (po)</a:t>
            </a:r>
            <a:r>
              <a:rPr lang="cs-CZ" sz="2400" b="1" dirty="0" err="1" smtClean="0">
                <a:solidFill>
                  <a:schemeClr val="bg1"/>
                </a:solidFill>
              </a:rPr>
              <a:t>dkroví</a:t>
            </a:r>
            <a:r>
              <a:rPr lang="cs-CZ" sz="2400" b="1" dirty="0" smtClean="0">
                <a:solidFill>
                  <a:schemeClr val="bg1"/>
                </a:solidFill>
              </a:rPr>
              <a:t>,  (po)byt u moře,  on mě (u)moří</a:t>
            </a:r>
          </a:p>
          <a:p>
            <a:endParaRPr lang="cs-CZ" sz="2400" b="1" dirty="0">
              <a:solidFill>
                <a:schemeClr val="bg1"/>
              </a:solidFill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467544" y="1970797"/>
            <a:ext cx="504056" cy="0"/>
          </a:xfrm>
          <a:prstGeom prst="line">
            <a:avLst/>
          </a:prstGeom>
          <a:ln>
            <a:solidFill>
              <a:srgbClr val="00FF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615115" y="1974986"/>
            <a:ext cx="50405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7229369" y="1979175"/>
            <a:ext cx="50405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78382" y="2492896"/>
            <a:ext cx="504056" cy="0"/>
          </a:xfrm>
          <a:prstGeom prst="line">
            <a:avLst/>
          </a:prstGeom>
          <a:ln>
            <a:solidFill>
              <a:srgbClr val="00FF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119171" y="2499823"/>
            <a:ext cx="50405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6948264" y="2492896"/>
            <a:ext cx="50405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467544" y="1052736"/>
            <a:ext cx="85689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Český jazyk 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692696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citace: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3982</TotalTime>
  <Words>356</Words>
  <Application>Microsoft Office PowerPoint</Application>
  <PresentationFormat>Předvádění na obrazovce (4:3)</PresentationFormat>
  <Paragraphs>147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ČESKÝ  JAZYK</vt:lpstr>
      <vt:lpstr>DRUHY PŘÍDAVNÝCH  JMEN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443</cp:revision>
  <dcterms:created xsi:type="dcterms:W3CDTF">2012-09-23T06:05:13Z</dcterms:created>
  <dcterms:modified xsi:type="dcterms:W3CDTF">2013-06-25T19:35:12Z</dcterms:modified>
</cp:coreProperties>
</file>