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316" r:id="rId2"/>
    <p:sldId id="317" r:id="rId3"/>
    <p:sldId id="256" r:id="rId4"/>
    <p:sldId id="308" r:id="rId5"/>
    <p:sldId id="296" r:id="rId6"/>
    <p:sldId id="309" r:id="rId7"/>
    <p:sldId id="310" r:id="rId8"/>
    <p:sldId id="311" r:id="rId9"/>
    <p:sldId id="312" r:id="rId10"/>
    <p:sldId id="313" r:id="rId11"/>
    <p:sldId id="314" r:id="rId12"/>
    <p:sldId id="315" r:id="rId13"/>
    <p:sldId id="30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663300"/>
    <a:srgbClr val="0000FF"/>
    <a:srgbClr val="FF6600"/>
    <a:srgbClr val="66FF66"/>
    <a:srgbClr val="336699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58" y="-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3130" y="-86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0F6982-19A0-407B-BE91-B13A78394C38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B2CCD1-AFCB-4FB1-B831-7FAB2D1C17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703772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82FC3A-4C53-4A7C-8AF5-B03D4A3255F6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77BD33-A29B-40D4-A4E5-9E958596A6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86084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CFDF7A-291A-49B4-B0EA-32F827AB2E2E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211791256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</a:t>
                      </a:r>
                      <a:r>
                        <a:rPr lang="cs-CZ" sz="1200" dirty="0" err="1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Melč</a:t>
                      </a: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Jiří Soška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</a:t>
                      </a:r>
                      <a:r>
                        <a:rPr lang="cs-CZ" sz="1200" baseline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jazyk_6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ŠABLONY: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err="1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Čj</a:t>
                      </a:r>
                      <a:r>
                        <a:rPr lang="cs-CZ" sz="1200" b="1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_12/6</a:t>
                      </a:r>
                      <a:endParaRPr lang="cs-CZ" sz="1200" b="1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Stupňování  přídavných jmen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6.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baseline="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/2012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4" name="Obrázek 3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692696"/>
            <a:ext cx="813690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Anotace: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Prezentace je určena pro žáky </a:t>
            </a:r>
            <a:r>
              <a:rPr lang="cs-CZ" dirty="0" err="1" smtClean="0">
                <a:solidFill>
                  <a:schemeClr val="bg1"/>
                </a:solidFill>
              </a:rPr>
              <a:t>II.stupně</a:t>
            </a:r>
            <a:r>
              <a:rPr lang="cs-CZ" dirty="0" smtClean="0">
                <a:solidFill>
                  <a:schemeClr val="bg1"/>
                </a:solidFill>
              </a:rPr>
              <a:t> k osvojení nového učiva a jeho procvičení.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56792"/>
            <a:ext cx="7772400" cy="1470025"/>
          </a:xfr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>
            <a:normAutofit/>
          </a:bodyPr>
          <a:lstStyle/>
          <a:p>
            <a:r>
              <a:rPr lang="cs-CZ" sz="8000" b="1" dirty="0" smtClean="0">
                <a:solidFill>
                  <a:schemeClr val="bg1"/>
                </a:solidFill>
              </a:rPr>
              <a:t>ČESKÝ  JAZYK</a:t>
            </a:r>
            <a:endParaRPr lang="cs-CZ" sz="8000" b="1" dirty="0">
              <a:solidFill>
                <a:schemeClr val="bg1"/>
              </a:solidFill>
            </a:endParaRPr>
          </a:p>
        </p:txBody>
      </p:sp>
      <p:pic>
        <p:nvPicPr>
          <p:cNvPr id="11268" name="Picture 4" descr="http://t1.gstatic.com/images?q=tbn:ANd9GcRKhpfGPdLgcFQDgOtVZ1_Tiz81YWIlK7_BFIXE72a8Zal-Gju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5085184"/>
            <a:ext cx="2133579" cy="63306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  <a:reflection blurRad="12700" stA="38000" endPos="28000" dist="5000" dir="5400000" sy="-100000" algn="bl" rotWithShape="0"/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6" name="TextovéPole 5"/>
          <p:cNvSpPr txBox="1"/>
          <p:nvPr/>
        </p:nvSpPr>
        <p:spPr>
          <a:xfrm>
            <a:off x="3131840" y="4509120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6. ročník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764704"/>
            <a:ext cx="8496944" cy="2592288"/>
          </a:xfrm>
          <a:solidFill>
            <a:schemeClr val="tx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STUPŇOVÁNÍ</a:t>
            </a:r>
            <a:br>
              <a:rPr lang="cs-CZ" sz="5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5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PŘÍDAVNÝCH  JMEN</a:t>
            </a:r>
            <a:br>
              <a:rPr lang="cs-CZ" sz="5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5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3861048"/>
            <a:ext cx="8496944" cy="1200329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bg1"/>
                </a:solidFill>
                <a:latin typeface="Lucida Calligraphy" pitchFamily="66" charset="0"/>
              </a:rPr>
              <a:t>Některá  přídavná  jména  mohou  vyjadřovat</a:t>
            </a:r>
          </a:p>
          <a:p>
            <a:pPr>
              <a:lnSpc>
                <a:spcPct val="150000"/>
              </a:lnSpc>
            </a:pPr>
            <a:r>
              <a:rPr lang="cs-CZ" sz="2400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TROJÍ  STUPEŇ  VLASTNOSTI</a:t>
            </a:r>
            <a:r>
              <a:rPr lang="cs-CZ" sz="2400" b="1" dirty="0" smtClean="0">
                <a:solidFill>
                  <a:srgbClr val="FFC000"/>
                </a:solidFill>
              </a:rPr>
              <a:t>  </a:t>
            </a:r>
            <a:r>
              <a:rPr lang="cs-CZ" sz="2400" b="1" dirty="0" smtClean="0">
                <a:solidFill>
                  <a:schemeClr val="bg1"/>
                </a:solidFill>
              </a:rPr>
              <a:t>=  </a:t>
            </a:r>
            <a:r>
              <a:rPr lang="cs-CZ" sz="2400" b="1" dirty="0" smtClean="0">
                <a:solidFill>
                  <a:schemeClr val="bg1"/>
                </a:solidFill>
                <a:latin typeface="Lucida Calligraphy" pitchFamily="66" charset="0"/>
              </a:rPr>
              <a:t>dají  se  </a:t>
            </a:r>
            <a:r>
              <a:rPr lang="cs-CZ" sz="2400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STUPŇOVAT</a:t>
            </a:r>
            <a:r>
              <a:rPr lang="cs-CZ" sz="2400" b="1" dirty="0" smtClean="0">
                <a:solidFill>
                  <a:schemeClr val="bg1"/>
                </a:solidFill>
              </a:rPr>
              <a:t>   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23528" y="819778"/>
            <a:ext cx="2664296" cy="461665"/>
          </a:xfrm>
          <a:prstGeom prst="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457200" indent="-457200" algn="ctr"/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STUPEŇ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15060" y="120904"/>
            <a:ext cx="8505411" cy="58477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a:rPr>
              <a:t>STUPŇOVÁNÍ  PŘÍDAVNÝCH  JMEN</a:t>
            </a:r>
            <a:endParaRPr lang="cs-CZ" sz="3200" b="1" dirty="0">
              <a:solidFill>
                <a:schemeClr val="bg1"/>
              </a:soli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059832" y="819778"/>
            <a:ext cx="2736304" cy="461665"/>
          </a:xfrm>
          <a:prstGeom prst="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457200" indent="-457200" algn="ctr"/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STUPEŇ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5868144" y="819778"/>
            <a:ext cx="2952328" cy="461665"/>
          </a:xfrm>
          <a:prstGeom prst="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457200" indent="-457200" algn="ctr"/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STUPEŇ</a:t>
            </a:r>
          </a:p>
        </p:txBody>
      </p:sp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323529" y="1400114"/>
          <a:ext cx="8496942" cy="530352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736303"/>
                <a:gridCol w="2808312"/>
                <a:gridCol w="2952327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7" name="TextovéPole 16"/>
          <p:cNvSpPr txBox="1"/>
          <p:nvPr/>
        </p:nvSpPr>
        <p:spPr>
          <a:xfrm>
            <a:off x="348929" y="1420775"/>
            <a:ext cx="26642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vyjadřuje základní míru vlastnosti</a:t>
            </a:r>
            <a:endParaRPr lang="cs-CZ" sz="2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059832" y="1408036"/>
            <a:ext cx="28083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vyjadřuje větší míru vlastnosti než 1.stupeň</a:t>
            </a:r>
            <a:endParaRPr lang="cs-CZ" sz="2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868144" y="1408036"/>
            <a:ext cx="29523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vyjadřuje největší míru vlastnosti</a:t>
            </a:r>
            <a:endParaRPr lang="cs-CZ" sz="2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059832" y="2128116"/>
            <a:ext cx="280831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tvoří se z 1.stupně</a:t>
            </a:r>
          </a:p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příponami  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-</a:t>
            </a:r>
            <a:r>
              <a:rPr lang="cs-CZ" sz="2000" b="1" dirty="0" err="1" smtClean="0">
                <a:solidFill>
                  <a:schemeClr val="accent6">
                    <a:lumMod val="75000"/>
                  </a:schemeClr>
                </a:solidFill>
              </a:rPr>
              <a:t>ejší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</a:p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                     -</a:t>
            </a:r>
            <a:r>
              <a:rPr lang="cs-CZ" sz="2000" b="1" dirty="0" err="1" smtClean="0">
                <a:solidFill>
                  <a:schemeClr val="accent6">
                    <a:lumMod val="75000"/>
                  </a:schemeClr>
                </a:solidFill>
              </a:rPr>
              <a:t>ější</a:t>
            </a:r>
            <a:endParaRPr lang="cs-CZ" sz="20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                  -</a:t>
            </a:r>
            <a:r>
              <a:rPr lang="cs-CZ" sz="2000" b="1" dirty="0" err="1" smtClean="0">
                <a:solidFill>
                  <a:schemeClr val="accent6">
                    <a:lumMod val="75000"/>
                  </a:schemeClr>
                </a:solidFill>
              </a:rPr>
              <a:t>ší</a:t>
            </a:r>
            <a:endParaRPr lang="cs-CZ" sz="20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        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koncovkou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-í</a:t>
            </a:r>
            <a:endParaRPr lang="cs-CZ" sz="20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ctr"/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860032" y="2492896"/>
            <a:ext cx="576064" cy="93610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860032" y="3454401"/>
            <a:ext cx="576064" cy="21602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5868144" y="2132856"/>
            <a:ext cx="28083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tvoří se z 2.stupně</a:t>
            </a:r>
          </a:p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předponou   </a:t>
            </a:r>
            <a:r>
              <a:rPr lang="cs-CZ" sz="2000" b="1" dirty="0" err="1" smtClean="0">
                <a:solidFill>
                  <a:schemeClr val="accent6">
                    <a:lumMod val="75000"/>
                  </a:schemeClr>
                </a:solidFill>
              </a:rPr>
              <a:t>nej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- </a:t>
            </a:r>
          </a:p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                     </a:t>
            </a:r>
            <a:endParaRPr lang="cs-CZ" sz="20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ctr"/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7651410" y="2564904"/>
            <a:ext cx="576064" cy="21602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730175" y="3861048"/>
            <a:ext cx="187220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chytrý</a:t>
            </a:r>
          </a:p>
          <a:p>
            <a:pPr algn="ctr"/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slavný</a:t>
            </a:r>
          </a:p>
          <a:p>
            <a:pPr algn="ctr"/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sladký</a:t>
            </a:r>
          </a:p>
          <a:p>
            <a:pPr algn="ctr"/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lehký</a:t>
            </a:r>
            <a:endParaRPr lang="cs-CZ" sz="2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491880" y="3861048"/>
            <a:ext cx="187220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chytř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ejší</a:t>
            </a:r>
          </a:p>
          <a:p>
            <a:pPr algn="ctr"/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slavn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ější</a:t>
            </a:r>
          </a:p>
          <a:p>
            <a:pPr algn="ctr"/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slad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ší</a:t>
            </a:r>
          </a:p>
          <a:p>
            <a:pPr algn="ctr"/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lehč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í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444208" y="3861048"/>
            <a:ext cx="187220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nej</a:t>
            </a:r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chytřejší</a:t>
            </a:r>
          </a:p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nej</a:t>
            </a:r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slavnější</a:t>
            </a:r>
          </a:p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nej</a:t>
            </a:r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sladší</a:t>
            </a:r>
          </a:p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nej</a:t>
            </a:r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lehčí</a:t>
            </a:r>
            <a:endParaRPr lang="cs-CZ" sz="2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13241" y="5273913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snadný</a:t>
            </a:r>
          </a:p>
          <a:p>
            <a:pPr algn="ctr"/>
            <a:endParaRPr lang="cs-CZ" sz="20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algn="ctr"/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zadní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3521553" y="5268256"/>
            <a:ext cx="187220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snaz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ší</a:t>
            </a:r>
          </a:p>
          <a:p>
            <a:pPr algn="ctr"/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snadn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ější</a:t>
            </a:r>
            <a:endParaRPr lang="cs-CZ" sz="20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algn="ctr"/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zaz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ší</a:t>
            </a:r>
          </a:p>
          <a:p>
            <a:pPr algn="ctr"/>
            <a:r>
              <a:rPr lang="cs-CZ" sz="2000" b="1" dirty="0" err="1" smtClean="0">
                <a:solidFill>
                  <a:schemeClr val="accent5">
                    <a:lumMod val="50000"/>
                  </a:schemeClr>
                </a:solidFill>
              </a:rPr>
              <a:t>zadn</a:t>
            </a:r>
            <a:r>
              <a:rPr lang="cs-CZ" sz="2000" b="1" dirty="0" err="1" smtClean="0">
                <a:solidFill>
                  <a:schemeClr val="accent6">
                    <a:lumMod val="75000"/>
                  </a:schemeClr>
                </a:solidFill>
              </a:rPr>
              <a:t>ější</a:t>
            </a:r>
            <a:endParaRPr lang="cs-CZ" sz="2000" b="1" dirty="0" smtClean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444208" y="5273913"/>
            <a:ext cx="187220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nej</a:t>
            </a:r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snazší</a:t>
            </a:r>
          </a:p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nej</a:t>
            </a:r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snadnější</a:t>
            </a:r>
          </a:p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nej</a:t>
            </a:r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zazší</a:t>
            </a:r>
          </a:p>
          <a:p>
            <a:pPr algn="ctr"/>
            <a:r>
              <a:rPr lang="cs-CZ" sz="2000" b="1" dirty="0" err="1" smtClean="0">
                <a:solidFill>
                  <a:schemeClr val="accent6">
                    <a:lumMod val="75000"/>
                  </a:schemeClr>
                </a:solidFill>
              </a:rPr>
              <a:t>nej</a:t>
            </a:r>
            <a:r>
              <a:rPr lang="cs-CZ" sz="2000" b="1" dirty="0" err="1" smtClean="0">
                <a:solidFill>
                  <a:schemeClr val="accent5">
                    <a:lumMod val="50000"/>
                  </a:schemeClr>
                </a:solidFill>
              </a:rPr>
              <a:t>zadnější</a:t>
            </a:r>
            <a:endParaRPr lang="cs-CZ" sz="2000" b="1" dirty="0" smtClean="0">
              <a:solidFill>
                <a:schemeClr val="accent5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496944" cy="830997"/>
          </a:xfrm>
          <a:prstGeom prst="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Urči stupně přídavných jmen a doplňte k nim vhodná podstatná jména.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23528" y="2204864"/>
            <a:ext cx="2016224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nejjedovatější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2555776" y="2276872"/>
            <a:ext cx="288032" cy="288032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2204864"/>
            <a:ext cx="1512168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</a:rPr>
              <a:t>3.st.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16016" y="2195339"/>
            <a:ext cx="1512168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had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528" y="2823319"/>
            <a:ext cx="2016224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hustší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3528" y="3429000"/>
            <a:ext cx="2016224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úzký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23528" y="4064333"/>
            <a:ext cx="2016224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delší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23528" y="4699666"/>
            <a:ext cx="2016224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nejjemnější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23528" y="5334999"/>
            <a:ext cx="2016224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těžší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23528" y="5970332"/>
            <a:ext cx="2016224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vysoký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98165"/>
            <a:ext cx="2016224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nejhezčí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3" name="Šipka doprava 2"/>
          <p:cNvSpPr/>
          <p:nvPr/>
        </p:nvSpPr>
        <p:spPr>
          <a:xfrm>
            <a:off x="2555776" y="270173"/>
            <a:ext cx="288032" cy="288032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59832" y="198165"/>
            <a:ext cx="1512168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</a:rPr>
              <a:t>3.st.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6016" y="188640"/>
            <a:ext cx="1512168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tvář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816620"/>
            <a:ext cx="2016224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strmější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3528" y="1422301"/>
            <a:ext cx="2016224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nejkratší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3528" y="2057634"/>
            <a:ext cx="2016224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skromný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3528" y="2692967"/>
            <a:ext cx="2016224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největší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23528" y="3328300"/>
            <a:ext cx="2016224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hlubší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23528" y="3963633"/>
            <a:ext cx="2016224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prudký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23528" y="4623519"/>
            <a:ext cx="2016224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vlhčí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23528" y="5283405"/>
            <a:ext cx="2016224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nejstarší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23528" y="5943291"/>
            <a:ext cx="2016224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veselý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6955" y="2678137"/>
            <a:ext cx="8640960" cy="3847207"/>
          </a:xfrm>
          <a:prstGeom prst="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Rozděl přídavná jména do tří skupin na:</a:t>
            </a:r>
          </a:p>
          <a:p>
            <a:pPr marL="457200" indent="-457200"/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0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sz="20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příd.jm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.,která se </a:t>
            </a:r>
            <a:r>
              <a:rPr lang="cs-CZ" sz="20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stupňují:</a:t>
            </a:r>
          </a:p>
          <a:p>
            <a:pPr marL="457200" indent="-457200"/>
            <a:endParaRPr lang="cs-CZ" sz="2000" b="1" u="sng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/>
            <a:endParaRPr lang="cs-CZ" sz="2000" b="1" u="sng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/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0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sz="20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příd.jm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.,která se obvykle </a:t>
            </a:r>
            <a:r>
              <a:rPr lang="cs-CZ" sz="20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nestupňují:</a:t>
            </a:r>
          </a:p>
          <a:p>
            <a:pPr marL="457200" indent="-457200"/>
            <a:endParaRPr lang="cs-CZ" sz="2000" b="1" u="sng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/>
            <a:endParaRPr lang="cs-CZ" sz="2000" b="1" u="sng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/>
            <a:endParaRPr lang="cs-CZ" sz="2000" b="1" u="sng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0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sz="20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příd.jm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., která vůbec </a:t>
            </a:r>
            <a:r>
              <a:rPr lang="cs-CZ" sz="20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nemůžeme stupňovat:</a:t>
            </a:r>
          </a:p>
          <a:p>
            <a:pPr marL="457200" indent="-457200"/>
            <a:endParaRPr lang="cs-CZ" sz="2000" b="1" u="sng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/>
            <a:endParaRPr lang="cs-CZ" sz="2000" b="1" u="sng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/>
            <a:endParaRPr lang="cs-CZ" sz="2000" b="1" u="sng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548680"/>
            <a:ext cx="87129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20000"/>
                    <a:lumOff val="80000"/>
                  </a:schemeClr>
                </a:solidFill>
                <a:latin typeface="Lucida Calligraphy" pitchFamily="66" charset="0"/>
              </a:rPr>
              <a:t>Kreslený,  suchý,  milý,  zářící,  stříbrný,  kočičí, dřevěný,  tenký,  otcův,  napsaný,  vypitý, spolehlivý,  lví,  kamenný,  snědený,  zurčící, vodnatý,  psí,  tančící,  měkký,  papírový</a:t>
            </a:r>
            <a:endParaRPr lang="cs-CZ" sz="2400" b="1" dirty="0">
              <a:solidFill>
                <a:schemeClr val="tx2">
                  <a:lumMod val="20000"/>
                  <a:lumOff val="80000"/>
                </a:schemeClr>
              </a:solidFill>
              <a:latin typeface="Lucida Calligraphy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64088" y="4130030"/>
            <a:ext cx="1296144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alibri" pitchFamily="34" charset="0"/>
              </a:rPr>
              <a:t>kreslený</a:t>
            </a:r>
            <a:endParaRPr lang="cs-CZ" sz="2400" b="1" dirty="0">
              <a:latin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83968" y="3212976"/>
            <a:ext cx="936104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alibri" pitchFamily="34" charset="0"/>
              </a:rPr>
              <a:t>suchý</a:t>
            </a:r>
            <a:endParaRPr lang="cs-CZ" sz="2400" b="1" dirty="0">
              <a:latin typeface="Calibri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34930" y="3212976"/>
            <a:ext cx="864096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alibri" pitchFamily="34" charset="0"/>
              </a:rPr>
              <a:t>milý</a:t>
            </a:r>
            <a:endParaRPr lang="cs-CZ" sz="2400" b="1" dirty="0">
              <a:latin typeface="Calibri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84168" y="5343599"/>
            <a:ext cx="864096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alibri" pitchFamily="34" charset="0"/>
              </a:rPr>
              <a:t>zářící</a:t>
            </a:r>
            <a:endParaRPr lang="cs-CZ" sz="2400" b="1" dirty="0">
              <a:latin typeface="Calibri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684242" y="4124697"/>
            <a:ext cx="1200126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alibri" pitchFamily="34" charset="0"/>
              </a:rPr>
              <a:t>stříbrný</a:t>
            </a:r>
            <a:endParaRPr lang="cs-CZ" sz="2400" b="1" dirty="0">
              <a:latin typeface="Calibri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972274" y="5343599"/>
            <a:ext cx="912094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alibri" pitchFamily="34" charset="0"/>
              </a:rPr>
              <a:t>kočičí</a:t>
            </a:r>
            <a:endParaRPr lang="cs-CZ" sz="2400" b="1" dirty="0">
              <a:latin typeface="Calibri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206674" y="4600178"/>
            <a:ext cx="1205086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alibri" pitchFamily="34" charset="0"/>
              </a:rPr>
              <a:t>dřevěný</a:t>
            </a:r>
            <a:endParaRPr lang="cs-CZ" sz="2400" b="1" dirty="0">
              <a:latin typeface="Calibri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108551" y="3212976"/>
            <a:ext cx="980678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alibri" pitchFamily="34" charset="0"/>
              </a:rPr>
              <a:t>tenký</a:t>
            </a:r>
            <a:endParaRPr lang="cs-CZ" sz="2400" b="1" dirty="0">
              <a:latin typeface="Calibri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908751" y="5348833"/>
            <a:ext cx="980678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alibri" pitchFamily="34" charset="0"/>
              </a:rPr>
              <a:t>otcův</a:t>
            </a:r>
            <a:endParaRPr lang="cs-CZ" sz="2400" b="1" dirty="0">
              <a:latin typeface="Calibri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426618" y="4604370"/>
            <a:ext cx="1281286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alibri" pitchFamily="34" charset="0"/>
              </a:rPr>
              <a:t>napsaný</a:t>
            </a:r>
            <a:endParaRPr lang="cs-CZ" sz="2400" b="1" dirty="0">
              <a:latin typeface="Calibri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722762" y="4600178"/>
            <a:ext cx="993254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alibri" pitchFamily="34" charset="0"/>
              </a:rPr>
              <a:t>vypitý</a:t>
            </a:r>
            <a:endParaRPr lang="cs-CZ" sz="2400" b="1" dirty="0">
              <a:latin typeface="Calibri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092280" y="3212976"/>
            <a:ext cx="1512168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alibri" pitchFamily="34" charset="0"/>
              </a:rPr>
              <a:t>spolehlivý</a:t>
            </a:r>
            <a:endParaRPr lang="cs-CZ" sz="2400" b="1" dirty="0">
              <a:latin typeface="Calibri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187624" y="5825455"/>
            <a:ext cx="576064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alibri" pitchFamily="34" charset="0"/>
              </a:rPr>
              <a:t>lví</a:t>
            </a:r>
            <a:endParaRPr lang="cs-CZ" sz="2400" b="1" dirty="0">
              <a:latin typeface="Calibri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740398" y="4609703"/>
            <a:ext cx="1343770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alibri" pitchFamily="34" charset="0"/>
              </a:rPr>
              <a:t>kamenný</a:t>
            </a:r>
            <a:endParaRPr lang="cs-CZ" sz="2400" b="1" dirty="0">
              <a:latin typeface="Calibri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099025" y="4609703"/>
            <a:ext cx="1271762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alibri" pitchFamily="34" charset="0"/>
              </a:rPr>
              <a:t>snědený</a:t>
            </a:r>
            <a:endParaRPr lang="cs-CZ" sz="2400" b="1" dirty="0">
              <a:latin typeface="Calibri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778546" y="5824314"/>
            <a:ext cx="993254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alibri" pitchFamily="34" charset="0"/>
              </a:rPr>
              <a:t>zurčící</a:t>
            </a:r>
            <a:endParaRPr lang="cs-CZ" sz="2400" b="1" dirty="0">
              <a:latin typeface="Calibri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221532" y="3645024"/>
            <a:ext cx="1262236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alibri" pitchFamily="34" charset="0"/>
              </a:rPr>
              <a:t>vodnatý</a:t>
            </a:r>
            <a:endParaRPr lang="cs-CZ" sz="2400" b="1" dirty="0">
              <a:latin typeface="Calibri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786658" y="5824314"/>
            <a:ext cx="633214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alibri" pitchFamily="34" charset="0"/>
              </a:rPr>
              <a:t>psí</a:t>
            </a:r>
            <a:endParaRPr lang="cs-CZ" sz="2400" b="1" dirty="0">
              <a:latin typeface="Calibri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430538" y="5814789"/>
            <a:ext cx="1069454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alibri" pitchFamily="34" charset="0"/>
              </a:rPr>
              <a:t>tančící</a:t>
            </a:r>
            <a:endParaRPr lang="cs-CZ" sz="2400" b="1" dirty="0">
              <a:latin typeface="Calibri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493293" y="3645024"/>
            <a:ext cx="1069454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alibri" pitchFamily="34" charset="0"/>
              </a:rPr>
              <a:t>měkký</a:t>
            </a:r>
            <a:endParaRPr lang="cs-CZ" sz="2400" b="1" dirty="0">
              <a:latin typeface="Calibri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399361" y="4600178"/>
            <a:ext cx="1339578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alibri" pitchFamily="34" charset="0"/>
              </a:rPr>
              <a:t>papírový</a:t>
            </a:r>
            <a:endParaRPr lang="cs-CZ" sz="24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51520" y="260648"/>
          <a:ext cx="8640960" cy="5242560"/>
        </p:xfrm>
        <a:graphic>
          <a:graphicData uri="http://schemas.openxmlformats.org/drawingml/2006/table">
            <a:tbl>
              <a:tblPr firstRow="1" bandRow="1">
                <a:effectLst>
                  <a:reflection blurRad="6350" stA="52000" endA="300" endPos="35000" dir="5400000" sy="-100000" algn="bl" rotWithShape="0"/>
                </a:effectLst>
                <a:tableStyleId>{69CF1AB2-1976-4502-BF36-3FF5EA218861}</a:tableStyleId>
              </a:tblPr>
              <a:tblGrid>
                <a:gridCol w="86409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Některá </a:t>
                      </a:r>
                      <a:r>
                        <a:rPr lang="cs-CZ" sz="240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příd.jména</a:t>
                      </a:r>
                      <a:r>
                        <a:rPr lang="cs-CZ" sz="24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tvoří 2.stupeň od </a:t>
                      </a:r>
                      <a:r>
                        <a:rPr lang="cs-CZ" sz="24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jiného kořene.</a:t>
                      </a:r>
                    </a:p>
                    <a:p>
                      <a:r>
                        <a:rPr lang="cs-CZ" sz="240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          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dobrý          lepší                 zlý         horší  </a:t>
                      </a:r>
                    </a:p>
                    <a:p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b="1" dirty="0" smtClean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  <a:p>
                      <a:r>
                        <a:rPr lang="cs-CZ" sz="2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U přídavných jmen zakončených na </a:t>
                      </a:r>
                      <a:r>
                        <a:rPr lang="cs-CZ" sz="24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–</a:t>
                      </a:r>
                      <a:r>
                        <a:rPr lang="cs-CZ" sz="2400" b="1" dirty="0" err="1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ký</a:t>
                      </a:r>
                      <a:r>
                        <a:rPr lang="cs-CZ" sz="24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sz="2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se tvoří 2.stupeň koncovkou </a:t>
                      </a:r>
                      <a:r>
                        <a:rPr lang="cs-CZ" sz="24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-í</a:t>
                      </a:r>
                    </a:p>
                    <a:p>
                      <a:r>
                        <a:rPr lang="cs-CZ" sz="2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a souhláska </a:t>
                      </a:r>
                      <a:r>
                        <a:rPr lang="cs-CZ" sz="2400" b="1" u="sng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k</a:t>
                      </a:r>
                      <a:r>
                        <a:rPr lang="cs-CZ" sz="24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sz="2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se mění v </a:t>
                      </a:r>
                      <a:r>
                        <a:rPr lang="cs-CZ" sz="2400" b="1" u="sng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č</a:t>
                      </a:r>
                    </a:p>
                    <a:p>
                      <a:r>
                        <a:rPr lang="cs-CZ" sz="24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         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lehký           lehč</a:t>
                      </a:r>
                      <a:r>
                        <a:rPr lang="cs-CZ" sz="2400" b="1" u="sng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í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                 měkký         měkč</a:t>
                      </a:r>
                      <a:r>
                        <a:rPr lang="cs-CZ" sz="2400" b="1" u="sng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í</a:t>
                      </a:r>
                    </a:p>
                    <a:p>
                      <a:endParaRPr lang="cs-CZ" sz="24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400" b="1" u="sng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Větší</a:t>
                      </a:r>
                      <a:r>
                        <a:rPr lang="cs-CZ" sz="2400" b="1" u="none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nebo </a:t>
                      </a:r>
                      <a:r>
                        <a:rPr lang="cs-CZ" sz="2400" b="1" u="sng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menší</a:t>
                      </a:r>
                      <a:r>
                        <a:rPr lang="cs-CZ" sz="2400" b="1" u="none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míru vlastnosti můžeme také vyjadřovat pomocí </a:t>
                      </a:r>
                      <a:r>
                        <a:rPr lang="cs-CZ" sz="2400" b="1" i="1" u="sng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různých příslovcí :</a:t>
                      </a:r>
                    </a:p>
                    <a:p>
                      <a:r>
                        <a:rPr lang="cs-CZ" sz="2400" b="1" u="none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          </a:t>
                      </a:r>
                      <a:r>
                        <a:rPr lang="cs-CZ" sz="2400" b="1" u="none" dirty="0" smtClean="0">
                          <a:solidFill>
                            <a:srgbClr val="FF0000"/>
                          </a:solidFill>
                        </a:rPr>
                        <a:t>málo </a:t>
                      </a:r>
                      <a:r>
                        <a:rPr lang="cs-CZ" sz="2400" b="1" u="none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sladký </a:t>
                      </a:r>
                      <a:r>
                        <a:rPr lang="cs-CZ" sz="2400" b="1" u="none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          </a:t>
                      </a:r>
                      <a:r>
                        <a:rPr lang="cs-CZ" sz="2400" b="1" u="none" dirty="0" smtClean="0">
                          <a:solidFill>
                            <a:srgbClr val="FF0000"/>
                          </a:solidFill>
                        </a:rPr>
                        <a:t>poměrně </a:t>
                      </a:r>
                      <a:r>
                        <a:rPr lang="cs-CZ" sz="2400" b="1" u="none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sladký     </a:t>
                      </a:r>
                      <a:r>
                        <a:rPr lang="cs-CZ" sz="2400" b="1" u="none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      </a:t>
                      </a:r>
                      <a:r>
                        <a:rPr lang="cs-CZ" sz="2400" b="1" u="none" dirty="0" smtClean="0">
                          <a:solidFill>
                            <a:srgbClr val="FF0000"/>
                          </a:solidFill>
                        </a:rPr>
                        <a:t>velmi </a:t>
                      </a:r>
                      <a:r>
                        <a:rPr lang="cs-CZ" sz="2400" b="1" u="none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sladký</a:t>
                      </a:r>
                    </a:p>
                    <a:p>
                      <a:endParaRPr lang="cs-CZ" sz="2000" b="1" u="sng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Šipka doprava 2"/>
          <p:cNvSpPr/>
          <p:nvPr/>
        </p:nvSpPr>
        <p:spPr>
          <a:xfrm>
            <a:off x="2036862" y="836712"/>
            <a:ext cx="432048" cy="144016"/>
          </a:xfrm>
          <a:prstGeom prst="rightArrow">
            <a:avLst/>
          </a:prstGeom>
          <a:solidFill>
            <a:schemeClr val="tx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prava 3"/>
          <p:cNvSpPr/>
          <p:nvPr/>
        </p:nvSpPr>
        <p:spPr>
          <a:xfrm>
            <a:off x="5042148" y="836712"/>
            <a:ext cx="432048" cy="144016"/>
          </a:xfrm>
          <a:prstGeom prst="rightArrow">
            <a:avLst/>
          </a:prstGeom>
          <a:solidFill>
            <a:schemeClr val="tx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2008287" y="3121918"/>
            <a:ext cx="432048" cy="144016"/>
          </a:xfrm>
          <a:prstGeom prst="rightArrow">
            <a:avLst/>
          </a:prstGeom>
          <a:solidFill>
            <a:schemeClr val="tx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5527154" y="3131443"/>
            <a:ext cx="432048" cy="144016"/>
          </a:xfrm>
          <a:prstGeom prst="rightArrow">
            <a:avLst/>
          </a:prstGeom>
          <a:solidFill>
            <a:schemeClr val="tx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51520" y="404664"/>
          <a:ext cx="8640960" cy="4511040"/>
        </p:xfrm>
        <a:graphic>
          <a:graphicData uri="http://schemas.openxmlformats.org/drawingml/2006/table">
            <a:tbl>
              <a:tblPr firstRow="1" bandRow="1">
                <a:effectLst>
                  <a:reflection blurRad="6350" stA="52000" endA="300" endPos="35000" dir="5400000" sy="-100000" algn="bl" rotWithShape="0"/>
                </a:effectLst>
                <a:tableStyleId>{69CF1AB2-1976-4502-BF36-3FF5EA218861}</a:tableStyleId>
              </a:tblPr>
              <a:tblGrid>
                <a:gridCol w="8640960"/>
              </a:tblGrid>
              <a:tr h="370840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Skupina </a:t>
                      </a:r>
                      <a:r>
                        <a:rPr lang="cs-CZ" sz="24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-mě- </a:t>
                      </a:r>
                      <a:r>
                        <a:rPr lang="cs-CZ" sz="2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/ </a:t>
                      </a:r>
                      <a:r>
                        <a:rPr lang="cs-CZ" sz="24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-mně- </a:t>
                      </a:r>
                      <a:r>
                        <a:rPr lang="cs-CZ" sz="2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zůstává ve všech stupních </a:t>
                      </a:r>
                      <a:r>
                        <a:rPr lang="cs-CZ" sz="2400" b="1" dirty="0" err="1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příd.jmen</a:t>
                      </a:r>
                      <a:r>
                        <a:rPr lang="cs-CZ" sz="2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.</a:t>
                      </a:r>
                    </a:p>
                    <a:p>
                      <a:r>
                        <a:rPr lang="cs-CZ" sz="2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Při psaní 2.stupně si pomáháme tvarem 1.stupně:</a:t>
                      </a:r>
                    </a:p>
                    <a:p>
                      <a:r>
                        <a:rPr lang="cs-CZ" sz="2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         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te</a:t>
                      </a:r>
                      <a:r>
                        <a:rPr lang="cs-CZ" sz="24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mně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jší          te</a:t>
                      </a:r>
                      <a:r>
                        <a:rPr lang="cs-CZ" sz="24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mn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ý          zná</a:t>
                      </a:r>
                      <a:r>
                        <a:rPr lang="cs-CZ" sz="24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mě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jší</a:t>
                      </a:r>
                      <a:r>
                        <a:rPr lang="cs-CZ" sz="2400" b="1" baseline="0" dirty="0" smtClean="0">
                          <a:solidFill>
                            <a:srgbClr val="FF0000"/>
                          </a:solidFill>
                        </a:rPr>
                        <a:t>          zná</a:t>
                      </a:r>
                      <a:r>
                        <a:rPr lang="cs-CZ" sz="2400" b="1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m</a:t>
                      </a:r>
                      <a:r>
                        <a:rPr lang="cs-CZ" sz="2400" b="1" baseline="0" dirty="0" smtClean="0">
                          <a:solidFill>
                            <a:srgbClr val="FF0000"/>
                          </a:solidFill>
                        </a:rPr>
                        <a:t>ý</a:t>
                      </a:r>
                      <a:endParaRPr lang="cs-CZ" sz="2400" b="1" dirty="0" smtClean="0">
                        <a:solidFill>
                          <a:srgbClr val="FF0000"/>
                        </a:solidFill>
                      </a:endParaRPr>
                    </a:p>
                    <a:p>
                      <a:endParaRPr lang="cs-CZ" sz="2400" u="none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b="1" dirty="0" smtClean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  <a:p>
                      <a:r>
                        <a:rPr lang="cs-CZ" sz="2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Při tvoření 3.stupně od </a:t>
                      </a:r>
                      <a:r>
                        <a:rPr lang="cs-CZ" sz="2400" b="1" dirty="0" err="1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příd.jmen</a:t>
                      </a:r>
                      <a:r>
                        <a:rPr lang="cs-CZ" sz="2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 začínajících na </a:t>
                      </a:r>
                      <a:r>
                        <a:rPr lang="cs-CZ" sz="24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j- </a:t>
                      </a:r>
                      <a:r>
                        <a:rPr lang="cs-CZ" sz="2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nezapomínáme na </a:t>
                      </a:r>
                      <a:r>
                        <a:rPr lang="cs-CZ" sz="2400" b="1" u="sng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zdvojení</a:t>
                      </a:r>
                      <a:r>
                        <a:rPr lang="cs-CZ" sz="2400" b="1" u="none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 souhlásek. </a:t>
                      </a:r>
                    </a:p>
                    <a:p>
                      <a:r>
                        <a:rPr lang="cs-CZ" sz="2400" b="1" u="none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Jinak</a:t>
                      </a:r>
                      <a:r>
                        <a:rPr lang="cs-CZ" sz="2400" b="1" u="none" baseline="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 se mění význam slova.</a:t>
                      </a:r>
                    </a:p>
                    <a:p>
                      <a:r>
                        <a:rPr lang="cs-CZ" sz="2400" b="1" u="none" baseline="0" dirty="0" smtClean="0">
                          <a:solidFill>
                            <a:schemeClr val="dk1"/>
                          </a:solidFill>
                        </a:rPr>
                        <a:t>       </a:t>
                      </a:r>
                    </a:p>
                    <a:p>
                      <a:r>
                        <a:rPr lang="cs-CZ" sz="2400" b="1" u="none" baseline="0" dirty="0" smtClean="0">
                          <a:solidFill>
                            <a:schemeClr val="dk1"/>
                          </a:solidFill>
                        </a:rPr>
                        <a:t>          ne</a:t>
                      </a:r>
                      <a:r>
                        <a:rPr lang="cs-CZ" sz="2400" b="1" u="none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jj</a:t>
                      </a:r>
                      <a:r>
                        <a:rPr lang="cs-CZ" sz="2400" b="1" u="none" baseline="0" dirty="0" smtClean="0">
                          <a:solidFill>
                            <a:schemeClr val="tx1"/>
                          </a:solidFill>
                        </a:rPr>
                        <a:t>istější  -  nejistější                    ne</a:t>
                      </a:r>
                      <a:r>
                        <a:rPr lang="cs-CZ" sz="2400" b="1" u="none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jj</a:t>
                      </a:r>
                      <a:r>
                        <a:rPr lang="cs-CZ" sz="2400" b="1" u="none" baseline="0" dirty="0" smtClean="0">
                          <a:solidFill>
                            <a:schemeClr val="tx1"/>
                          </a:solidFill>
                        </a:rPr>
                        <a:t>asnější  -  nejasnější</a:t>
                      </a:r>
                    </a:p>
                    <a:p>
                      <a:endParaRPr lang="cs-CZ" sz="2000" u="none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Šipka doprava 2"/>
          <p:cNvSpPr/>
          <p:nvPr/>
        </p:nvSpPr>
        <p:spPr>
          <a:xfrm rot="10800000">
            <a:off x="2383185" y="1700808"/>
            <a:ext cx="432048" cy="144016"/>
          </a:xfrm>
          <a:prstGeom prst="rightArrow">
            <a:avLst/>
          </a:prstGeom>
          <a:solidFill>
            <a:schemeClr val="tx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prava 3"/>
          <p:cNvSpPr/>
          <p:nvPr/>
        </p:nvSpPr>
        <p:spPr>
          <a:xfrm rot="10800000">
            <a:off x="5816327" y="1700808"/>
            <a:ext cx="432048" cy="144016"/>
          </a:xfrm>
          <a:prstGeom prst="rightArrow">
            <a:avLst/>
          </a:prstGeom>
          <a:solidFill>
            <a:schemeClr val="tx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51520" y="476672"/>
          <a:ext cx="8496944" cy="5212080"/>
        </p:xfrm>
        <a:graphic>
          <a:graphicData uri="http://schemas.openxmlformats.org/drawingml/2006/table">
            <a:tbl>
              <a:tblPr firstRow="1" bandRow="1">
                <a:effectLst>
                  <a:reflection blurRad="6350" stA="52000" endA="300" endPos="35000" dir="5400000" sy="-100000" algn="bl" rotWithShape="0"/>
                </a:effectLst>
                <a:tableStyleId>{69CF1AB2-1976-4502-BF36-3FF5EA218861}</a:tableStyleId>
              </a:tblPr>
              <a:tblGrid>
                <a:gridCol w="8496944"/>
              </a:tblGrid>
              <a:tr h="370840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Při</a:t>
                      </a:r>
                      <a:r>
                        <a:rPr lang="cs-CZ" sz="2400" baseline="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 tvoření 2. stupně se někdy od tvaru 1. stupně odsouvá přípona nebo koncovka a dochází k hláskovým změnám.</a:t>
                      </a:r>
                    </a:p>
                    <a:p>
                      <a:endParaRPr lang="cs-CZ" sz="2400" baseline="0" dirty="0" smtClean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  <a:p>
                      <a:r>
                        <a:rPr lang="cs-CZ" sz="2400" baseline="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vy</a:t>
                      </a:r>
                      <a:r>
                        <a:rPr lang="cs-CZ" sz="2400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s</a:t>
                      </a:r>
                      <a:r>
                        <a:rPr lang="cs-CZ" sz="2400" baseline="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oký       s      š         vy</a:t>
                      </a:r>
                      <a:r>
                        <a:rPr lang="cs-CZ" sz="2400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š</a:t>
                      </a:r>
                      <a:r>
                        <a:rPr lang="cs-CZ" sz="2400" baseline="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ší </a:t>
                      </a:r>
                    </a:p>
                    <a:p>
                      <a:endParaRPr lang="cs-CZ" sz="2400" baseline="0" dirty="0" smtClean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  <a:p>
                      <a:r>
                        <a:rPr lang="cs-CZ" sz="2400" baseline="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dra</a:t>
                      </a:r>
                      <a:r>
                        <a:rPr lang="cs-CZ" sz="2400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h</a:t>
                      </a:r>
                      <a:r>
                        <a:rPr lang="cs-CZ" sz="2400" baseline="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ý        h      ž         dra</a:t>
                      </a:r>
                      <a:r>
                        <a:rPr lang="cs-CZ" sz="2400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ž</a:t>
                      </a:r>
                      <a:r>
                        <a:rPr lang="cs-CZ" sz="2400" baseline="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ší</a:t>
                      </a:r>
                    </a:p>
                    <a:p>
                      <a:endParaRPr lang="cs-CZ" sz="2400" baseline="0" dirty="0" smtClean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  <a:p>
                      <a:r>
                        <a:rPr lang="cs-CZ" sz="2400" baseline="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sna</a:t>
                      </a:r>
                      <a:r>
                        <a:rPr lang="cs-CZ" sz="2400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d</a:t>
                      </a:r>
                      <a:r>
                        <a:rPr lang="cs-CZ" sz="2400" baseline="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ný      d       z        sna</a:t>
                      </a:r>
                      <a:r>
                        <a:rPr lang="cs-CZ" sz="2400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z</a:t>
                      </a:r>
                      <a:r>
                        <a:rPr lang="cs-CZ" sz="2400" baseline="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ší</a:t>
                      </a:r>
                    </a:p>
                    <a:p>
                      <a:endParaRPr lang="cs-CZ" sz="2400" baseline="0" dirty="0" smtClean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  <a:p>
                      <a:r>
                        <a:rPr lang="cs-CZ" sz="2400" baseline="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ti</a:t>
                      </a:r>
                      <a:r>
                        <a:rPr lang="cs-CZ" sz="2400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ch</a:t>
                      </a:r>
                      <a:r>
                        <a:rPr lang="cs-CZ" sz="2400" baseline="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ý         ch      š        ti</a:t>
                      </a:r>
                      <a:r>
                        <a:rPr lang="cs-CZ" sz="2400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š</a:t>
                      </a:r>
                      <a:r>
                        <a:rPr lang="cs-CZ" sz="2400" baseline="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ší</a:t>
                      </a:r>
                    </a:p>
                    <a:p>
                      <a:endParaRPr lang="cs-CZ" sz="2400" baseline="0" dirty="0" smtClean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  <a:p>
                      <a:r>
                        <a:rPr lang="cs-CZ" sz="2400" baseline="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blí</a:t>
                      </a:r>
                      <a:r>
                        <a:rPr lang="cs-CZ" sz="2400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z</a:t>
                      </a:r>
                      <a:r>
                        <a:rPr lang="cs-CZ" sz="2400" baseline="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ký       z        ž        bli</a:t>
                      </a:r>
                      <a:r>
                        <a:rPr lang="cs-CZ" sz="2400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ž</a:t>
                      </a:r>
                      <a:r>
                        <a:rPr lang="cs-CZ" sz="2400" baseline="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ší</a:t>
                      </a:r>
                    </a:p>
                    <a:p>
                      <a:endParaRPr lang="cs-CZ" sz="2400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3" name="Šipka doprava 12"/>
          <p:cNvSpPr/>
          <p:nvPr/>
        </p:nvSpPr>
        <p:spPr>
          <a:xfrm>
            <a:off x="1979712" y="2132856"/>
            <a:ext cx="288032" cy="144016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55576" y="2060848"/>
            <a:ext cx="504056" cy="288032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951917" y="2780928"/>
            <a:ext cx="403473" cy="288032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1979712" y="2852936"/>
            <a:ext cx="288032" cy="144016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1979712" y="3573016"/>
            <a:ext cx="288032" cy="144016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943859" y="3501008"/>
            <a:ext cx="504056" cy="288032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>
            <a:off x="1979712" y="4331196"/>
            <a:ext cx="288032" cy="144016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58759" y="4221088"/>
            <a:ext cx="504056" cy="288032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833034" y="4941168"/>
            <a:ext cx="504056" cy="288032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332656"/>
            <a:ext cx="8496944" cy="461665"/>
          </a:xfrm>
          <a:prstGeom prst="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Zesilujte a zeslabujte význam </a:t>
            </a:r>
            <a:r>
              <a:rPr lang="cs-CZ" sz="24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příd.jmen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různými 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příslovci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1484784"/>
            <a:ext cx="2016224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pěkný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2555776" y="1556792"/>
            <a:ext cx="288032" cy="288032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1484784"/>
            <a:ext cx="2592288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</a:rPr>
              <a:t>velmi pěkný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2103239"/>
            <a:ext cx="2016224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tenký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3528" y="2751311"/>
            <a:ext cx="2016224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měkký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3528" y="3399383"/>
            <a:ext cx="2016224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jasný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3528" y="4047455"/>
            <a:ext cx="2016224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zajímavý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23528" y="4695527"/>
            <a:ext cx="2016224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slavný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23528" y="5343599"/>
            <a:ext cx="2016224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malý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23528" y="5991671"/>
            <a:ext cx="2016224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zničený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052736"/>
            <a:ext cx="8568952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</a:rPr>
              <a:t>Český jazyk  pro 6.ročník základní školy a primu víceletého gymnázia, Nakladatelství </a:t>
            </a:r>
            <a:r>
              <a:rPr lang="cs-CZ" sz="1100" dirty="0" err="1" smtClean="0">
                <a:solidFill>
                  <a:schemeClr val="bg1"/>
                </a:solidFill>
              </a:rPr>
              <a:t>Fraus</a:t>
            </a:r>
            <a:endParaRPr lang="cs-CZ" sz="11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692696"/>
            <a:ext cx="17281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citace:</a:t>
            </a:r>
            <a:endParaRPr lang="cs-CZ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lastní 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4123</TotalTime>
  <Words>439</Words>
  <Application>Microsoft Office PowerPoint</Application>
  <PresentationFormat>Předvádění na obrazovce (4:3)</PresentationFormat>
  <Paragraphs>168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ČESKÝ  JAZYK</vt:lpstr>
      <vt:lpstr>STUPŇOVÁNÍ PŘÍDAVNÝCH  JMEN 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 JAZYK</dc:title>
  <dc:creator>Jirka</dc:creator>
  <cp:lastModifiedBy>Jirka</cp:lastModifiedBy>
  <cp:revision>478</cp:revision>
  <dcterms:created xsi:type="dcterms:W3CDTF">2012-09-23T06:05:13Z</dcterms:created>
  <dcterms:modified xsi:type="dcterms:W3CDTF">2013-06-29T20:16:43Z</dcterms:modified>
</cp:coreProperties>
</file>