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3" r:id="rId2"/>
    <p:sldId id="258" r:id="rId3"/>
    <p:sldId id="260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2D3D05-F99B-4486-99BF-7FA838475742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3617A7-5F39-4506-80EE-309CFB5B5B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098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B6241-0C13-49B2-AA20-EEF18302EE2A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9B12A-7E96-4507-B9B5-2673DB2BB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817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AA97E-DD0A-493E-A90A-C61B9EFAD468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9B12A-7E96-4507-B9B5-2673DB2BB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4171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C1FD9-F12A-4D87-A1EE-C10D190DA0F5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9B12A-7E96-4507-B9B5-2673DB2BB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572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2B523-4943-4557-8C5B-B79D00F10F2D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9B12A-7E96-4507-B9B5-2673DB2BB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463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ACFA-D038-44A6-AA2D-28218AA0AFC8}" type="datetime1">
              <a:rPr lang="cs-CZ" smtClean="0"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9B12A-7E96-4507-B9B5-2673DB2BB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542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926A7-B8B2-4442-BFC2-3EAF5F865964}" type="datetime1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9B12A-7E96-4507-B9B5-2673DB2BB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593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B3908-83E7-4DEB-8EE5-363FAD62B6F8}" type="datetime1">
              <a:rPr lang="cs-CZ" smtClean="0"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9B12A-7E96-4507-B9B5-2673DB2BB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531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EF2B5-3932-45C7-BB93-78E8E8B47155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9B12A-7E96-4507-B9B5-2673DB2BB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474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21673-85AF-461F-9F69-FFEEAB0452FD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9B12A-7E96-4507-B9B5-2673DB2BB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8808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39A2D-2FE0-42D8-87F7-3D0DE577D533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9B12A-7E96-4507-B9B5-2673DB2BB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9269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ECB8B-664D-45A8-ADBD-E20824BD896B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9B12A-7E96-4507-B9B5-2673DB2BB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610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080C4-624F-4578-A170-D40A633EB817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E9B12A-7E96-4507-B9B5-2673DB2BB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844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9B12A-7E96-4507-B9B5-2673DB2BB82D}" type="slidenum">
              <a:rPr lang="cs-CZ" smtClean="0"/>
              <a:t>1</a:t>
            </a:fld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55470046"/>
              </p:ext>
            </p:extLst>
          </p:nvPr>
        </p:nvGraphicFramePr>
        <p:xfrm>
          <a:off x="2195736" y="158443"/>
          <a:ext cx="4752528" cy="65411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116597" progId="Word.Document.12">
                  <p:embed/>
                </p:oleObj>
              </mc:Choice>
              <mc:Fallback>
                <p:oleObj name="Dokument" r:id="rId3" imgW="5895909" imgH="811659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95736" y="158443"/>
                        <a:ext cx="4752528" cy="654111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95266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6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54" y="141487"/>
            <a:ext cx="605165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0598" y="752783"/>
            <a:ext cx="42859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ř</a:t>
            </a:r>
            <a:r>
              <a:rPr lang="cs-CZ" sz="2400" b="1" dirty="0" smtClean="0"/>
              <a:t>ešení obecného trojúhelníku</a:t>
            </a:r>
            <a:br>
              <a:rPr lang="cs-CZ" sz="2400" b="1" dirty="0" smtClean="0"/>
            </a:br>
            <a:r>
              <a:rPr lang="cs-CZ" sz="2400" b="1" i="1" u="sng" dirty="0" smtClean="0">
                <a:solidFill>
                  <a:srgbClr val="0000FF"/>
                </a:solidFill>
              </a:rPr>
              <a:t>kosinová věta</a:t>
            </a:r>
            <a:endParaRPr lang="cs-CZ" sz="2400" b="1" i="1" u="sng" dirty="0">
              <a:solidFill>
                <a:srgbClr val="0000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9006" y="1780076"/>
            <a:ext cx="750301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V trojúhelníku ABC  se stranami o délkách a, b, c  </a:t>
            </a:r>
            <a:br>
              <a:rPr lang="cs-CZ" sz="2800" b="1" i="1" dirty="0" smtClean="0"/>
            </a:br>
            <a:r>
              <a:rPr lang="cs-CZ" sz="2800" b="1" i="1" dirty="0" smtClean="0"/>
              <a:t>a vnitřními úhly o velikostech </a:t>
            </a:r>
            <a:r>
              <a:rPr lang="el-GR" sz="2800" b="1" i="1" dirty="0" smtClean="0"/>
              <a:t>α</a:t>
            </a:r>
            <a:r>
              <a:rPr lang="cs-CZ" sz="2800" b="1" i="1" dirty="0" smtClean="0"/>
              <a:t>, </a:t>
            </a:r>
            <a:r>
              <a:rPr lang="el-GR" sz="2800" b="1" i="1" dirty="0" smtClean="0"/>
              <a:t>β</a:t>
            </a:r>
            <a:r>
              <a:rPr lang="cs-CZ" sz="2800" b="1" i="1" dirty="0" smtClean="0"/>
              <a:t>, </a:t>
            </a:r>
            <a:r>
              <a:rPr lang="el-GR" sz="2800" b="1" i="1" dirty="0" smtClean="0"/>
              <a:t>γ</a:t>
            </a:r>
            <a:r>
              <a:rPr lang="cs-CZ" sz="2800" b="1" i="1" dirty="0" smtClean="0"/>
              <a:t>  platí:</a:t>
            </a:r>
            <a:endParaRPr lang="cs-CZ" sz="28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07630" y="3426192"/>
                <a:ext cx="3810017" cy="1963999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𝒄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</a:rPr>
                        <m:t>−</m:t>
                      </m:r>
                      <m:r>
                        <a:rPr lang="cs-CZ" sz="2400" b="1" i="1" smtClean="0">
                          <a:latin typeface="Cambria Math"/>
                        </a:rPr>
                        <m:t>𝟐</m:t>
                      </m:r>
                      <m:r>
                        <a:rPr lang="cs-CZ" sz="2400" b="1" i="1" smtClean="0">
                          <a:latin typeface="Cambria Math"/>
                        </a:rPr>
                        <m:t>𝒃𝒄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𝒄𝒐𝒔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sz="2400" b="1" dirty="0" smtClean="0">
                  <a:ea typeface="Cambria Math"/>
                </a:endParaRPr>
              </a:p>
              <a:p>
                <a:pPr/>
                <a:r>
                  <a:rPr lang="cs-CZ" sz="2400" b="1" dirty="0" smtClean="0">
                    <a:ea typeface="Cambria Math"/>
                  </a:rPr>
                  <a:t/>
                </a:r>
                <a:br>
                  <a:rPr lang="cs-CZ" sz="2400" b="1" dirty="0" smtClean="0">
                    <a:ea typeface="Cambria Math"/>
                  </a:rPr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𝒄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𝒂𝒄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𝒄𝒐𝒔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𝜷</m:t>
                      </m:r>
                    </m:oMath>
                  </m:oMathPara>
                </a14:m>
                <a:endParaRPr lang="cs-CZ" sz="2400" b="1" dirty="0" smtClean="0">
                  <a:ea typeface="Cambria Math"/>
                </a:endParaRPr>
              </a:p>
              <a:p>
                <a:pPr/>
                <a:r>
                  <a:rPr lang="cs-CZ" sz="2400" b="1" dirty="0" smtClean="0">
                    <a:ea typeface="Cambria Math"/>
                  </a:rPr>
                  <a:t/>
                </a:r>
                <a:br>
                  <a:rPr lang="cs-CZ" sz="2400" b="1" dirty="0" smtClean="0">
                    <a:ea typeface="Cambria Math"/>
                  </a:rPr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𝒄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𝒂𝒃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𝒄𝒐𝒔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𝜸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30" y="3426192"/>
                <a:ext cx="3810017" cy="196399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043608" y="42210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b="1" dirty="0"/>
          </a:p>
        </p:txBody>
      </p:sp>
      <p:sp>
        <p:nvSpPr>
          <p:cNvPr id="12" name="Šipka doprava 11"/>
          <p:cNvSpPr/>
          <p:nvPr/>
        </p:nvSpPr>
        <p:spPr>
          <a:xfrm>
            <a:off x="7428577" y="3818163"/>
            <a:ext cx="756027" cy="291911"/>
          </a:xfrm>
          <a:prstGeom prst="rightArrow">
            <a:avLst>
              <a:gd name="adj1" fmla="val 26041"/>
              <a:gd name="adj2" fmla="val 109898"/>
            </a:avLst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220072" y="3426192"/>
                <a:ext cx="3057632" cy="2344040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𝒄𝒐𝒔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𝒄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𝒃𝒄</m:t>
                          </m:r>
                        </m:den>
                      </m:f>
                    </m:oMath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𝒄𝒐𝒔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𝒄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𝒂𝒄</m:t>
                          </m:r>
                        </m:den>
                      </m:f>
                    </m:oMath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𝒄𝒐𝒔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𝒄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𝒂𝒃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3426192"/>
                <a:ext cx="3057632" cy="234404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9B12A-7E96-4507-B9B5-2673DB2BB82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041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0598" y="752783"/>
            <a:ext cx="42859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ř</a:t>
            </a:r>
            <a:r>
              <a:rPr lang="cs-CZ" sz="2400" b="1" dirty="0" smtClean="0"/>
              <a:t>ešení obecného trojúhelníku</a:t>
            </a:r>
            <a:br>
              <a:rPr lang="cs-CZ" sz="2400" b="1" dirty="0" smtClean="0"/>
            </a:br>
            <a:r>
              <a:rPr lang="cs-CZ" sz="2400" b="1" i="1" u="sng" dirty="0" smtClean="0">
                <a:solidFill>
                  <a:srgbClr val="0000FF"/>
                </a:solidFill>
              </a:rPr>
              <a:t>kosinová věta</a:t>
            </a:r>
            <a:endParaRPr lang="cs-CZ" sz="2400" b="1" i="1" u="sng" dirty="0">
              <a:solidFill>
                <a:srgbClr val="0000FF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42210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0598" y="1700808"/>
            <a:ext cx="3363613" cy="584775"/>
          </a:xfrm>
          <a:prstGeom prst="rect">
            <a:avLst/>
          </a:prstGeom>
          <a:solidFill>
            <a:srgbClr val="FFFF66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800000"/>
                </a:solidFill>
              </a:rPr>
              <a:t>Užití kosinové věty</a:t>
            </a:r>
            <a:endParaRPr lang="cs-CZ" sz="3200" b="1" i="1" u="sng" dirty="0">
              <a:solidFill>
                <a:srgbClr val="8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0598" y="2597531"/>
            <a:ext cx="1891736" cy="646331"/>
          </a:xfrm>
          <a:prstGeom prst="rect">
            <a:avLst/>
          </a:prstGeom>
          <a:solidFill>
            <a:srgbClr val="00B0F0"/>
          </a:soli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i="1" dirty="0" smtClean="0"/>
              <a:t>Věta </a:t>
            </a:r>
            <a:r>
              <a:rPr lang="cs-CZ" sz="3600" b="1" i="1" dirty="0" err="1" smtClean="0"/>
              <a:t>sus</a:t>
            </a:r>
            <a:r>
              <a:rPr lang="cs-CZ" sz="3600" b="1" i="1" dirty="0" smtClean="0"/>
              <a:t>:</a:t>
            </a:r>
            <a:endParaRPr lang="cs-CZ" sz="3600" b="1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4593" y="4221088"/>
            <a:ext cx="1829219" cy="646331"/>
          </a:xfrm>
          <a:prstGeom prst="rect">
            <a:avLst/>
          </a:prstGeom>
          <a:solidFill>
            <a:srgbClr val="00B0F0"/>
          </a:soli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i="1" dirty="0" smtClean="0"/>
              <a:t>Věta </a:t>
            </a:r>
            <a:r>
              <a:rPr lang="cs-CZ" sz="3600" b="1" i="1" dirty="0" err="1" smtClean="0"/>
              <a:t>sss</a:t>
            </a:r>
            <a:r>
              <a:rPr lang="cs-CZ" sz="3600" b="1" i="1" dirty="0" smtClean="0"/>
              <a:t>:</a:t>
            </a:r>
            <a:endParaRPr lang="cs-CZ" sz="36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491880" y="2650336"/>
                <a:ext cx="3810017" cy="1225335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𝒄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4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𝒃𝒄</m:t>
                      </m:r>
                      <m:r>
                        <a:rPr lang="cs-CZ" sz="24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𝒄𝒐𝒔</m:t>
                      </m:r>
                      <m:r>
                        <a:rPr lang="cs-CZ" sz="24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</m:oMath>
                    <m:oMath xmlns:m="http://schemas.openxmlformats.org/officeDocument/2006/math">
                      <m:sSup>
                        <m:sSupPr>
                          <m:ctrlP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𝒄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4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𝒂𝒄</m:t>
                      </m:r>
                      <m:r>
                        <a:rPr lang="cs-CZ" sz="24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𝒄𝒐𝒔</m:t>
                      </m:r>
                      <m:r>
                        <a:rPr lang="cs-CZ" sz="24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𝜷</m:t>
                      </m:r>
                    </m:oMath>
                    <m:oMath xmlns:m="http://schemas.openxmlformats.org/officeDocument/2006/math">
                      <m:sSup>
                        <m:sSupPr>
                          <m:ctrlP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𝒄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4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𝒂𝒃</m:t>
                      </m:r>
                      <m:r>
                        <a:rPr lang="cs-CZ" sz="24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𝒄𝒐𝒔</m:t>
                      </m:r>
                      <m:r>
                        <a:rPr lang="cs-CZ" sz="24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𝜸</m:t>
                      </m:r>
                    </m:oMath>
                  </m:oMathPara>
                </a14:m>
                <a:endParaRPr lang="cs-CZ" sz="2400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2650336"/>
                <a:ext cx="3810017" cy="122533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491880" y="4221088"/>
                <a:ext cx="3057632" cy="2344040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𝒄𝒐𝒔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𝒄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𝒃𝒄</m:t>
                          </m:r>
                        </m:den>
                      </m:f>
                    </m:oMath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𝒄𝒐𝒔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𝒄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𝒂𝒄</m:t>
                          </m:r>
                        </m:den>
                      </m:f>
                    </m:oMath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𝒄𝒐𝒔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𝒄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𝒂𝒃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4221088"/>
                <a:ext cx="3057632" cy="234404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67554" y="141487"/>
            <a:ext cx="605165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9B12A-7E96-4507-B9B5-2673DB2BB82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539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0598" y="752783"/>
            <a:ext cx="42859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ř</a:t>
            </a:r>
            <a:r>
              <a:rPr lang="cs-CZ" sz="2400" b="1" dirty="0" smtClean="0"/>
              <a:t>ešení obecného trojúhelníku</a:t>
            </a:r>
            <a:br>
              <a:rPr lang="cs-CZ" sz="2400" b="1" dirty="0" smtClean="0"/>
            </a:br>
            <a:r>
              <a:rPr lang="cs-CZ" sz="2400" b="1" i="1" u="sng" dirty="0" smtClean="0">
                <a:solidFill>
                  <a:srgbClr val="0000FF"/>
                </a:solidFill>
              </a:rPr>
              <a:t>kosinová věta</a:t>
            </a:r>
            <a:endParaRPr lang="cs-CZ" sz="2400" b="1" i="1" u="sng" dirty="0">
              <a:solidFill>
                <a:srgbClr val="0000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54" y="141487"/>
            <a:ext cx="605165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pic>
        <p:nvPicPr>
          <p:cNvPr id="12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971947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396772" y="1971947"/>
                <a:ext cx="504477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b="1" u="sng" dirty="0" smtClean="0"/>
                  <a:t>Příklad 1</a:t>
                </a:r>
                <a:br>
                  <a:rPr lang="cs-CZ" sz="1600" b="1" u="sng" dirty="0" smtClean="0"/>
                </a:br>
                <a:r>
                  <a:rPr lang="cs-CZ" sz="1600" b="1" dirty="0" smtClean="0"/>
                  <a:t>V trojúhelníku </a:t>
                </a:r>
                <a:r>
                  <a:rPr lang="cs-CZ" sz="1600" b="1" i="1" dirty="0" smtClean="0"/>
                  <a:t>ABC</a:t>
                </a:r>
                <a:r>
                  <a:rPr lang="cs-CZ" sz="1600" b="1" dirty="0" smtClean="0"/>
                  <a:t> je dáno: </a:t>
                </a:r>
                <a14:m>
                  <m:oMath xmlns:m="http://schemas.openxmlformats.org/officeDocument/2006/math">
                    <m:r>
                      <a:rPr lang="cs-CZ" sz="1600" b="1" i="1" smtClean="0">
                        <a:latin typeface="Cambria Math"/>
                      </a:rPr>
                      <m:t>𝒂</m:t>
                    </m:r>
                    <m:r>
                      <a:rPr lang="cs-CZ" sz="1600" b="1" i="1" smtClean="0">
                        <a:latin typeface="Cambria Math"/>
                      </a:rPr>
                      <m:t>=</m:t>
                    </m:r>
                    <m:r>
                      <a:rPr lang="cs-CZ" sz="1600" b="1" i="1" smtClean="0">
                        <a:latin typeface="Cambria Math"/>
                      </a:rPr>
                      <m:t>𝟐𝟓</m:t>
                    </m:r>
                    <m:r>
                      <a:rPr lang="cs-CZ" sz="1600" b="1" i="1" smtClean="0">
                        <a:latin typeface="Cambria Math"/>
                      </a:rPr>
                      <m:t> </m:t>
                    </m:r>
                    <m:r>
                      <a:rPr lang="cs-CZ" sz="1600" b="1" i="1" smtClean="0">
                        <a:latin typeface="Cambria Math"/>
                      </a:rPr>
                      <m:t>𝒋</m:t>
                    </m:r>
                    <m:r>
                      <a:rPr lang="cs-CZ" sz="1600" b="1" i="1" smtClean="0">
                        <a:latin typeface="Cambria Math"/>
                      </a:rPr>
                      <m:t>, </m:t>
                    </m:r>
                    <m:r>
                      <a:rPr lang="cs-CZ" sz="1600" b="1" i="1" smtClean="0">
                        <a:latin typeface="Cambria Math"/>
                      </a:rPr>
                      <m:t>𝒃</m:t>
                    </m:r>
                    <m:r>
                      <a:rPr lang="cs-CZ" sz="1600" b="1" i="1" smtClean="0">
                        <a:latin typeface="Cambria Math"/>
                      </a:rPr>
                      <m:t>=</m:t>
                    </m:r>
                    <m:r>
                      <a:rPr lang="cs-CZ" sz="1600" b="1" i="1" smtClean="0">
                        <a:latin typeface="Cambria Math"/>
                      </a:rPr>
                      <m:t>𝟒𝟓</m:t>
                    </m:r>
                    <m:r>
                      <a:rPr lang="cs-CZ" sz="1600" b="1" i="1" smtClean="0">
                        <a:latin typeface="Cambria Math"/>
                      </a:rPr>
                      <m:t> </m:t>
                    </m:r>
                    <m:r>
                      <a:rPr lang="cs-CZ" sz="1600" b="1" i="1" smtClean="0">
                        <a:latin typeface="Cambria Math"/>
                      </a:rPr>
                      <m:t>𝒋</m:t>
                    </m:r>
                    <m:r>
                      <a:rPr lang="cs-CZ" sz="1600" b="1" i="1" smtClean="0">
                        <a:latin typeface="Cambria Math"/>
                      </a:rPr>
                      <m:t>, </m:t>
                    </m:r>
                    <m:r>
                      <a:rPr lang="cs-CZ" sz="1600" b="1" i="1" smtClean="0">
                        <a:latin typeface="Cambria Math"/>
                      </a:rPr>
                      <m:t>𝒄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𝟔𝟎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𝒋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r>
                  <a:rPr lang="cs-CZ" sz="1600" b="1" dirty="0" smtClean="0">
                    <a:ea typeface="Cambria Math"/>
                  </a:rPr>
                  <a:t/>
                </a:r>
                <a:br>
                  <a:rPr lang="cs-CZ" sz="1600" b="1" dirty="0" smtClean="0">
                    <a:ea typeface="Cambria Math"/>
                  </a:rPr>
                </a:br>
                <a:r>
                  <a:rPr lang="cs-CZ" sz="1600" b="1" dirty="0" smtClean="0">
                    <a:ea typeface="Cambria Math"/>
                  </a:rPr>
                  <a:t>Určete velikosti vnitřních úhlů.</a:t>
                </a: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6772" y="1971947"/>
                <a:ext cx="5044779" cy="830997"/>
              </a:xfrm>
              <a:prstGeom prst="rect">
                <a:avLst/>
              </a:prstGeom>
              <a:blipFill rotWithShape="1">
                <a:blip r:embed="rId3"/>
                <a:stretch>
                  <a:fillRect l="-604" t="-2190" b="-80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6558554" y="2202779"/>
            <a:ext cx="947567" cy="369332"/>
          </a:xfrm>
          <a:prstGeom prst="rect">
            <a:avLst/>
          </a:prstGeom>
          <a:solidFill>
            <a:srgbClr val="00B0F0"/>
          </a:soli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Věta </a:t>
            </a:r>
            <a:r>
              <a:rPr lang="cs-CZ" b="1" i="1" dirty="0" err="1" smtClean="0"/>
              <a:t>sss</a:t>
            </a:r>
            <a:endParaRPr lang="cs-CZ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140667" y="3154909"/>
                <a:ext cx="2834940" cy="1525665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𝒄𝒐𝒔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𝒄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𝒃𝒄</m:t>
                          </m:r>
                        </m:den>
                      </m:f>
                    </m:oMath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𝒄𝒐𝒔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𝟒𝟓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𝟔𝟎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𝟐𝟓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𝟒𝟓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𝟔𝟎</m:t>
                          </m:r>
                        </m:den>
                      </m:f>
                    </m:oMath>
                    <m:oMath xmlns:m="http://schemas.openxmlformats.org/officeDocument/2006/math"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𝟐𝟐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𝟏𝟏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u="sng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0667" y="3154909"/>
                <a:ext cx="2834940" cy="1525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258900" y="3142333"/>
                <a:ext cx="2881766" cy="1526948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𝒄𝒐𝒔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𝒄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𝒂𝒄</m:t>
                          </m:r>
                        </m:den>
                      </m:f>
                    </m:oMath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𝒄𝒐𝒔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𝟐𝟓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𝟔𝟎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𝟒𝟓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𝟐𝟓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𝟔𝟎</m:t>
                          </m:r>
                        </m:den>
                      </m:f>
                    </m:oMath>
                    <m:oMath xmlns:m="http://schemas.openxmlformats.org/officeDocument/2006/math"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𝛃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𝟒𝟐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𝟓𝟎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u="sng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8900" y="3142333"/>
                <a:ext cx="2881766" cy="1526948"/>
              </a:xfrm>
              <a:prstGeom prst="rect">
                <a:avLst/>
              </a:prstGeom>
              <a:blipFill rotWithShape="1">
                <a:blip r:embed="rId5"/>
                <a:stretch>
                  <a:fillRect l="-422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50598" y="3142332"/>
                <a:ext cx="2808301" cy="1538242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𝒄𝒐𝒔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𝒄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𝒃𝒄</m:t>
                          </m:r>
                        </m:den>
                      </m:f>
                    </m:oMath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𝒄𝒐𝒔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𝟐𝟓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𝟒𝟓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𝟔𝟎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𝟐𝟓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𝟒𝟓</m:t>
                          </m:r>
                        </m:den>
                      </m:f>
                    </m:oMath>
                    <m:oMath xmlns:m="http://schemas.openxmlformats.org/officeDocument/2006/math"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𝛄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𝟏𝟏𝟒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𝟓𝟗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u="sng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598" y="3142332"/>
                <a:ext cx="2808301" cy="153824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539552" y="4797152"/>
            <a:ext cx="8223983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i="1" dirty="0" smtClean="0"/>
              <a:t>Určujeme velikost největšího úhlu. Další úhel můžeme určit opět pomocí kosinové věty, případně pomocí věty</a:t>
            </a:r>
            <a:br>
              <a:rPr lang="cs-CZ" sz="1400" b="1" i="1" dirty="0" smtClean="0"/>
            </a:br>
            <a:r>
              <a:rPr lang="cs-CZ" sz="1400" b="1" i="1" dirty="0" smtClean="0"/>
              <a:t>sinové (výpočet je zatížen drobnou chybou způsobenou  zaokrouhlením velikosti prvního úhlu). Velikost </a:t>
            </a:r>
            <a:br>
              <a:rPr lang="cs-CZ" sz="1400" b="1" i="1" dirty="0" smtClean="0"/>
            </a:br>
            <a:r>
              <a:rPr lang="cs-CZ" sz="1400" b="1" i="1" dirty="0" smtClean="0"/>
              <a:t>třetího úhlu dopočítáváme.</a:t>
            </a:r>
            <a:endParaRPr lang="cs-CZ" sz="14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11560" y="5535816"/>
                <a:ext cx="6776214" cy="496674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𝒔𝒊𝒏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𝜷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𝒃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𝒄</m:t>
                        </m:r>
                      </m:den>
                    </m:f>
                    <m:r>
                      <a:rPr lang="cs-CZ" b="1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𝒔𝒊𝒏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𝜸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𝟒𝟓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𝟔𝟎</m:t>
                        </m:r>
                      </m:den>
                    </m:f>
                    <m:r>
                      <a:rPr lang="cs-CZ" b="1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𝒔𝒊𝒏</m:t>
                    </m:r>
                  </m:oMath>
                </a14:m>
                <a:r>
                  <a:rPr lang="cs-CZ" b="1" i="1" dirty="0" smtClean="0">
                    <a:solidFill>
                      <a:srgbClr val="0000FF"/>
                    </a:solidFill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𝟏𝟏𝟒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°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𝟓𝟗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´⟹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𝜷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𝟒𝟐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°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𝟓𝟎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´⟹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𝟐𝟐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°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𝟏𝟏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endParaRPr lang="cs-CZ" i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5535816"/>
                <a:ext cx="6776214" cy="49667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9B12A-7E96-4507-B9B5-2673DB2BB82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894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0598" y="752783"/>
            <a:ext cx="42859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ř</a:t>
            </a:r>
            <a:r>
              <a:rPr lang="cs-CZ" sz="2400" b="1" dirty="0" smtClean="0"/>
              <a:t>ešení obecného trojúhelníku</a:t>
            </a:r>
            <a:br>
              <a:rPr lang="cs-CZ" sz="2400" b="1" dirty="0" smtClean="0"/>
            </a:br>
            <a:r>
              <a:rPr lang="cs-CZ" sz="2400" b="1" i="1" u="sng" dirty="0" smtClean="0">
                <a:solidFill>
                  <a:srgbClr val="0000FF"/>
                </a:solidFill>
              </a:rPr>
              <a:t>kosinová věta</a:t>
            </a:r>
            <a:endParaRPr lang="cs-CZ" sz="2400" b="1" i="1" u="sng" dirty="0">
              <a:solidFill>
                <a:srgbClr val="0000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54" y="141487"/>
            <a:ext cx="605165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pic>
        <p:nvPicPr>
          <p:cNvPr id="12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971947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396772" y="1971947"/>
                <a:ext cx="500630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b="1" u="sng" dirty="0" smtClean="0"/>
                  <a:t>Příklad 2</a:t>
                </a:r>
                <a:br>
                  <a:rPr lang="cs-CZ" sz="1600" b="1" u="sng" dirty="0" smtClean="0"/>
                </a:br>
                <a:r>
                  <a:rPr lang="cs-CZ" sz="1600" b="1" dirty="0" smtClean="0"/>
                  <a:t>V trojúhelníku </a:t>
                </a:r>
                <a:r>
                  <a:rPr lang="cs-CZ" sz="1600" b="1" i="1" dirty="0" smtClean="0"/>
                  <a:t>ABC</a:t>
                </a:r>
                <a:r>
                  <a:rPr lang="cs-CZ" sz="1600" b="1" dirty="0" smtClean="0"/>
                  <a:t> je dáno: </a:t>
                </a:r>
                <a14:m>
                  <m:oMath xmlns:m="http://schemas.openxmlformats.org/officeDocument/2006/math">
                    <m:r>
                      <a:rPr lang="cs-CZ" sz="1600" b="1" i="1" smtClean="0">
                        <a:latin typeface="Cambria Math"/>
                      </a:rPr>
                      <m:t>𝒃</m:t>
                    </m:r>
                    <m:r>
                      <a:rPr lang="cs-CZ" sz="1600" b="1" i="1" smtClean="0">
                        <a:latin typeface="Cambria Math"/>
                      </a:rPr>
                      <m:t>=</m:t>
                    </m:r>
                    <m:r>
                      <a:rPr lang="cs-CZ" sz="1600" b="1" i="1" smtClean="0">
                        <a:latin typeface="Cambria Math"/>
                      </a:rPr>
                      <m:t>𝟓𝟐</m:t>
                    </m:r>
                    <m:r>
                      <a:rPr lang="cs-CZ" sz="1600" b="1" i="1" smtClean="0">
                        <a:latin typeface="Cambria Math"/>
                      </a:rPr>
                      <m:t> </m:t>
                    </m:r>
                    <m:r>
                      <a:rPr lang="cs-CZ" sz="1600" b="1" i="1" smtClean="0">
                        <a:latin typeface="Cambria Math"/>
                      </a:rPr>
                      <m:t>𝒋</m:t>
                    </m:r>
                    <m:r>
                      <a:rPr lang="cs-CZ" sz="1600" b="1" i="1" smtClean="0">
                        <a:latin typeface="Cambria Math"/>
                      </a:rPr>
                      <m:t>,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𝟕𝟐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°, </m:t>
                    </m:r>
                    <m:r>
                      <a:rPr lang="cs-CZ" sz="1600" b="1" i="1" smtClean="0">
                        <a:latin typeface="Cambria Math"/>
                      </a:rPr>
                      <m:t>𝒄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𝟔𝟓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𝒋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r>
                  <a:rPr lang="cs-CZ" sz="1600" b="1" dirty="0" smtClean="0">
                    <a:ea typeface="Cambria Math"/>
                  </a:rPr>
                  <a:t/>
                </a:r>
                <a:br>
                  <a:rPr lang="cs-CZ" sz="1600" b="1" dirty="0" smtClean="0">
                    <a:ea typeface="Cambria Math"/>
                  </a:rPr>
                </a:br>
                <a:r>
                  <a:rPr lang="cs-CZ" sz="1600" b="1" dirty="0" smtClean="0">
                    <a:ea typeface="Cambria Math"/>
                  </a:rPr>
                  <a:t>Určete velikosti vnitřních úhlů.</a:t>
                </a: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6772" y="1971947"/>
                <a:ext cx="5006307" cy="830997"/>
              </a:xfrm>
              <a:prstGeom prst="rect">
                <a:avLst/>
              </a:prstGeom>
              <a:blipFill rotWithShape="1">
                <a:blip r:embed="rId3"/>
                <a:stretch>
                  <a:fillRect l="-609" t="-2190" b="-80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6558554" y="2202779"/>
            <a:ext cx="978025" cy="369332"/>
          </a:xfrm>
          <a:prstGeom prst="rect">
            <a:avLst/>
          </a:prstGeom>
          <a:solidFill>
            <a:srgbClr val="00B0F0"/>
          </a:soli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Věta </a:t>
            </a:r>
            <a:r>
              <a:rPr lang="cs-CZ" b="1" i="1" dirty="0" err="1" smtClean="0"/>
              <a:t>sus</a:t>
            </a:r>
            <a:endParaRPr lang="cs-CZ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50597" y="3145491"/>
                <a:ext cx="8585899" cy="652551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𝒄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𝒃𝒄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𝒄𝒐𝒔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𝟓𝟐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𝟔𝟓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𝟓𝟐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𝟔𝟓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𝒄𝒐𝒔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𝟕𝟐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°≐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𝟒𝟖𝟒𝟎</m:t>
                      </m:r>
                      <m:r>
                        <a:rPr lang="cs-CZ" b="1" i="1" dirty="0">
                          <a:latin typeface="Cambria Math"/>
                          <a:ea typeface="Cambria Math"/>
                        </a:rPr>
                        <m:t>⟹</m:t>
                      </m:r>
                    </m:oMath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𝒂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𝟔𝟗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𝟓𝟕</m:t>
                      </m:r>
                    </m:oMath>
                  </m:oMathPara>
                </a14:m>
                <a:endParaRPr lang="cs-CZ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597" y="3145491"/>
                <a:ext cx="8585899" cy="65255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50595" y="4293096"/>
                <a:ext cx="7937829" cy="684483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𝒄𝒐𝒔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𝒄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𝒂𝒄</m:t>
                          </m:r>
                        </m:den>
                      </m:f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𝟒𝟖𝟒𝟎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𝟔𝟓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𝟓𝟐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⋅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𝟔𝟗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𝟓𝟕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⋅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𝟔𝟓</m:t>
                          </m:r>
                        </m:den>
                      </m:f>
                      <m:r>
                        <a:rPr lang="cs-CZ" b="1" i="1">
                          <a:latin typeface="Cambria Math"/>
                          <a:ea typeface="Cambria Math"/>
                        </a:rPr>
                        <m:t>⟹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𝟒𝟓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𝟏𝟖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´⟹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𝟔𝟐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𝟒𝟐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u="sng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595" y="4293096"/>
                <a:ext cx="7937829" cy="68448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611560" y="3861048"/>
            <a:ext cx="47886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Velikosti zbývajících úhlů určíme kosinovou větou:</a:t>
            </a:r>
            <a:endParaRPr lang="cs-CZ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5157192"/>
            <a:ext cx="20626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Popř. sinovou větou:</a:t>
            </a:r>
            <a:endParaRPr lang="cs-CZ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67554" y="5661248"/>
                <a:ext cx="6651180" cy="647741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𝒔𝒊𝒏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𝒃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𝒂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𝟓𝟐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𝟔𝟗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𝟓𝟕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𝟕𝟐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°⟹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𝟒𝟓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𝟏𝟖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´⟹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𝟔𝟐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𝟒𝟐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54" y="5661248"/>
                <a:ext cx="6651180" cy="64774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9B12A-7E96-4507-B9B5-2673DB2BB82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149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588</TotalTime>
  <Words>365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25</cp:revision>
  <dcterms:created xsi:type="dcterms:W3CDTF">2013-04-14T07:01:50Z</dcterms:created>
  <dcterms:modified xsi:type="dcterms:W3CDTF">2013-06-29T20:15:24Z</dcterms:modified>
</cp:coreProperties>
</file>