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323" r:id="rId2"/>
    <p:sldId id="256" r:id="rId3"/>
    <p:sldId id="324" r:id="rId4"/>
    <p:sldId id="308" r:id="rId5"/>
    <p:sldId id="313" r:id="rId6"/>
    <p:sldId id="316" r:id="rId7"/>
    <p:sldId id="315" r:id="rId8"/>
    <p:sldId id="317" r:id="rId9"/>
    <p:sldId id="318" r:id="rId10"/>
    <p:sldId id="319" r:id="rId11"/>
    <p:sldId id="320" r:id="rId12"/>
    <p:sldId id="30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FF6600"/>
    <a:srgbClr val="0000FF"/>
    <a:srgbClr val="00FF00"/>
    <a:srgbClr val="663300"/>
    <a:srgbClr val="66FF66"/>
    <a:srgbClr val="3366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206" y="-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3130" y="-8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0F6982-19A0-407B-BE91-B13A78394C38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B2CCD1-AFCB-4FB1-B831-7FAB2D1C17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03772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82FC3A-4C53-4A7C-8AF5-B03D4A3255F6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77BD33-A29B-40D4-A4E5-9E958596A6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6084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77BD33-A29B-40D4-A4E5-9E958596A6B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77BD33-A29B-40D4-A4E5-9E958596A6B4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013490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</a:t>
                      </a:r>
                      <a:r>
                        <a:rPr lang="cs-CZ" sz="1200" dirty="0" err="1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Melč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jazyk_6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Čj</a:t>
                      </a:r>
                      <a:r>
                        <a:rPr lang="cs-CZ" sz="1200" b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_13/6</a:t>
                      </a:r>
                      <a:endParaRPr lang="cs-CZ" sz="1200" b="1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Skloňování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přídavných jmen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/2012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56792"/>
            <a:ext cx="7772400" cy="1470025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/>
          </a:bodyPr>
          <a:lstStyle/>
          <a:p>
            <a:r>
              <a:rPr lang="cs-CZ" sz="8000" b="1" dirty="0" smtClean="0">
                <a:solidFill>
                  <a:schemeClr val="bg1"/>
                </a:solidFill>
              </a:rPr>
              <a:t>ČESKÝ  JAZYK</a:t>
            </a:r>
            <a:endParaRPr lang="cs-CZ" sz="8000" b="1" dirty="0">
              <a:solidFill>
                <a:schemeClr val="bg1"/>
              </a:solidFill>
            </a:endParaRPr>
          </a:p>
        </p:txBody>
      </p:sp>
      <p:pic>
        <p:nvPicPr>
          <p:cNvPr id="11268" name="Picture 4" descr="http://t1.gstatic.com/images?q=tbn:ANd9GcRKhpfGPdLgcFQDgOtVZ1_Tiz81YWIlK7_BFIXE72a8Zal-Gju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085184"/>
            <a:ext cx="2133579" cy="63306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12700" stA="38000" endPos="28000" dist="50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TextovéPole 5"/>
          <p:cNvSpPr txBox="1"/>
          <p:nvPr/>
        </p:nvSpPr>
        <p:spPr>
          <a:xfrm>
            <a:off x="3131840" y="4509120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6. ročník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92696"/>
            <a:ext cx="81369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Anotace: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Prezentace je určena pro žáky </a:t>
            </a:r>
            <a:r>
              <a:rPr lang="cs-CZ" dirty="0" err="1" smtClean="0">
                <a:solidFill>
                  <a:schemeClr val="bg1"/>
                </a:solidFill>
              </a:rPr>
              <a:t>II.stupně</a:t>
            </a:r>
            <a:r>
              <a:rPr lang="cs-CZ" dirty="0" smtClean="0">
                <a:solidFill>
                  <a:schemeClr val="bg1"/>
                </a:solidFill>
              </a:rPr>
              <a:t> k osvojení nového učiva a jeho procvičení.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64704"/>
            <a:ext cx="8496944" cy="2592288"/>
          </a:xfrm>
          <a:solidFill>
            <a:schemeClr val="tx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SKLOŇOVÁNÍ</a:t>
            </a:r>
            <a:b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PŘÍDAVNÝCH  JMEN</a:t>
            </a:r>
            <a:b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5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71600" y="1376888"/>
          <a:ext cx="7776864" cy="5364480"/>
        </p:xfrm>
        <a:graphic>
          <a:graphicData uri="http://schemas.openxmlformats.org/drawingml/2006/table">
            <a:tbl>
              <a:tblPr firstRow="1" bandRow="1">
                <a:effectLst>
                  <a:reflection blurRad="6350" stA="52000" endA="300" endPos="35000" dir="5400000" sy="-100000" algn="bl" rotWithShape="0"/>
                </a:effectLst>
                <a:tableStyleId>{69CF1AB2-1976-4502-BF36-3FF5EA218861}</a:tableStyleId>
              </a:tblPr>
              <a:tblGrid>
                <a:gridCol w="3888432"/>
                <a:gridCol w="3888432"/>
              </a:tblGrid>
              <a:tr h="41148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1.p.  mlad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r>
                        <a:rPr lang="cs-CZ" sz="2000" dirty="0" smtClean="0">
                          <a:solidFill>
                            <a:srgbClr val="FFC000"/>
                          </a:solidFill>
                        </a:rPr>
                        <a:t>  </a:t>
                      </a:r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(muž,</a:t>
                      </a:r>
                      <a:r>
                        <a:rPr lang="cs-CZ" sz="20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dub)</a:t>
                      </a:r>
                    </a:p>
                    <a:p>
                      <a:endParaRPr lang="cs-CZ" sz="2000" baseline="0" dirty="0" smtClean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cs-CZ" sz="20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2.p.  mlad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ého</a:t>
                      </a:r>
                    </a:p>
                    <a:p>
                      <a:r>
                        <a:rPr lang="cs-CZ" sz="20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3.p.  mlad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ému</a:t>
                      </a:r>
                    </a:p>
                    <a:p>
                      <a:r>
                        <a:rPr lang="cs-CZ" sz="20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4.p.  mlad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ého</a:t>
                      </a:r>
                      <a:r>
                        <a:rPr lang="cs-CZ" sz="20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 (muže)</a:t>
                      </a:r>
                    </a:p>
                    <a:p>
                      <a:r>
                        <a:rPr lang="cs-CZ" sz="20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       mlad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ý </a:t>
                      </a:r>
                      <a:r>
                        <a:rPr lang="cs-CZ" sz="20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(dub)</a:t>
                      </a:r>
                    </a:p>
                    <a:p>
                      <a:r>
                        <a:rPr lang="cs-CZ" sz="20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5.p.  mlad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</a:p>
                    <a:p>
                      <a:endParaRPr lang="cs-CZ" sz="2000" baseline="0" dirty="0" smtClean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cs-CZ" sz="20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6.p.  o mlad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ém</a:t>
                      </a:r>
                    </a:p>
                    <a:p>
                      <a:r>
                        <a:rPr lang="cs-CZ" sz="20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7.p.  mlad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ým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u="none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mlad</a:t>
                      </a:r>
                      <a:r>
                        <a:rPr lang="cs-CZ" sz="2000" u="none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u="none" dirty="0" smtClean="0">
                          <a:solidFill>
                            <a:srgbClr val="FFC000"/>
                          </a:solidFill>
                        </a:rPr>
                        <a:t>  </a:t>
                      </a:r>
                      <a:r>
                        <a:rPr lang="cs-CZ" sz="2000" u="none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(muži)</a:t>
                      </a:r>
                      <a:r>
                        <a:rPr lang="cs-CZ" sz="2000" u="none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endParaRPr lang="cs-CZ" sz="2000" u="none" dirty="0" smtClean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cs-CZ" sz="2000" u="non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mlad</a:t>
                      </a:r>
                      <a:r>
                        <a:rPr lang="cs-CZ" sz="2000" u="none" dirty="0" smtClean="0">
                          <a:solidFill>
                            <a:srgbClr val="FF0000"/>
                          </a:solidFill>
                        </a:rPr>
                        <a:t>é</a:t>
                      </a:r>
                      <a:r>
                        <a:rPr lang="cs-CZ" sz="2000" u="non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  (duby)</a:t>
                      </a:r>
                    </a:p>
                    <a:p>
                      <a:r>
                        <a:rPr lang="cs-CZ" sz="2000" u="non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mlad</a:t>
                      </a:r>
                      <a:r>
                        <a:rPr lang="cs-CZ" sz="2000" u="none" baseline="0" dirty="0" smtClean="0">
                          <a:solidFill>
                            <a:srgbClr val="FF0000"/>
                          </a:solidFill>
                        </a:rPr>
                        <a:t>ých</a:t>
                      </a:r>
                    </a:p>
                    <a:p>
                      <a:r>
                        <a:rPr lang="cs-CZ" sz="2000" u="non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mlad</a:t>
                      </a:r>
                      <a:r>
                        <a:rPr lang="cs-CZ" sz="2000" u="none" baseline="0" dirty="0" smtClean="0">
                          <a:solidFill>
                            <a:srgbClr val="FF0000"/>
                          </a:solidFill>
                        </a:rPr>
                        <a:t>ým</a:t>
                      </a:r>
                    </a:p>
                    <a:p>
                      <a:r>
                        <a:rPr lang="cs-CZ" sz="2000" u="non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mlad</a:t>
                      </a:r>
                      <a:r>
                        <a:rPr lang="cs-CZ" sz="2000" u="none" baseline="0" dirty="0" smtClean="0">
                          <a:solidFill>
                            <a:srgbClr val="FF0000"/>
                          </a:solidFill>
                        </a:rPr>
                        <a:t>é</a:t>
                      </a:r>
                    </a:p>
                    <a:p>
                      <a:endParaRPr lang="cs-CZ" sz="2000" u="none" baseline="0" dirty="0" smtClean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cs-CZ" sz="2000" u="non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mlad</a:t>
                      </a:r>
                      <a:r>
                        <a:rPr lang="cs-CZ" sz="2000" u="none" baseline="0" dirty="0" smtClean="0">
                          <a:solidFill>
                            <a:srgbClr val="FF0000"/>
                          </a:solidFill>
                        </a:rPr>
                        <a:t>í </a:t>
                      </a:r>
                      <a:r>
                        <a:rPr lang="cs-CZ" sz="2000" u="non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 (muži)</a:t>
                      </a:r>
                    </a:p>
                    <a:p>
                      <a:r>
                        <a:rPr lang="cs-CZ" sz="2000" u="non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mlad</a:t>
                      </a:r>
                      <a:r>
                        <a:rPr lang="cs-CZ" sz="2000" u="none" baseline="0" dirty="0" smtClean="0">
                          <a:solidFill>
                            <a:srgbClr val="FF0000"/>
                          </a:solidFill>
                        </a:rPr>
                        <a:t>é</a:t>
                      </a:r>
                      <a:r>
                        <a:rPr lang="cs-CZ" sz="2000" u="non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  (duby)</a:t>
                      </a:r>
                    </a:p>
                    <a:p>
                      <a:r>
                        <a:rPr lang="cs-CZ" sz="2000" u="non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o mlad</a:t>
                      </a:r>
                      <a:r>
                        <a:rPr lang="cs-CZ" sz="2000" u="none" baseline="0" dirty="0" smtClean="0">
                          <a:solidFill>
                            <a:srgbClr val="FF0000"/>
                          </a:solidFill>
                        </a:rPr>
                        <a:t>ých</a:t>
                      </a:r>
                    </a:p>
                    <a:p>
                      <a:r>
                        <a:rPr lang="cs-CZ" sz="2000" u="non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mlad</a:t>
                      </a:r>
                      <a:r>
                        <a:rPr lang="cs-CZ" sz="2000" u="none" baseline="0" dirty="0" smtClean="0">
                          <a:solidFill>
                            <a:srgbClr val="FF0000"/>
                          </a:solidFill>
                        </a:rPr>
                        <a:t>ými</a:t>
                      </a:r>
                      <a:endParaRPr lang="cs-CZ" sz="2000" u="none" dirty="0" smtClean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</a:tr>
              <a:tr h="411480">
                <a:tc>
                  <a:txBody>
                    <a:bodyPr/>
                    <a:lstStyle/>
                    <a:p>
                      <a:r>
                        <a:rPr lang="cs-CZ" sz="2000" b="1" u="none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1.p.  mlad</a:t>
                      </a:r>
                      <a:r>
                        <a:rPr lang="cs-CZ" sz="2000" b="1" u="none" dirty="0" smtClean="0">
                          <a:solidFill>
                            <a:srgbClr val="FF0000"/>
                          </a:solidFill>
                        </a:rPr>
                        <a:t>á</a:t>
                      </a:r>
                      <a:r>
                        <a:rPr lang="cs-CZ" sz="2000" b="1" u="none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 (žena)</a:t>
                      </a:r>
                    </a:p>
                    <a:p>
                      <a:r>
                        <a:rPr lang="cs-CZ" sz="2000" b="1" u="none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2.p.  mlad</a:t>
                      </a:r>
                      <a:r>
                        <a:rPr lang="cs-CZ" sz="2000" b="1" u="none" dirty="0" smtClean="0">
                          <a:solidFill>
                            <a:srgbClr val="FF0000"/>
                          </a:solidFill>
                        </a:rPr>
                        <a:t>é</a:t>
                      </a:r>
                    </a:p>
                    <a:p>
                      <a:r>
                        <a:rPr lang="cs-CZ" sz="2000" b="1" u="none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3.p.  mlad</a:t>
                      </a:r>
                      <a:r>
                        <a:rPr lang="cs-CZ" sz="2000" b="1" u="none" dirty="0" smtClean="0">
                          <a:solidFill>
                            <a:srgbClr val="FF0000"/>
                          </a:solidFill>
                        </a:rPr>
                        <a:t>é</a:t>
                      </a:r>
                    </a:p>
                    <a:p>
                      <a:r>
                        <a:rPr lang="cs-CZ" sz="2000" b="1" u="none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4.p.  mlad</a:t>
                      </a:r>
                      <a:r>
                        <a:rPr lang="cs-CZ" sz="2000" b="1" u="none" dirty="0" smtClean="0">
                          <a:solidFill>
                            <a:srgbClr val="FF0000"/>
                          </a:solidFill>
                        </a:rPr>
                        <a:t>ou</a:t>
                      </a:r>
                    </a:p>
                    <a:p>
                      <a:r>
                        <a:rPr lang="cs-CZ" sz="2000" b="1" u="none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5.p.  mlad</a:t>
                      </a:r>
                      <a:r>
                        <a:rPr lang="cs-CZ" sz="2000" b="1" u="none" dirty="0" smtClean="0">
                          <a:solidFill>
                            <a:srgbClr val="FF0000"/>
                          </a:solidFill>
                        </a:rPr>
                        <a:t>á</a:t>
                      </a:r>
                    </a:p>
                    <a:p>
                      <a:r>
                        <a:rPr lang="cs-CZ" sz="2000" b="1" u="none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6.p.  o mlad</a:t>
                      </a:r>
                      <a:r>
                        <a:rPr lang="cs-CZ" sz="2000" b="1" u="none" dirty="0" smtClean="0">
                          <a:solidFill>
                            <a:srgbClr val="FF0000"/>
                          </a:solidFill>
                        </a:rPr>
                        <a:t>é</a:t>
                      </a:r>
                    </a:p>
                    <a:p>
                      <a:r>
                        <a:rPr lang="cs-CZ" sz="2000" b="1" u="none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7.p.  mlad</a:t>
                      </a:r>
                      <a:r>
                        <a:rPr lang="cs-CZ" sz="2000" b="1" u="none" dirty="0" smtClean="0">
                          <a:solidFill>
                            <a:srgbClr val="FF0000"/>
                          </a:solidFill>
                        </a:rPr>
                        <a:t>ou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u="none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mlad</a:t>
                      </a:r>
                      <a:r>
                        <a:rPr lang="cs-CZ" sz="2000" b="1" u="none" dirty="0" smtClean="0">
                          <a:solidFill>
                            <a:srgbClr val="FF0000"/>
                          </a:solidFill>
                        </a:rPr>
                        <a:t>é</a:t>
                      </a:r>
                      <a:r>
                        <a:rPr lang="cs-CZ" sz="2000" b="1" u="none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 (ženy)</a:t>
                      </a:r>
                    </a:p>
                    <a:p>
                      <a:r>
                        <a:rPr lang="cs-CZ" sz="2000" b="1" u="none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mlad</a:t>
                      </a:r>
                      <a:r>
                        <a:rPr lang="cs-CZ" sz="2000" b="1" u="none" dirty="0" smtClean="0">
                          <a:solidFill>
                            <a:srgbClr val="FF0000"/>
                          </a:solidFill>
                        </a:rPr>
                        <a:t>ých</a:t>
                      </a:r>
                    </a:p>
                    <a:p>
                      <a:r>
                        <a:rPr lang="cs-CZ" sz="2000" b="1" u="none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mlad</a:t>
                      </a:r>
                      <a:r>
                        <a:rPr lang="cs-CZ" sz="2000" b="1" u="none" dirty="0" smtClean="0">
                          <a:solidFill>
                            <a:srgbClr val="FF0000"/>
                          </a:solidFill>
                        </a:rPr>
                        <a:t>ým</a:t>
                      </a:r>
                    </a:p>
                    <a:p>
                      <a:r>
                        <a:rPr lang="cs-CZ" sz="2000" b="1" u="none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mlad</a:t>
                      </a:r>
                      <a:r>
                        <a:rPr lang="cs-CZ" sz="2000" b="1" u="none" dirty="0" smtClean="0">
                          <a:solidFill>
                            <a:srgbClr val="FF0000"/>
                          </a:solidFill>
                        </a:rPr>
                        <a:t>é</a:t>
                      </a:r>
                    </a:p>
                    <a:p>
                      <a:r>
                        <a:rPr lang="cs-CZ" sz="2000" b="1" u="none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mlad</a:t>
                      </a:r>
                      <a:r>
                        <a:rPr lang="cs-CZ" sz="2000" b="1" u="none" dirty="0" smtClean="0">
                          <a:solidFill>
                            <a:srgbClr val="FF0000"/>
                          </a:solidFill>
                        </a:rPr>
                        <a:t>é</a:t>
                      </a:r>
                    </a:p>
                    <a:p>
                      <a:r>
                        <a:rPr lang="cs-CZ" sz="2000" b="1" u="none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o mlad</a:t>
                      </a:r>
                      <a:r>
                        <a:rPr lang="cs-CZ" sz="2000" b="1" u="none" dirty="0" smtClean="0">
                          <a:solidFill>
                            <a:srgbClr val="FF0000"/>
                          </a:solidFill>
                        </a:rPr>
                        <a:t>ých</a:t>
                      </a:r>
                    </a:p>
                    <a:p>
                      <a:r>
                        <a:rPr lang="cs-CZ" sz="2000" b="1" u="none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mlad</a:t>
                      </a:r>
                      <a:r>
                        <a:rPr lang="cs-CZ" sz="2000" b="1" u="none" dirty="0" smtClean="0">
                          <a:solidFill>
                            <a:srgbClr val="FF0000"/>
                          </a:solidFill>
                        </a:rPr>
                        <a:t>ými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23528" y="44624"/>
            <a:ext cx="8496944" cy="769441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457200" indent="-457200"/>
            <a:r>
              <a:rPr lang="cs-CZ" sz="20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SKLOŇOVÁNÍ  PŘÍDAVNÝCH  JMEN</a:t>
            </a:r>
          </a:p>
          <a:p>
            <a:pPr marL="457200" indent="-457200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 </a:t>
            </a:r>
            <a:r>
              <a:rPr lang="cs-CZ" sz="20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Přídavná jména </a:t>
            </a:r>
            <a:r>
              <a:rPr lang="cs-CZ" sz="20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tvrdá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skloňují se podle vzoru </a:t>
            </a:r>
            <a:r>
              <a:rPr lang="cs-CZ" sz="20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mladý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971600" y="940658"/>
            <a:ext cx="3888432" cy="40011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jednotné číslo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60032" y="940658"/>
            <a:ext cx="3888432" cy="40011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množné číslo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16200000">
            <a:off x="-862762" y="2709119"/>
            <a:ext cx="3132000" cy="46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mužský rod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6200000">
            <a:off x="-392263" y="5413561"/>
            <a:ext cx="2196000" cy="46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ženský rod</a:t>
            </a:r>
            <a:endParaRPr lang="cs-CZ" sz="24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260648"/>
            <a:ext cx="3888432" cy="40011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jednotné číslo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260648"/>
            <a:ext cx="3888432" cy="40011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množné číslo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6200000">
            <a:off x="-410680" y="1596078"/>
            <a:ext cx="2227836" cy="46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střední rod</a:t>
            </a:r>
            <a:endParaRPr lang="cs-CZ" sz="2400" b="1" dirty="0">
              <a:solidFill>
                <a:srgbClr val="FFFF00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971600" y="726604"/>
          <a:ext cx="7776864" cy="2225040"/>
        </p:xfrm>
        <a:graphic>
          <a:graphicData uri="http://schemas.openxmlformats.org/drawingml/2006/table">
            <a:tbl>
              <a:tblPr firstRow="1" bandRow="1">
                <a:effectLst>
                  <a:reflection blurRad="6350" stA="52000" endA="300" endPos="35000" dir="5400000" sy="-100000" algn="bl" rotWithShape="0"/>
                </a:effectLst>
                <a:tableStyleId>{69CF1AB2-1976-4502-BF36-3FF5EA218861}</a:tableStyleId>
              </a:tblPr>
              <a:tblGrid>
                <a:gridCol w="3888432"/>
                <a:gridCol w="3888432"/>
              </a:tblGrid>
              <a:tr h="41148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1.p.  mlad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é</a:t>
                      </a:r>
                      <a:r>
                        <a:rPr lang="cs-CZ" sz="2000" dirty="0" smtClean="0">
                          <a:solidFill>
                            <a:srgbClr val="FFC000"/>
                          </a:solidFill>
                        </a:rPr>
                        <a:t>  </a:t>
                      </a:r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(děvče</a:t>
                      </a:r>
                      <a:r>
                        <a:rPr lang="cs-CZ" sz="20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)</a:t>
                      </a:r>
                    </a:p>
                    <a:p>
                      <a:r>
                        <a:rPr lang="cs-CZ" sz="20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2.p.  mlad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ého</a:t>
                      </a:r>
                    </a:p>
                    <a:p>
                      <a:r>
                        <a:rPr lang="cs-CZ" sz="20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3.p.  mlad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ému</a:t>
                      </a:r>
                    </a:p>
                    <a:p>
                      <a:r>
                        <a:rPr lang="cs-CZ" sz="20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4.p.  mlad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é</a:t>
                      </a:r>
                      <a:endParaRPr lang="cs-CZ" sz="2000" baseline="0" dirty="0" smtClean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cs-CZ" sz="20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5.p.  mlad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é</a:t>
                      </a:r>
                      <a:endParaRPr lang="cs-CZ" sz="2000" baseline="0" dirty="0" smtClean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cs-CZ" sz="20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6.p.  o mlad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ém</a:t>
                      </a:r>
                    </a:p>
                    <a:p>
                      <a:r>
                        <a:rPr lang="cs-CZ" sz="20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7.p.  mlad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ým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u="none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mlad</a:t>
                      </a:r>
                      <a:r>
                        <a:rPr lang="cs-CZ" sz="2000" u="none" dirty="0" smtClean="0">
                          <a:solidFill>
                            <a:srgbClr val="FF0000"/>
                          </a:solidFill>
                        </a:rPr>
                        <a:t>á</a:t>
                      </a:r>
                      <a:r>
                        <a:rPr lang="cs-CZ" sz="2000" u="none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sz="2000" u="none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(děvčata)</a:t>
                      </a:r>
                      <a:r>
                        <a:rPr lang="cs-CZ" sz="2000" u="none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endParaRPr lang="cs-CZ" sz="2000" u="none" dirty="0" smtClean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cs-CZ" sz="2000" u="non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mlad</a:t>
                      </a:r>
                      <a:r>
                        <a:rPr lang="cs-CZ" sz="2000" u="none" dirty="0" smtClean="0">
                          <a:solidFill>
                            <a:srgbClr val="FF0000"/>
                          </a:solidFill>
                        </a:rPr>
                        <a:t>ých</a:t>
                      </a:r>
                      <a:endParaRPr lang="cs-CZ" sz="2000" u="none" baseline="0" dirty="0" smtClean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cs-CZ" sz="2000" u="non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mlad</a:t>
                      </a:r>
                      <a:r>
                        <a:rPr lang="cs-CZ" sz="2000" u="none" baseline="0" dirty="0" smtClean="0">
                          <a:solidFill>
                            <a:srgbClr val="FF0000"/>
                          </a:solidFill>
                        </a:rPr>
                        <a:t>ým</a:t>
                      </a:r>
                    </a:p>
                    <a:p>
                      <a:r>
                        <a:rPr lang="cs-CZ" sz="2000" u="non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mlad</a:t>
                      </a:r>
                      <a:r>
                        <a:rPr lang="cs-CZ" sz="2000" u="none" baseline="0" dirty="0" smtClean="0">
                          <a:solidFill>
                            <a:srgbClr val="FF0000"/>
                          </a:solidFill>
                        </a:rPr>
                        <a:t>á</a:t>
                      </a:r>
                    </a:p>
                    <a:p>
                      <a:r>
                        <a:rPr lang="cs-CZ" sz="2000" u="non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mlad</a:t>
                      </a:r>
                      <a:r>
                        <a:rPr lang="cs-CZ" sz="2000" u="none" baseline="0" dirty="0" smtClean="0">
                          <a:solidFill>
                            <a:srgbClr val="FF0000"/>
                          </a:solidFill>
                        </a:rPr>
                        <a:t>á</a:t>
                      </a:r>
                    </a:p>
                    <a:p>
                      <a:r>
                        <a:rPr lang="cs-CZ" sz="2000" u="non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o mlad</a:t>
                      </a:r>
                      <a:r>
                        <a:rPr lang="cs-CZ" sz="2000" u="none" baseline="0" dirty="0" smtClean="0">
                          <a:solidFill>
                            <a:srgbClr val="FF0000"/>
                          </a:solidFill>
                        </a:rPr>
                        <a:t>ých</a:t>
                      </a:r>
                    </a:p>
                    <a:p>
                      <a:r>
                        <a:rPr lang="cs-CZ" sz="2000" u="non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mlad</a:t>
                      </a:r>
                      <a:r>
                        <a:rPr lang="cs-CZ" sz="2000" u="none" baseline="0" dirty="0" smtClean="0">
                          <a:solidFill>
                            <a:srgbClr val="FF0000"/>
                          </a:solidFill>
                        </a:rPr>
                        <a:t>ými</a:t>
                      </a:r>
                      <a:endParaRPr lang="cs-CZ" sz="2000" u="none" dirty="0" smtClean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332656"/>
            <a:ext cx="8496944" cy="461665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Přídavná jména dejte do správných tvarů: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1484784"/>
            <a:ext cx="3384376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(malý) chlapci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3779912" y="1556792"/>
            <a:ext cx="288032" cy="288032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3968" y="1484784"/>
            <a:ext cx="453650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mal</a:t>
            </a:r>
            <a:r>
              <a:rPr lang="cs-CZ" sz="24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</a:t>
            </a:r>
            <a:r>
              <a:rPr lang="cs-CZ" sz="2400" b="1" dirty="0" smtClean="0">
                <a:solidFill>
                  <a:schemeClr val="bg1"/>
                </a:solidFill>
              </a:rPr>
              <a:t> chlapci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2103239"/>
            <a:ext cx="3384376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 (nový) spolužákem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2751311"/>
            <a:ext cx="3384376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bez (známý) lidí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8" y="3399383"/>
            <a:ext cx="3384376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mezi (zdravý) sportovci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3528" y="4047455"/>
            <a:ext cx="3384376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(červivý) jablka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3528" y="4695527"/>
            <a:ext cx="3384376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pod (lískový) keřem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528" y="5343599"/>
            <a:ext cx="3384376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 (nový) botách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23528" y="5991671"/>
            <a:ext cx="3384376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 (hotový) úkoly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38164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 (malý) bytům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4283968" y="404664"/>
            <a:ext cx="288032" cy="288032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88024" y="332656"/>
            <a:ext cx="4032448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 mal</a:t>
            </a:r>
            <a:r>
              <a:rPr lang="cs-CZ" sz="24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ým</a:t>
            </a:r>
            <a:r>
              <a:rPr lang="cs-CZ" sz="2400" b="1" dirty="0" smtClean="0">
                <a:solidFill>
                  <a:schemeClr val="bg1"/>
                </a:solidFill>
              </a:rPr>
              <a:t> bytům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951111"/>
            <a:ext cx="38164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(osamělý) muži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599183"/>
            <a:ext cx="38164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 (obětavý) sestrami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2247255"/>
            <a:ext cx="38164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o (soukromý) podnikatelích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3528" y="2895327"/>
            <a:ext cx="38164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ve (smrkový) lesích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3528" y="3543399"/>
            <a:ext cx="38164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chemeClr val="bg1"/>
                </a:solidFill>
              </a:rPr>
              <a:t>s </a:t>
            </a:r>
            <a:r>
              <a:rPr lang="cs-CZ" sz="2400" b="1" dirty="0" smtClean="0">
                <a:solidFill>
                  <a:schemeClr val="bg1"/>
                </a:solidFill>
              </a:rPr>
              <a:t>(otužilý) plavci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3528" y="4191471"/>
            <a:ext cx="38164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 (teplý) podnebím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23528" y="4839543"/>
            <a:ext cx="38164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bez (hotový) úkolů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23528" y="5487615"/>
            <a:ext cx="38164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(hravý) koťata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23528" y="6135687"/>
            <a:ext cx="381642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o (obrázkový) knihách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07504" y="1801728"/>
          <a:ext cx="8856984" cy="2834640"/>
        </p:xfrm>
        <a:graphic>
          <a:graphicData uri="http://schemas.openxmlformats.org/drawingml/2006/table">
            <a:tbl>
              <a:tblPr firstRow="1" bandRow="1">
                <a:effectLst>
                  <a:reflection blurRad="6350" stA="52000" endA="300" endPos="35000" dir="5400000" sy="-100000" algn="bl" rotWithShape="0"/>
                </a:effectLst>
                <a:tableStyleId>{69CF1AB2-1976-4502-BF36-3FF5EA218861}</a:tableStyleId>
              </a:tblPr>
              <a:tblGrid>
                <a:gridCol w="4428492"/>
                <a:gridCol w="4428492"/>
              </a:tblGrid>
              <a:tr h="41148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1.p.</a:t>
                      </a:r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 </a:t>
                      </a:r>
                      <a:r>
                        <a:rPr lang="cs-CZ" sz="20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jarn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b="1" dirty="0" smtClean="0">
                          <a:solidFill>
                            <a:srgbClr val="FFC000"/>
                          </a:solidFill>
                        </a:rPr>
                        <a:t>  </a:t>
                      </a:r>
                      <a:r>
                        <a:rPr lang="cs-CZ" sz="18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(brouček</a:t>
                      </a:r>
                      <a:r>
                        <a:rPr lang="cs-CZ" sz="18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)</a:t>
                      </a:r>
                      <a:endParaRPr lang="cs-CZ" sz="2000" b="1" baseline="0" dirty="0" smtClean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cs-CZ" sz="20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       jarn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í </a:t>
                      </a:r>
                      <a:r>
                        <a:rPr lang="cs-CZ" sz="20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18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(den)</a:t>
                      </a:r>
                      <a:endParaRPr lang="cs-CZ" sz="2000" b="1" baseline="0" dirty="0" smtClean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cs-CZ" sz="18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2.p.</a:t>
                      </a:r>
                      <a:r>
                        <a:rPr lang="cs-CZ" sz="20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 jarní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ho</a:t>
                      </a:r>
                    </a:p>
                    <a:p>
                      <a:r>
                        <a:rPr lang="cs-CZ" sz="18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3.p.</a:t>
                      </a:r>
                      <a:r>
                        <a:rPr lang="cs-CZ" sz="20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 jarní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mu</a:t>
                      </a:r>
                    </a:p>
                    <a:p>
                      <a:r>
                        <a:rPr lang="cs-CZ" sz="18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4.p.</a:t>
                      </a:r>
                      <a:r>
                        <a:rPr lang="cs-CZ" sz="20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 jarní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ho</a:t>
                      </a:r>
                      <a:r>
                        <a:rPr lang="cs-CZ" sz="20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18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(broučka)</a:t>
                      </a:r>
                      <a:endParaRPr lang="cs-CZ" sz="2000" b="1" baseline="0" dirty="0" smtClean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cs-CZ" sz="20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       jarn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í </a:t>
                      </a:r>
                      <a:r>
                        <a:rPr lang="cs-CZ" sz="20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18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(den)</a:t>
                      </a:r>
                      <a:endParaRPr lang="cs-CZ" sz="2000" b="1" baseline="0" dirty="0" smtClean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cs-CZ" sz="18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5.p. </a:t>
                      </a:r>
                      <a:r>
                        <a:rPr lang="cs-CZ" sz="20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jarn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</a:p>
                    <a:p>
                      <a:r>
                        <a:rPr lang="cs-CZ" sz="18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6.p.</a:t>
                      </a:r>
                      <a:r>
                        <a:rPr lang="cs-CZ" sz="20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 o jarn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ím</a:t>
                      </a:r>
                    </a:p>
                    <a:p>
                      <a:r>
                        <a:rPr lang="cs-CZ" sz="18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7.p.</a:t>
                      </a:r>
                      <a:r>
                        <a:rPr lang="cs-CZ" sz="20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 jarn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ím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u="none" dirty="0" smtClean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23528" y="44624"/>
            <a:ext cx="8496944" cy="461665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 </a:t>
            </a:r>
            <a:r>
              <a:rPr lang="cs-CZ" sz="20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Přídavná jména </a:t>
            </a:r>
            <a:r>
              <a:rPr lang="cs-CZ" sz="20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měkká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skloňují se podle vzoru </a:t>
            </a:r>
            <a:r>
              <a:rPr lang="cs-CZ" sz="20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jarní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0" y="836712"/>
            <a:ext cx="6948264" cy="40011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jednotné číslo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48264" y="836712"/>
            <a:ext cx="2016224" cy="40011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množné číslo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496" y="1331243"/>
            <a:ext cx="2448271" cy="40011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mužský rod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55776" y="1331243"/>
            <a:ext cx="2016224" cy="40011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ženský rod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44009" y="1331243"/>
            <a:ext cx="2016224" cy="40011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solidFill>
                  <a:schemeClr val="bg1"/>
                </a:solidFill>
              </a:rPr>
              <a:t>střednírod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48265" y="1331243"/>
            <a:ext cx="2016224" cy="40011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všechny rody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43808" y="1797199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jarn</a:t>
            </a:r>
            <a:r>
              <a:rPr lang="cs-CZ" sz="2000" b="1" dirty="0" smtClean="0">
                <a:solidFill>
                  <a:srgbClr val="FF0000"/>
                </a:solidFill>
              </a:rPr>
              <a:t>í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(noc)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43808" y="2399868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jarn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43808" y="2712283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jarn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843808" y="3024698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jarn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843808" y="3649528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jarn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46834" y="3933368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o jarn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843808" y="4274358"/>
            <a:ext cx="180020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43808" y="4253026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jarn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994523" y="1791866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jarn</a:t>
            </a:r>
            <a:r>
              <a:rPr lang="cs-CZ" sz="2000" b="1" dirty="0" smtClean="0">
                <a:solidFill>
                  <a:srgbClr val="FF0000"/>
                </a:solidFill>
              </a:rPr>
              <a:t>í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(ráno)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004048" y="2399868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jarní</a:t>
            </a:r>
            <a:r>
              <a:rPr lang="cs-CZ" sz="2000" b="1" dirty="0" smtClean="0">
                <a:solidFill>
                  <a:srgbClr val="FF0000"/>
                </a:solidFill>
              </a:rPr>
              <a:t>ho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013573" y="2708920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jarní</a:t>
            </a:r>
            <a:r>
              <a:rPr lang="cs-CZ" sz="2000" b="1" dirty="0" smtClean="0">
                <a:solidFill>
                  <a:srgbClr val="FF0000"/>
                </a:solidFill>
              </a:rPr>
              <a:t>mu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013573" y="3042295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jarn</a:t>
            </a:r>
            <a:r>
              <a:rPr lang="cs-CZ" sz="2000" b="1" dirty="0" smtClean="0">
                <a:solidFill>
                  <a:srgbClr val="FF0000"/>
                </a:solidFill>
              </a:rPr>
              <a:t>í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004048" y="3645024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jarn</a:t>
            </a:r>
            <a:r>
              <a:rPr lang="cs-CZ" sz="2000" b="1" dirty="0" smtClean="0">
                <a:solidFill>
                  <a:srgbClr val="FF0000"/>
                </a:solidFill>
              </a:rPr>
              <a:t>í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013573" y="3928864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jarn</a:t>
            </a:r>
            <a:r>
              <a:rPr lang="cs-CZ" sz="2000" b="1" dirty="0" smtClean="0">
                <a:solidFill>
                  <a:srgbClr val="FF0000"/>
                </a:solidFill>
              </a:rPr>
              <a:t>ím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013573" y="4240138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jarn</a:t>
            </a:r>
            <a:r>
              <a:rPr lang="cs-CZ" sz="2000" b="1" dirty="0" smtClean="0">
                <a:solidFill>
                  <a:srgbClr val="FF0000"/>
                </a:solidFill>
              </a:rPr>
              <a:t>ím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236296" y="2720415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jarn</a:t>
            </a:r>
            <a:r>
              <a:rPr lang="cs-CZ" sz="2000" b="1" dirty="0" smtClean="0">
                <a:solidFill>
                  <a:srgbClr val="FF0000"/>
                </a:solidFill>
              </a:rPr>
              <a:t>ím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236296" y="3053790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jarn</a:t>
            </a:r>
            <a:r>
              <a:rPr lang="cs-CZ" sz="2000" b="1" dirty="0" smtClean="0">
                <a:solidFill>
                  <a:srgbClr val="FF0000"/>
                </a:solidFill>
              </a:rPr>
              <a:t>í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226771" y="3656519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jarn</a:t>
            </a:r>
            <a:r>
              <a:rPr lang="cs-CZ" sz="2000" b="1" dirty="0" smtClean="0">
                <a:solidFill>
                  <a:srgbClr val="FF0000"/>
                </a:solidFill>
              </a:rPr>
              <a:t>í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236296" y="3930834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jarn</a:t>
            </a:r>
            <a:r>
              <a:rPr lang="cs-CZ" sz="2000" b="1" dirty="0" smtClean="0">
                <a:solidFill>
                  <a:srgbClr val="FF0000"/>
                </a:solidFill>
              </a:rPr>
              <a:t>ích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236296" y="4251633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jarn</a:t>
            </a:r>
            <a:r>
              <a:rPr lang="cs-CZ" sz="2000" b="1" dirty="0" smtClean="0">
                <a:solidFill>
                  <a:srgbClr val="FF0000"/>
                </a:solidFill>
              </a:rPr>
              <a:t>ími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202388" y="1791866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jarn</a:t>
            </a:r>
            <a:r>
              <a:rPr lang="cs-CZ" sz="2000" b="1" dirty="0" smtClean="0">
                <a:solidFill>
                  <a:srgbClr val="FF0000"/>
                </a:solidFill>
              </a:rPr>
              <a:t>í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236296" y="2401838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jarn</a:t>
            </a:r>
            <a:r>
              <a:rPr lang="cs-CZ" sz="2000" b="1" dirty="0" smtClean="0">
                <a:solidFill>
                  <a:srgbClr val="FF0000"/>
                </a:solidFill>
              </a:rPr>
              <a:t>ích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6632"/>
            <a:ext cx="8496944" cy="461665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správné tvary přídavných jmen: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3527" y="2103239"/>
            <a:ext cx="2952329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76056" y="2132856"/>
            <a:ext cx="2664296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7" y="2751311"/>
            <a:ext cx="2952329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2780928"/>
            <a:ext cx="2664296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3527" y="3399383"/>
            <a:ext cx="2952329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76056" y="3429000"/>
            <a:ext cx="2664296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3527" y="4047455"/>
            <a:ext cx="2952329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76056" y="4077072"/>
            <a:ext cx="2664296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527" y="4695527"/>
            <a:ext cx="2952329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o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76056" y="4725144"/>
            <a:ext cx="2664296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bez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3528" y="5343599"/>
            <a:ext cx="2952328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76056" y="5373216"/>
            <a:ext cx="2664296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51520" y="980728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Lucida Calligraphy" pitchFamily="66" charset="0"/>
              </a:rPr>
              <a:t>(podzimní,  rybí,  ptačí,  okenní,  lví,  včelí,  cizí,  hmyzí,  želví,  ryzí,  jestřábí,  psí)</a:t>
            </a:r>
            <a:endParaRPr lang="cs-CZ" sz="2400" b="1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275856" y="2098948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Lucida Calligraphy" pitchFamily="66" charset="0"/>
              </a:rPr>
              <a:t>jazyce,</a:t>
            </a:r>
            <a:endParaRPr lang="cs-CZ" sz="2400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275856" y="2741786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Lucida Calligraphy" pitchFamily="66" charset="0"/>
              </a:rPr>
              <a:t>křikem,</a:t>
            </a:r>
            <a:endParaRPr lang="cs-CZ" sz="2400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275856" y="3394149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Lucida Calligraphy" pitchFamily="66" charset="0"/>
              </a:rPr>
              <a:t>polévce,</a:t>
            </a:r>
            <a:endParaRPr lang="cs-CZ" sz="2400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203848" y="404651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Lucida Calligraphy" pitchFamily="66" charset="0"/>
              </a:rPr>
              <a:t>větry, </a:t>
            </a:r>
            <a:endParaRPr lang="cs-CZ" sz="2400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237756" y="4689350"/>
            <a:ext cx="14062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Lucida Calligraphy" pitchFamily="66" charset="0"/>
              </a:rPr>
              <a:t>hřívě</a:t>
            </a:r>
            <a:endParaRPr lang="cs-CZ" sz="2400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203848" y="5322663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Lucida Calligraphy" pitchFamily="66" charset="0"/>
              </a:rPr>
              <a:t>budce,</a:t>
            </a:r>
            <a:endParaRPr lang="cs-CZ" sz="2400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740352" y="2104281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Lucida Calligraphy" pitchFamily="66" charset="0"/>
              </a:rPr>
              <a:t>jikry,</a:t>
            </a:r>
            <a:endParaRPr lang="cs-CZ" sz="2400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740352" y="2770361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Lucida Calligraphy" pitchFamily="66" charset="0"/>
              </a:rPr>
              <a:t>zlato,</a:t>
            </a:r>
            <a:endParaRPr lang="cs-CZ" sz="2400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740352" y="3417391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Lucida Calligraphy" pitchFamily="66" charset="0"/>
              </a:rPr>
              <a:t>vytí,</a:t>
            </a:r>
            <a:endParaRPr lang="cs-CZ" sz="2400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740352" y="4064421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Lucida Calligraphy" pitchFamily="66" charset="0"/>
              </a:rPr>
              <a:t>úlech,</a:t>
            </a:r>
            <a:endParaRPr lang="cs-CZ" sz="2400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740352" y="4711451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Lucida Calligraphy" pitchFamily="66" charset="0"/>
              </a:rPr>
              <a:t>skla,</a:t>
            </a:r>
            <a:endParaRPr lang="cs-CZ" sz="2400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740352" y="5358481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Lucida Calligraphy" pitchFamily="66" charset="0"/>
              </a:rPr>
              <a:t>larva</a:t>
            </a:r>
            <a:endParaRPr lang="cs-CZ" sz="2400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962074" y="2098948"/>
            <a:ext cx="22142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latin typeface="Lucida Calligraphy" pitchFamily="66" charset="0"/>
              </a:rPr>
              <a:t>cizím</a:t>
            </a:r>
            <a:endParaRPr lang="cs-CZ" sz="2400" b="1" dirty="0">
              <a:solidFill>
                <a:srgbClr val="FFFF00"/>
              </a:solidFill>
              <a:latin typeface="Lucida Calligraphy" pitchFamily="66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962074" y="2751311"/>
            <a:ext cx="22142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latin typeface="Lucida Calligraphy" pitchFamily="66" charset="0"/>
              </a:rPr>
              <a:t>jestřábím</a:t>
            </a:r>
            <a:endParaRPr lang="cs-CZ" sz="2400" b="1" dirty="0">
              <a:solidFill>
                <a:srgbClr val="FFFF00"/>
              </a:solidFill>
              <a:latin typeface="Lucida Calligraphy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6632"/>
            <a:ext cx="8496944" cy="830997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slova, od kterých jsou utvořena tato přídavná jména: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827218" y="2103239"/>
            <a:ext cx="2520281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28184" y="2132856"/>
            <a:ext cx="2664296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27218" y="2751311"/>
            <a:ext cx="2520281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28184" y="2780928"/>
            <a:ext cx="2664296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27218" y="3399383"/>
            <a:ext cx="2520281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8184" y="3429000"/>
            <a:ext cx="2664296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27218" y="4047455"/>
            <a:ext cx="2520281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28184" y="4077072"/>
            <a:ext cx="2664296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27218" y="4695527"/>
            <a:ext cx="2520281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28184" y="4725144"/>
            <a:ext cx="2664296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27984" y="2098948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Lucida Calligraphy" pitchFamily="66" charset="0"/>
              </a:rPr>
              <a:t>pohonné    </a:t>
            </a:r>
            <a:endParaRPr lang="cs-CZ" sz="2400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27984" y="2741786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Lucida Calligraphy" pitchFamily="66" charset="0"/>
              </a:rPr>
              <a:t>výměnný</a:t>
            </a:r>
            <a:endParaRPr lang="cs-CZ" sz="2400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27984" y="3394149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Lucida Calligraphy" pitchFamily="66" charset="0"/>
              </a:rPr>
              <a:t>rostlinný</a:t>
            </a:r>
            <a:endParaRPr lang="cs-CZ" sz="2400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355976" y="404651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Lucida Calligraphy" pitchFamily="66" charset="0"/>
              </a:rPr>
              <a:t>ochranné</a:t>
            </a:r>
            <a:endParaRPr lang="cs-CZ" sz="2400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389884" y="4689350"/>
            <a:ext cx="17662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Lucida Calligraphy" pitchFamily="66" charset="0"/>
              </a:rPr>
              <a:t>varhanní</a:t>
            </a:r>
            <a:endParaRPr lang="cs-CZ" sz="2400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051720" y="2098948"/>
            <a:ext cx="18902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latin typeface="Lucida Calligraphy" pitchFamily="66" charset="0"/>
              </a:rPr>
              <a:t>hlubina</a:t>
            </a:r>
            <a:endParaRPr lang="cs-CZ" sz="2400" b="1" dirty="0">
              <a:solidFill>
                <a:srgbClr val="FFFF00"/>
              </a:solidFill>
              <a:latin typeface="Lucida Calligraphy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051720" y="2751311"/>
            <a:ext cx="18902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latin typeface="Lucida Calligraphy" pitchFamily="66" charset="0"/>
              </a:rPr>
              <a:t>koruna</a:t>
            </a:r>
            <a:endParaRPr lang="cs-CZ" sz="2400" b="1" dirty="0">
              <a:solidFill>
                <a:srgbClr val="FFFF00"/>
              </a:solidFill>
              <a:latin typeface="Lucida Calligraphy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79512" y="2085231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Lucida Calligraphy" pitchFamily="66" charset="0"/>
              </a:rPr>
              <a:t>hlubinný   </a:t>
            </a:r>
            <a:endParaRPr lang="cs-CZ" sz="2400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79512" y="2761878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Lucida Calligraphy" pitchFamily="66" charset="0"/>
              </a:rPr>
              <a:t>korunní</a:t>
            </a:r>
            <a:endParaRPr lang="cs-CZ" sz="2400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79512" y="3400425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Lucida Calligraphy" pitchFamily="66" charset="0"/>
              </a:rPr>
              <a:t>výkonný</a:t>
            </a:r>
            <a:endParaRPr lang="cs-CZ" sz="2400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79512" y="4047455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Lucida Calligraphy" pitchFamily="66" charset="0"/>
              </a:rPr>
              <a:t>senná</a:t>
            </a:r>
            <a:endParaRPr lang="cs-CZ" sz="2400" dirty="0">
              <a:solidFill>
                <a:schemeClr val="bg1"/>
              </a:solidFill>
              <a:latin typeface="Lucida Calligraphy" pitchFamily="66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79512" y="4695527"/>
            <a:ext cx="17662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Lucida Calligraphy" pitchFamily="66" charset="0"/>
              </a:rPr>
              <a:t>jeskynní</a:t>
            </a:r>
            <a:endParaRPr lang="cs-CZ" sz="2400" dirty="0">
              <a:solidFill>
                <a:schemeClr val="bg1"/>
              </a:solidFill>
              <a:latin typeface="Lucida Calligraphy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467544" y="1052736"/>
            <a:ext cx="856895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</a:rPr>
              <a:t>Český jazyk  pro 6.ročník základní školy a primu víceletého gymnázia, Nakladatelství </a:t>
            </a:r>
            <a:r>
              <a:rPr lang="cs-CZ" sz="1100" dirty="0" err="1" smtClean="0">
                <a:solidFill>
                  <a:schemeClr val="bg1"/>
                </a:solidFill>
              </a:rPr>
              <a:t>Fraus</a:t>
            </a: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692696"/>
            <a:ext cx="1728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citace: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4339</TotalTime>
  <Words>512</Words>
  <Application>Microsoft Office PowerPoint</Application>
  <PresentationFormat>Předvádění na obrazovce (4:3)</PresentationFormat>
  <Paragraphs>178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ČESKÝ  JAZYK</vt:lpstr>
      <vt:lpstr>Snímek 3</vt:lpstr>
      <vt:lpstr>SKLOŇOVÁNÍ PŘÍDAVNÝCH  JMEN 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 JAZYK</dc:title>
  <dc:creator>Jirka</dc:creator>
  <cp:lastModifiedBy>Jirka</cp:lastModifiedBy>
  <cp:revision>515</cp:revision>
  <dcterms:created xsi:type="dcterms:W3CDTF">2012-09-23T06:05:13Z</dcterms:created>
  <dcterms:modified xsi:type="dcterms:W3CDTF">2013-06-29T20:19:14Z</dcterms:modified>
</cp:coreProperties>
</file>