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28" r:id="rId2"/>
    <p:sldId id="327" r:id="rId3"/>
    <p:sldId id="256" r:id="rId4"/>
    <p:sldId id="308" r:id="rId5"/>
    <p:sldId id="313" r:id="rId6"/>
    <p:sldId id="324" r:id="rId7"/>
    <p:sldId id="320" r:id="rId8"/>
    <p:sldId id="322" r:id="rId9"/>
    <p:sldId id="323" r:id="rId10"/>
    <p:sldId id="325" r:id="rId11"/>
    <p:sldId id="326" r:id="rId12"/>
    <p:sldId id="30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CC3300"/>
    <a:srgbClr val="FF6600"/>
    <a:srgbClr val="0000FF"/>
    <a:srgbClr val="00FF00"/>
    <a:srgbClr val="663300"/>
    <a:srgbClr val="66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445" y="-1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130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F6982-19A0-407B-BE91-B13A78394C3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2CCD1-AFCB-4FB1-B831-7FAB2D1C175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037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08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77BD33-A29B-40D4-A4E5-9E958596A6B4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err="1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Čj</a:t>
                      </a: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_15/6</a:t>
                      </a:r>
                      <a:endParaRPr lang="cs-CZ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Jmenné</a:t>
                      </a:r>
                      <a:r>
                        <a:rPr lang="cs-CZ" sz="1200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tvary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přídavných jmen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620688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 k osvojení nového učiva a jeho procvičení.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496944" cy="2592288"/>
          </a:xfr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JMENNÉ  TVARY</a:t>
            </a:r>
            <a:b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PŘÍDAVNÝCH  JMEN</a:t>
            </a:r>
            <a:b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404664"/>
            <a:ext cx="8784976" cy="892552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ctr"/>
            <a:r>
              <a:rPr lang="cs-CZ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JMENNÉ  TVARY  PŘÍDAVNÝCH  JMEN</a:t>
            </a:r>
          </a:p>
          <a:p>
            <a:pPr marL="457200" indent="-457200" algn="ctr"/>
            <a:r>
              <a:rPr lang="cs-CZ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Některá přídavná jména 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tvrdá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se užívají ve jmenném tvaru.</a:t>
            </a:r>
            <a:endParaRPr lang="cs-CZ" sz="24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18012" y="980728"/>
            <a:ext cx="753988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83" name="Tabulka 82"/>
          <p:cNvGraphicFramePr>
            <a:graphicFrameLocks noGrp="1"/>
          </p:cNvGraphicFramePr>
          <p:nvPr/>
        </p:nvGraphicFramePr>
        <p:xfrm>
          <a:off x="827584" y="1988840"/>
          <a:ext cx="8136904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9549"/>
                <a:gridCol w="2426796"/>
                <a:gridCol w="3140559"/>
              </a:tblGrid>
              <a:tr h="375816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mužský rod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ženský rod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střední rod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</a:t>
                      </a:r>
                    </a:p>
                    <a:p>
                      <a:pPr algn="ctr"/>
                      <a:endParaRPr lang="cs-CZ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mláda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mládo</a:t>
                      </a:r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mládi</a:t>
                      </a:r>
                    </a:p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mlády</a:t>
                      </a:r>
                    </a:p>
                    <a:p>
                      <a:pPr algn="ctr"/>
                      <a:endParaRPr lang="cs-CZ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Chlapci jsou bosi.</a:t>
                      </a:r>
                    </a:p>
                    <a:p>
                      <a:pPr algn="ctr"/>
                      <a:r>
                        <a:rPr lang="cs-CZ" sz="21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Stromy jsou zdrávy.</a:t>
                      </a:r>
                      <a:endParaRPr lang="cs-CZ" sz="21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mlády</a:t>
                      </a:r>
                    </a:p>
                    <a:p>
                      <a:pPr algn="ctr"/>
                      <a:endParaRPr lang="cs-CZ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cs-CZ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Dívky jsou zdrávy.</a:t>
                      </a:r>
                      <a:endParaRPr lang="cs-CZ" sz="22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mláda</a:t>
                      </a:r>
                    </a:p>
                    <a:p>
                      <a:pPr algn="ctr"/>
                      <a:endParaRPr lang="cs-CZ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cs-CZ" sz="2400" b="1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cs-CZ" sz="22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Koťata jsou spokojena.</a:t>
                      </a:r>
                    </a:p>
                    <a:p>
                      <a:pPr algn="ctr"/>
                      <a:endParaRPr lang="cs-CZ" sz="2400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5" name="TextovéPole 84"/>
          <p:cNvSpPr txBox="1"/>
          <p:nvPr/>
        </p:nvSpPr>
        <p:spPr>
          <a:xfrm>
            <a:off x="179512" y="2724696"/>
            <a:ext cx="553998" cy="11521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vert270"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1.p.č.j.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179512" y="3948832"/>
            <a:ext cx="540000" cy="1872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vert270"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1.p.č.mn.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4664"/>
            <a:ext cx="8784976" cy="1815882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JMENNÝCH  TVARŮ  PŘÍDAVNÝCH  JMEN</a:t>
            </a:r>
          </a:p>
          <a:p>
            <a:pPr marL="457200" indent="-45720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 UŽÍVÁ  např. V  PŘÍSUDKU  JMENNÉM  </a:t>
            </a:r>
          </a:p>
          <a:p>
            <a:pPr marL="457200" indent="-45720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 SPONOU.</a:t>
            </a:r>
          </a:p>
          <a:p>
            <a:pPr marL="457200" indent="-457200" algn="ctr"/>
            <a:endParaRPr lang="cs-CZ" sz="28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2621230"/>
            <a:ext cx="8784976" cy="1015663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PŘÍDAVNÉ  JMÉNO  </a:t>
            </a:r>
            <a:r>
              <a:rPr lang="cs-CZ" sz="32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rád,  -a,  -o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 POUZE  </a:t>
            </a:r>
          </a:p>
          <a:p>
            <a:pPr marL="457200" indent="-457200"/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JMENNÉ  TVARY.</a:t>
            </a:r>
            <a:endParaRPr lang="cs-CZ" sz="28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délník 50"/>
          <p:cNvSpPr/>
          <p:nvPr/>
        </p:nvSpPr>
        <p:spPr>
          <a:xfrm>
            <a:off x="323528" y="1988840"/>
            <a:ext cx="8496944" cy="46085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303039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věty vhodnými 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jmennými tvary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přídavných jmen: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697695" y="2103240"/>
            <a:ext cx="18002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7815" y="2751312"/>
            <a:ext cx="232440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26087" y="3399384"/>
            <a:ext cx="1728192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21632" y="4047456"/>
            <a:ext cx="1584175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25888" y="4695528"/>
            <a:ext cx="108012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97895" y="2098949"/>
            <a:ext cx="4018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zahraničním zájezdem.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921831" y="4048498"/>
            <a:ext cx="461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omluvu svým spolužačkám.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769703" y="2098949"/>
            <a:ext cx="1743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latin typeface="Lucida Calligraphy" pitchFamily="66" charset="0"/>
              </a:rPr>
              <a:t>odměněn</a:t>
            </a:r>
            <a:endParaRPr lang="cs-CZ" sz="24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15166" y="2079998"/>
            <a:ext cx="2974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Výherce byl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15166" y="2757687"/>
            <a:ext cx="3910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Babička byla vážně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15166" y="3376142"/>
            <a:ext cx="6647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Po namáhavé cestě do hor byl otec</a:t>
            </a:r>
          </a:p>
          <a:p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16718" y="4047456"/>
            <a:ext cx="1820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Marta je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37455" y="4695528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Děti běhaly na zahradě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193640" y="5367983"/>
            <a:ext cx="1728192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921831" y="5361806"/>
            <a:ext cx="1946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na dárky.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37456" y="5367983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Byli jsme 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689584" y="6063679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273760" y="6034261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, přátelé.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37456" y="604043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Lucida Calligraphy" pitchFamily="66" charset="0"/>
              </a:rPr>
              <a:t>Buďte</a:t>
            </a:r>
            <a:endParaRPr lang="cs-CZ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91766" y="1129035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Lucida Calligraphy" pitchFamily="66" charset="0"/>
              </a:rPr>
              <a:t>(unavený,  zvědavý,  odměněný,  zdravý,  dlužný, bosý,  nemocný)</a:t>
            </a:r>
            <a:endParaRPr lang="cs-CZ" sz="24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i/y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koncovkách přídavných jmen: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12776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err="1" smtClean="0">
                <a:solidFill>
                  <a:schemeClr val="bg1"/>
                </a:solidFill>
              </a:rPr>
              <a:t>Rychl</a:t>
            </a:r>
            <a:r>
              <a:rPr lang="cs-CZ" sz="2400" b="1" dirty="0" smtClean="0">
                <a:solidFill>
                  <a:schemeClr val="bg1"/>
                </a:solidFill>
              </a:rPr>
              <a:t>__ žáci byli už s úkoly hotov__.  Chlubil se s hotov__m__ výkresy.  Udivil nás </a:t>
            </a:r>
            <a:r>
              <a:rPr lang="cs-CZ" sz="2400" b="1" dirty="0" err="1" smtClean="0">
                <a:solidFill>
                  <a:schemeClr val="bg1"/>
                </a:solidFill>
              </a:rPr>
              <a:t>rychl</a:t>
            </a:r>
            <a:r>
              <a:rPr lang="cs-CZ" sz="2400" b="1" dirty="0" smtClean="0">
                <a:solidFill>
                  <a:schemeClr val="bg1"/>
                </a:solidFill>
              </a:rPr>
              <a:t>__ let </a:t>
            </a:r>
            <a:r>
              <a:rPr lang="cs-CZ" sz="2400" b="1" dirty="0" err="1" smtClean="0">
                <a:solidFill>
                  <a:schemeClr val="bg1"/>
                </a:solidFill>
              </a:rPr>
              <a:t>drav</a:t>
            </a:r>
            <a:r>
              <a:rPr lang="cs-CZ" sz="2400" b="1" dirty="0" smtClean="0">
                <a:solidFill>
                  <a:schemeClr val="bg1"/>
                </a:solidFill>
              </a:rPr>
              <a:t>__ch ptáků. Přiběhli k nám dva </a:t>
            </a:r>
            <a:r>
              <a:rPr lang="cs-CZ" sz="2400" b="1" dirty="0" err="1" smtClean="0">
                <a:solidFill>
                  <a:schemeClr val="bg1"/>
                </a:solidFill>
              </a:rPr>
              <a:t>ciz</a:t>
            </a:r>
            <a:r>
              <a:rPr lang="cs-CZ" sz="2400" b="1" dirty="0" smtClean="0">
                <a:solidFill>
                  <a:schemeClr val="bg1"/>
                </a:solidFill>
              </a:rPr>
              <a:t>__ psi.  Ve skříni visely </a:t>
            </a:r>
            <a:r>
              <a:rPr lang="cs-CZ" sz="2400" b="1" dirty="0" err="1" smtClean="0">
                <a:solidFill>
                  <a:schemeClr val="bg1"/>
                </a:solidFill>
              </a:rPr>
              <a:t>otcov</a:t>
            </a:r>
            <a:r>
              <a:rPr lang="cs-CZ" sz="2400" b="1" dirty="0" smtClean="0">
                <a:solidFill>
                  <a:schemeClr val="bg1"/>
                </a:solidFill>
              </a:rPr>
              <a:t>__ a </a:t>
            </a:r>
            <a:r>
              <a:rPr lang="cs-CZ" sz="2400" b="1" dirty="0" err="1" smtClean="0">
                <a:solidFill>
                  <a:schemeClr val="bg1"/>
                </a:solidFill>
              </a:rPr>
              <a:t>bratrov</a:t>
            </a:r>
            <a:r>
              <a:rPr lang="cs-CZ" sz="2400" b="1" dirty="0" smtClean="0">
                <a:solidFill>
                  <a:schemeClr val="bg1"/>
                </a:solidFill>
              </a:rPr>
              <a:t>__ kabáty.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V ohradě se pásli dva </a:t>
            </a:r>
            <a:r>
              <a:rPr lang="cs-CZ" sz="2400" b="1" dirty="0" err="1" smtClean="0">
                <a:solidFill>
                  <a:schemeClr val="bg1"/>
                </a:solidFill>
              </a:rPr>
              <a:t>sousedov</a:t>
            </a:r>
            <a:r>
              <a:rPr lang="cs-CZ" sz="2400" b="1" dirty="0" smtClean="0">
                <a:solidFill>
                  <a:schemeClr val="bg1"/>
                </a:solidFill>
              </a:rPr>
              <a:t>__ koně.  Horolezci se vrátili z nebezpečné výpravy živ__ a zdráv__.  Hajný napodoboval sov__ houkání.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00758" y="141277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35066" y="141277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96336" y="141277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172400" y="141277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i/y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268760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rodiče jsou zdráv__,  </a:t>
            </a:r>
            <a:r>
              <a:rPr lang="cs-CZ" sz="2400" b="1" dirty="0" err="1" smtClean="0">
                <a:solidFill>
                  <a:schemeClr val="bg1"/>
                </a:solidFill>
              </a:rPr>
              <a:t>hladov</a:t>
            </a:r>
            <a:r>
              <a:rPr lang="cs-CZ" sz="2400" b="1" dirty="0" smtClean="0">
                <a:solidFill>
                  <a:schemeClr val="bg1"/>
                </a:solidFill>
              </a:rPr>
              <a:t>__ vlci,  prsten z </a:t>
            </a:r>
            <a:r>
              <a:rPr lang="cs-CZ" sz="2400" b="1" dirty="0" err="1" smtClean="0">
                <a:solidFill>
                  <a:schemeClr val="bg1"/>
                </a:solidFill>
              </a:rPr>
              <a:t>ryz</a:t>
            </a:r>
            <a:r>
              <a:rPr lang="cs-CZ" sz="2400" b="1" dirty="0" smtClean="0">
                <a:solidFill>
                  <a:schemeClr val="bg1"/>
                </a:solidFill>
              </a:rPr>
              <a:t>__ho zlata,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</a:rPr>
              <a:t>s hotov__m úkolem,  </a:t>
            </a:r>
            <a:r>
              <a:rPr lang="cs-CZ" sz="2400" b="1" dirty="0" err="1" smtClean="0">
                <a:solidFill>
                  <a:schemeClr val="bg1"/>
                </a:solidFill>
              </a:rPr>
              <a:t>sousedov</a:t>
            </a:r>
            <a:r>
              <a:rPr lang="cs-CZ" sz="2400" b="1" dirty="0" smtClean="0">
                <a:solidFill>
                  <a:schemeClr val="bg1"/>
                </a:solidFill>
              </a:rPr>
              <a:t>__ </a:t>
            </a:r>
            <a:r>
              <a:rPr lang="cs-CZ" sz="2400" b="1" dirty="0" err="1" smtClean="0">
                <a:solidFill>
                  <a:schemeClr val="bg1"/>
                </a:solidFill>
              </a:rPr>
              <a:t>nezkrotn</a:t>
            </a:r>
            <a:r>
              <a:rPr lang="cs-CZ" sz="2400" b="1" dirty="0" smtClean="0">
                <a:solidFill>
                  <a:schemeClr val="bg1"/>
                </a:solidFill>
              </a:rPr>
              <a:t>__ psi,  z </a:t>
            </a:r>
            <a:r>
              <a:rPr lang="cs-CZ" sz="2400" b="1" dirty="0" err="1" smtClean="0">
                <a:solidFill>
                  <a:schemeClr val="bg1"/>
                </a:solidFill>
              </a:rPr>
              <a:t>plechov</a:t>
            </a:r>
            <a:r>
              <a:rPr lang="cs-CZ" sz="2400" b="1" dirty="0" smtClean="0">
                <a:solidFill>
                  <a:schemeClr val="bg1"/>
                </a:solidFill>
              </a:rPr>
              <a:t>__ch věder,  </a:t>
            </a:r>
            <a:r>
              <a:rPr lang="cs-CZ" sz="2400" b="1" dirty="0" err="1" smtClean="0">
                <a:solidFill>
                  <a:schemeClr val="bg1"/>
                </a:solidFill>
              </a:rPr>
              <a:t>stěhovav</a:t>
            </a:r>
            <a:r>
              <a:rPr lang="cs-CZ" sz="2400" b="1" dirty="0" smtClean="0">
                <a:solidFill>
                  <a:schemeClr val="bg1"/>
                </a:solidFill>
              </a:rPr>
              <a:t>__ ptáci,  </a:t>
            </a:r>
            <a:r>
              <a:rPr lang="cs-CZ" sz="2400" b="1" dirty="0" err="1" smtClean="0">
                <a:solidFill>
                  <a:schemeClr val="bg1"/>
                </a:solidFill>
              </a:rPr>
              <a:t>kulhav</a:t>
            </a:r>
            <a:r>
              <a:rPr lang="cs-CZ" sz="2400" b="1" dirty="0" smtClean="0">
                <a:solidFill>
                  <a:schemeClr val="bg1"/>
                </a:solidFill>
              </a:rPr>
              <a:t>__ oslík,  </a:t>
            </a:r>
            <a:r>
              <a:rPr lang="cs-CZ" sz="2400" b="1" dirty="0" err="1" smtClean="0">
                <a:solidFill>
                  <a:schemeClr val="bg1"/>
                </a:solidFill>
              </a:rPr>
              <a:t>zřejm</a:t>
            </a:r>
            <a:r>
              <a:rPr lang="cs-CZ" sz="2400" b="1" dirty="0" smtClean="0">
                <a:solidFill>
                  <a:schemeClr val="bg1"/>
                </a:solidFill>
              </a:rPr>
              <a:t>__ omyl,  </a:t>
            </a:r>
            <a:r>
              <a:rPr lang="cs-CZ" sz="2400" b="1" dirty="0" err="1" smtClean="0">
                <a:solidFill>
                  <a:schemeClr val="bg1"/>
                </a:solidFill>
              </a:rPr>
              <a:t>bodav</a:t>
            </a:r>
            <a:r>
              <a:rPr lang="cs-CZ" sz="2400" b="1" dirty="0" smtClean="0">
                <a:solidFill>
                  <a:schemeClr val="bg1"/>
                </a:solidFill>
              </a:rPr>
              <a:t>__ hmyz,  </a:t>
            </a:r>
            <a:r>
              <a:rPr lang="cs-CZ" sz="2400" b="1" dirty="0" err="1" smtClean="0">
                <a:solidFill>
                  <a:schemeClr val="bg1"/>
                </a:solidFill>
              </a:rPr>
              <a:t>rychl</a:t>
            </a:r>
            <a:r>
              <a:rPr lang="cs-CZ" sz="2400" b="1" dirty="0" smtClean="0">
                <a:solidFill>
                  <a:schemeClr val="bg1"/>
                </a:solidFill>
              </a:rPr>
              <a:t>__ pštros__ běh,  chlapci si hráli bos__,  pro </a:t>
            </a:r>
            <a:r>
              <a:rPr lang="cs-CZ" sz="2400" b="1" dirty="0" err="1" smtClean="0">
                <a:solidFill>
                  <a:schemeClr val="bg1"/>
                </a:solidFill>
              </a:rPr>
              <a:t>dědečkov</a:t>
            </a:r>
            <a:r>
              <a:rPr lang="cs-CZ" sz="2400" b="1" dirty="0" smtClean="0">
                <a:solidFill>
                  <a:schemeClr val="bg1"/>
                </a:solidFill>
              </a:rPr>
              <a:t>__ dobré spolupracovníky,  nad  </a:t>
            </a:r>
            <a:r>
              <a:rPr lang="cs-CZ" sz="2400" b="1" dirty="0" err="1" smtClean="0">
                <a:solidFill>
                  <a:schemeClr val="bg1"/>
                </a:solidFill>
              </a:rPr>
              <a:t>Tomášov</a:t>
            </a:r>
            <a:r>
              <a:rPr lang="cs-CZ" sz="2400" b="1" dirty="0" smtClean="0">
                <a:solidFill>
                  <a:schemeClr val="bg1"/>
                </a:solidFill>
              </a:rPr>
              <a:t>__m__ modely letadel,  </a:t>
            </a:r>
            <a:r>
              <a:rPr lang="cs-CZ" sz="2400" b="1" dirty="0" err="1" smtClean="0">
                <a:solidFill>
                  <a:schemeClr val="bg1"/>
                </a:solidFill>
              </a:rPr>
              <a:t>Karlov</a:t>
            </a:r>
            <a:r>
              <a:rPr lang="cs-CZ" sz="2400" b="1" dirty="0" smtClean="0">
                <a:solidFill>
                  <a:schemeClr val="bg1"/>
                </a:solidFill>
              </a:rPr>
              <a:t>__ vesel__ spolužáci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75409" y="1230660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123054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669757" y="1221021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69740" y="1782227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65501" y="177281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68144" y="1763405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100392" y="1772816"/>
            <a:ext cx="2160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3039"/>
            <a:ext cx="8496944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Utvořte 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jmenné tvary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přídavných jmen:</a:t>
            </a: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71155" y="1935088"/>
          <a:ext cx="8424935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987"/>
                <a:gridCol w="1684987"/>
                <a:gridCol w="1684987"/>
                <a:gridCol w="1684987"/>
                <a:gridCol w="1684987"/>
              </a:tblGrid>
              <a:tr h="370840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mužský rod životný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ženský rod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mužský rod životný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ženský rod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šťastný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bosý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ochotný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známý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hotový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hladový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mrtvý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živý</a:t>
                      </a:r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051720" y="1412776"/>
            <a:ext cx="3384376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jednotné číslo 1.p.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36096" y="1412776"/>
            <a:ext cx="3384376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množné číslo 1.p.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42778" y="26369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336699"/>
                </a:solidFill>
              </a:rPr>
              <a:t>šťasten</a:t>
            </a:r>
            <a:endParaRPr lang="cs-CZ" sz="2400" b="1" dirty="0">
              <a:solidFill>
                <a:srgbClr val="336699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46587" y="26369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336699"/>
                </a:solidFill>
              </a:rPr>
              <a:t>šťastna</a:t>
            </a:r>
            <a:endParaRPr lang="cs-CZ" sz="2400" b="1" dirty="0">
              <a:solidFill>
                <a:srgbClr val="336699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12296" y="26369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336699"/>
                </a:solidFill>
              </a:rPr>
              <a:t>šťastni</a:t>
            </a:r>
            <a:endParaRPr lang="cs-CZ" sz="2400" b="1" dirty="0">
              <a:solidFill>
                <a:srgbClr val="336699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97055" y="26369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336699"/>
                </a:solidFill>
              </a:rPr>
              <a:t>šťastny</a:t>
            </a:r>
            <a:endParaRPr lang="cs-CZ" sz="2400" b="1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496944" cy="1015663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Najděte přídavná jména a určete jejich </a:t>
            </a:r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indent="-457200"/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Utvořte od přídavných jmen tvary 2. a 3. stupně.</a:t>
            </a:r>
          </a:p>
          <a:p>
            <a:pPr marL="457200" indent="-457200"/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Utvořte </a:t>
            </a:r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jmenné tvary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přídavných jmen </a:t>
            </a:r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bohatý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skrytý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268760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Rostliny</a:t>
            </a:r>
          </a:p>
          <a:p>
            <a:endParaRPr lang="cs-CZ" sz="2400" b="1" dirty="0" smtClean="0">
              <a:solidFill>
                <a:schemeClr val="bg1"/>
              </a:solidFill>
            </a:endParaRPr>
          </a:p>
          <a:p>
            <a:r>
              <a:rPr lang="cs-CZ" sz="2400" b="1" dirty="0" smtClean="0">
                <a:solidFill>
                  <a:schemeClr val="bg1"/>
                </a:solidFill>
              </a:rPr>
              <a:t>Svět rostlin je nesmírně              a                  . Není to jen            krása květů a nespočet                     tvarů, co dělá rostliny                                          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           . Také                          život,              děje                        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uvnitř                      těl zasluhují pozornost. Jsou to procesy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       všem rostlinám. Z prostředí, v němž žijí, přijímají rostliny            látky a v těle je přeměňují na                 materiál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               k růstu a v               látky               jako zdroj energie. 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19872" y="198884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bohatý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96966" y="1993131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rozmanitý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663011" y="198884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klidná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2358405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rostlinných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2732261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zajímavými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99792" y="272797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skrytý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97796" y="273226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vnitřní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73613" y="2737495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životní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995888" y="2727970"/>
            <a:ext cx="1680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probíhající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12007" y="3097535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rostlinných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3528" y="346710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společné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03648" y="3832473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různé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12743" y="3832473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stavební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3528" y="418298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potřebný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088407" y="4192513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zásobní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79082" y="4192513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sloužící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07704" y="4714577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tvrdé, 1.p.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635896" y="4714577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bohatší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436096" y="4714577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nejbohatší       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33073 0.3969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00" y="1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467544" y="1052736"/>
            <a:ext cx="85689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Český jazyk 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692696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citace: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5451</TotalTime>
  <Words>543</Words>
  <Application>Microsoft Office PowerPoint</Application>
  <PresentationFormat>Předvádění na obrazovce (4:3)</PresentationFormat>
  <Paragraphs>132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ČESKÝ  JAZYK</vt:lpstr>
      <vt:lpstr>JMENNÉ  TVARY PŘÍDAVNÝCH  JMEN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650</cp:revision>
  <dcterms:created xsi:type="dcterms:W3CDTF">2012-09-23T06:05:13Z</dcterms:created>
  <dcterms:modified xsi:type="dcterms:W3CDTF">2013-06-25T19:43:18Z</dcterms:modified>
</cp:coreProperties>
</file>