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1" r:id="rId2"/>
    <p:sldId id="262" r:id="rId3"/>
    <p:sldId id="256" r:id="rId4"/>
    <p:sldId id="264" r:id="rId5"/>
    <p:sldId id="266" r:id="rId6"/>
    <p:sldId id="270" r:id="rId7"/>
    <p:sldId id="267" r:id="rId8"/>
    <p:sldId id="268" r:id="rId9"/>
    <p:sldId id="269" r:id="rId10"/>
    <p:sldId id="271" r:id="rId11"/>
    <p:sldId id="258" r:id="rId12"/>
    <p:sldId id="259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56" autoAdjust="0"/>
  </p:normalViewPr>
  <p:slideViewPr>
    <p:cSldViewPr>
      <p:cViewPr>
        <p:scale>
          <a:sx n="90" d="100"/>
          <a:sy n="90" d="100"/>
        </p:scale>
        <p:origin x="-1157" y="1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CDAD3-54B1-4E9A-BE1E-B59F1650295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009605-8AF4-4A8C-9559-B6D027FA5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09605-8AF4-4A8C-9559-B6D027FA5D8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8962E-BC44-4292-A9F5-9E723D93ED9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D9FAA-6867-4FB1-95C5-D3E6F6D690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Čj</a:t>
                      </a: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_16/6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Dopis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 k osvojení nového učiva a jeho procvičení.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1470025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11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DOPIS</a:t>
            </a:r>
            <a:endParaRPr lang="cs-CZ" sz="115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6712"/>
            <a:ext cx="8424936" cy="3024336"/>
          </a:xfrm>
          <a:prstGeom prst="rect">
            <a:avLst/>
          </a:prstGeom>
          <a:solidFill>
            <a:schemeClr val="bg2">
              <a:lumMod val="50000"/>
            </a:schemeClr>
          </a:solidFill>
          <a:ln w="9525" cap="flat" cmpd="sng" algn="ctr">
            <a:noFill/>
            <a:prstDash val="solid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DOPIS  </a:t>
            </a:r>
            <a:br>
              <a:rPr kumimoji="0" lang="cs-CZ" sz="8000" b="1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6600" b="1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OSOBNÍ  A  ÚŘEDNÍ</a:t>
            </a:r>
            <a:endParaRPr kumimoji="0" lang="cs-CZ" sz="7200" b="1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44824"/>
            <a:ext cx="4896544" cy="3096344"/>
          </a:xfrm>
          <a:prstGeom prst="rect">
            <a:avLst/>
          </a:prstGeo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ln w="9525" cap="flat" cmpd="sng" algn="ctr">
            <a:noFill/>
            <a:prstDash val="solid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DOPIS </a:t>
            </a:r>
            <a:r>
              <a:rPr kumimoji="0" lang="cs-CZ" sz="28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způsob písemného dorozumívání.</a:t>
            </a:r>
            <a:br>
              <a:rPr kumimoji="0" lang="cs-CZ" sz="28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8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8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966378" y="2618058"/>
            <a:ext cx="576064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971600" y="4005064"/>
            <a:ext cx="576064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38815" y="2420888"/>
            <a:ext cx="23042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</a:rPr>
              <a:t>osobní </a:t>
            </a:r>
            <a:r>
              <a:rPr lang="cs-CZ" sz="3200" b="1" dirty="0" smtClean="0">
                <a:solidFill>
                  <a:srgbClr val="FFFF00"/>
                </a:solidFill>
              </a:rPr>
              <a:t>(soukromý)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38815" y="380861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</a:rPr>
              <a:t>úřední</a:t>
            </a:r>
            <a:endParaRPr lang="cs-CZ" sz="3200" b="1" u="sng" dirty="0">
              <a:solidFill>
                <a:srgbClr val="FFFF00"/>
              </a:solidFill>
            </a:endParaRPr>
          </a:p>
        </p:txBody>
      </p:sp>
      <p:pic>
        <p:nvPicPr>
          <p:cNvPr id="8" name="Picture 4" descr="http://delhi4cats.files.wordpress.com/2010/12/letter_writ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844824"/>
            <a:ext cx="3096343" cy="309634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5232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OFICIÁLNÍ   DOPIS</a:t>
            </a:r>
            <a:endParaRPr lang="cs-CZ" sz="28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496944" cy="353943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55576" y="1697400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1572238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má 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poloúřední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charakter</a:t>
            </a:r>
            <a:endParaRPr lang="cs-CZ" sz="2800" b="1" dirty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330877"/>
            <a:ext cx="6408712" cy="138499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užíváme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spisovné jazykové prostředky</a:t>
            </a:r>
          </a:p>
          <a:p>
            <a:endParaRPr lang="cs-CZ" sz="2800" b="1" dirty="0" smtClean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nepoužíváme příliš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osobní vyjadřování</a:t>
            </a:r>
            <a:endParaRPr lang="cs-CZ" sz="2800" b="1" u="sng" dirty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835696" y="274638"/>
            <a:ext cx="6851104" cy="11430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600" b="1" i="0" u="sng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OSOBNÍ  DOPIS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22851"/>
            <a:ext cx="8296366" cy="5232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KOMU  NEJČASTĚJI  PÍŠETE  DOPIS?</a:t>
            </a:r>
            <a:endParaRPr lang="cs-CZ" sz="2800" b="1" dirty="0">
              <a:solidFill>
                <a:schemeClr val="bg1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babičce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http://delhi4cats.files.wordpress.com/2010/12/letter_writ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1008112" cy="100811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547936" y="3759423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dědečkovi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336" y="4377878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kamarádce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2736" y="4996333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sourozenci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3140968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příbuzným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789040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rodičům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437112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44342"/>
            <a:ext cx="8363272" cy="1143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OBSAH  DOPISU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352928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43608" y="1969986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83468" y="1850843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záleží na tom, komu je dopis určen</a:t>
            </a:r>
            <a:endParaRPr lang="cs-CZ" sz="2800" b="1" dirty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6" name="Picture 2" descr="http://blog.careesma.in/wp-content/uploads/2011/10/lett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531202" flipH="1">
            <a:off x="6689189" y="253907"/>
            <a:ext cx="1026114" cy="82089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467544" y="2905780"/>
            <a:ext cx="8352928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043608" y="3031252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078686" y="290578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vztah k uživateli</a:t>
            </a:r>
            <a:endParaRPr lang="cs-CZ" sz="2800" b="1" dirty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3827" y="3990543"/>
            <a:ext cx="8388000" cy="2246769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toho, jak je dopis napsán, poznáme, jaký je </a:t>
            </a:r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vztah pisatele k adresátovi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514350" indent="-514350">
              <a:buFont typeface="Wingdings" pitchFamily="2" charset="2"/>
              <a:buChar char="Ø"/>
            </a:pP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Wingdings" pitchFamily="2" charset="2"/>
              <a:buChar char="Ø"/>
            </a:pP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8" grpId="0" animBg="1"/>
      <p:bldP spid="9" grpId="0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23528" y="332656"/>
            <a:ext cx="8496944" cy="95410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 DOPIS</a:t>
            </a:r>
          </a:p>
          <a:p>
            <a:pPr algn="ctr"/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88840"/>
            <a:ext cx="8496944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1043608" y="2098556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078686" y="1960559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oficiální</a:t>
            </a:r>
            <a:endParaRPr lang="cs-CZ" sz="2800" b="1" dirty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977788"/>
            <a:ext cx="8496944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1043608" y="3103260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078686" y="294008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neoficiální  (soukromý)</a:t>
            </a:r>
            <a:endParaRPr lang="cs-CZ" sz="2800" b="1" dirty="0">
              <a:solidFill>
                <a:srgbClr val="FFFF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7" name="Picture 2" descr="http://blog.careesma.in/wp-content/uploads/2011/10/lett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531202" flipH="1">
            <a:off x="6689189" y="253907"/>
            <a:ext cx="1026114" cy="82089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5" grpId="0" animBg="1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95410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 DOPIS</a:t>
            </a:r>
          </a:p>
          <a:p>
            <a:pPr algn="ctr"/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8496944" cy="138499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55576" y="2117410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14150" y="1982821"/>
            <a:ext cx="64063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využíváme i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slova hovorová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a </a:t>
            </a:r>
            <a:r>
              <a:rPr lang="cs-CZ" sz="2800" b="1" u="sng" dirty="0" smtClean="0">
                <a:solidFill>
                  <a:schemeClr val="bg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citově zabarvená</a:t>
            </a:r>
            <a:endParaRPr lang="cs-CZ" sz="2800" b="1" u="sng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628181"/>
            <a:ext cx="8496944" cy="267765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55576" y="3861048"/>
            <a:ext cx="1152128" cy="288032"/>
          </a:xfrm>
          <a:prstGeom prst="rightArrow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3627021"/>
            <a:ext cx="64063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musí obsahovat: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oslovení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pozdrav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sdělení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přání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 </a:t>
            </a:r>
            <a:r>
              <a:rPr lang="cs-CZ" sz="2800" b="1" u="sng" dirty="0" smtClean="0">
                <a:solidFill>
                  <a:srgbClr val="FFFF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poděkování</a:t>
            </a:r>
            <a:endParaRPr lang="cs-CZ" sz="2800" b="1" u="sng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8327" y="-31339"/>
            <a:ext cx="6696000" cy="701730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Milá  Moniko,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slíbila jsem, že Ti napíšu, jakmile  dorazíme do Stráže. Odpusť mi, že jsem slib nesplnila a že Ti píšu až po týdnu pobytu v táboře. Zatím jsem totiž neměla čas.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Náš tábor je trochu zvláštní. Sešli se tady vítězové olympiády 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českém jazyce, tedy ti, kdo nejen vědí, kde se píše i a kde y, ale především dobří vypravěči, ti, kteří dobře pozorují a dovedou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pozoro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</a:t>
            </a: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vané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výstižně popsat nebo charakterizovat. Nemysli si však, že je tady nuda, že spisujeme jen slohové úkoly. Naopak. Je tady neobyčejně veselo: koupání, hry, soutěže, táboráky – a to ve společnosti vtipných 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veselých společníků a vedoucích, kteří  rozumějí nejen češtině, ale také legraci. A o svých zážitcích pak rádi píšeme.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Te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se všichni připravujeme na závěrečný táborák a na karneval.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Chystám si masku. Chci, aby mě nikdo nepoznal, a tak půjdu za nemluvícího poustevníka.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Jsem zvědava, zda se mi podaří získat alespoň některou z cen za masku, nezískám-li cenu za dobré „spisování“. Na to se přece jen  necítím, jsou tady – jak se domnívám – lepší „spisovatelské naděje“, než jsem já.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Musím Ti, Moniko, napsat, že se mi tady moc líbí. Dokonce jsem si tady našla prima kamaráda. O tom Ti budu vypravovat, až se sejdeme. Za dva roky sem třeba také pojedeš, a tak už budeš vědět něco o tom, co Tě čeká.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Zdraví Tě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						Pavlína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0992" y="1094199"/>
            <a:ext cx="1776467" cy="40011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OSLOVENÍ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979" y="56818"/>
            <a:ext cx="1872208" cy="70788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DOPIS  MUSÍ  OBSAHOVAT: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92" y="1670263"/>
            <a:ext cx="1776467" cy="40011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ÚVOD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992" y="2246327"/>
            <a:ext cx="1776467" cy="40011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SDĚLENÍ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1835696" y="1196752"/>
            <a:ext cx="389099" cy="275794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0992" y="2822391"/>
            <a:ext cx="1776467" cy="40011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PŘÁNÍ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835696" y="1753766"/>
            <a:ext cx="389099" cy="275794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874937" y="2286397"/>
            <a:ext cx="389099" cy="275794"/>
          </a:xfrm>
          <a:prstGeom prst="rightArrow">
            <a:avLst/>
          </a:prstGeom>
          <a:solidFill>
            <a:srgbClr val="FFC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835696" y="2896369"/>
            <a:ext cx="389099" cy="275794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02235" y="47625"/>
            <a:ext cx="1512168" cy="2606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11760" y="326132"/>
            <a:ext cx="6660000" cy="79861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1760" y="1156320"/>
            <a:ext cx="6660000" cy="4068000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11760" y="5244056"/>
            <a:ext cx="6660000" cy="1116000"/>
          </a:xfrm>
          <a:prstGeom prst="rect">
            <a:avLst/>
          </a:prstGeom>
          <a:solidFill>
            <a:srgbClr val="00B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C 0.01077 -0.07084 0.02153 -0.14028 0.02622 -0.167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C 0.01284 -0.07638 0.02604 -0.15092 0.03159 -0.1793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7 0.00672 C 0.00798 -0.02963 0.02031 -0.06458 0.02552 -0.0777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C 0.01077 0.16713 0.02171 0.33033 0.02622 0.39375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1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978" y="304200"/>
            <a:ext cx="8938518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ZKONTROLUJ ,  ZDA  SE  TI  ČASTO  NEOPAKUJÍ:</a:t>
            </a:r>
            <a:endParaRPr lang="cs-CZ" sz="28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6418" y="1528336"/>
            <a:ext cx="7812000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SLOVESA  „BÝT“,  „MÍT“,  (je, jsou, byli, budou, má)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1528217"/>
            <a:ext cx="423664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6418" y="2391271"/>
            <a:ext cx="7834014" cy="830997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ZÁJMENA – UKAZOVACÍ  (TEN,  TA,  TO) – v různých pádech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2391152"/>
            <a:ext cx="423664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6418" y="3606115"/>
            <a:ext cx="7834014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STEJNÉ  PŘEDLOŽKY,  SPOJKY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3605996"/>
            <a:ext cx="423664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52736"/>
            <a:ext cx="856895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Český jazyk  pro 6.ročník základní školy a primu víceletého gymnázia, Nakladatelství </a:t>
            </a:r>
            <a:r>
              <a:rPr lang="cs-CZ" sz="1100" dirty="0" err="1" smtClean="0">
                <a:solidFill>
                  <a:schemeClr val="bg1"/>
                </a:solidFill>
              </a:rPr>
              <a:t>Fraus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692696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citace: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517</Words>
  <Application>Microsoft Office PowerPoint</Application>
  <PresentationFormat>Předvádění na obrazovce (4:3)</PresentationFormat>
  <Paragraphs>92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DOPIS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31</cp:revision>
  <dcterms:created xsi:type="dcterms:W3CDTF">2012-11-27T20:16:44Z</dcterms:created>
  <dcterms:modified xsi:type="dcterms:W3CDTF">2013-06-25T19:45:08Z</dcterms:modified>
</cp:coreProperties>
</file>