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327" r:id="rId2"/>
    <p:sldId id="328" r:id="rId3"/>
    <p:sldId id="256" r:id="rId4"/>
    <p:sldId id="308" r:id="rId5"/>
    <p:sldId id="313" r:id="rId6"/>
    <p:sldId id="316" r:id="rId7"/>
    <p:sldId id="315" r:id="rId8"/>
    <p:sldId id="322" r:id="rId9"/>
    <p:sldId id="320" r:id="rId10"/>
    <p:sldId id="323" r:id="rId11"/>
    <p:sldId id="324" r:id="rId12"/>
    <p:sldId id="326" r:id="rId13"/>
    <p:sldId id="325" r:id="rId14"/>
    <p:sldId id="304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FF6600"/>
    <a:srgbClr val="0000FF"/>
    <a:srgbClr val="00FF00"/>
    <a:srgbClr val="663300"/>
    <a:srgbClr val="66FF66"/>
    <a:srgbClr val="3366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FD0F851-EC5A-4D38-B0AD-8093EC10F338}" styleName="Světlý styl 1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C083E6E3-FA7D-4D7B-A595-EF9225AFEA82}" styleName="Světlý styl 1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8" y="5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3130" y="-8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0F6982-19A0-407B-BE91-B13A78394C38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B2CCD1-AFCB-4FB1-B831-7FAB2D1C175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1703772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82FC3A-4C53-4A7C-8AF5-B03D4A3255F6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77BD33-A29B-40D4-A4E5-9E958596A6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08608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77BD33-A29B-40D4-A4E5-9E958596A6B4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CFDF7A-291A-49B4-B0EA-32F827AB2E2E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11791256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</a:t>
                      </a:r>
                      <a:r>
                        <a:rPr lang="cs-CZ" sz="1200" dirty="0" err="1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Melč</a:t>
                      </a: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Jiří Soška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VY_32_Inovace_Český</a:t>
                      </a:r>
                      <a:r>
                        <a:rPr lang="cs-CZ" sz="1200" baseline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jazyk_6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ŠABLONY: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err="1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Čj</a:t>
                      </a:r>
                      <a:r>
                        <a:rPr lang="cs-CZ" sz="1200" b="1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_14/6</a:t>
                      </a:r>
                      <a:endParaRPr lang="cs-CZ" sz="12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Skloňování</a:t>
                      </a:r>
                      <a:r>
                        <a:rPr lang="cs-CZ" sz="1200" baseline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baseline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přídavných </a:t>
                      </a:r>
                      <a:r>
                        <a:rPr lang="cs-CZ" sz="1200" baseline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jmen II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6.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baseline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/2012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" name="Obrázek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68170" y="5517232"/>
            <a:ext cx="5407660" cy="1048385"/>
          </a:xfrm>
          <a:prstGeom prst="rect">
            <a:avLst/>
          </a:prstGeom>
          <a:noFill/>
        </p:spPr>
      </p:pic>
      <p:pic>
        <p:nvPicPr>
          <p:cNvPr id="4" name="Obrázek 3" descr="znak školy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0" y="1556792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611560" y="692696"/>
            <a:ext cx="81369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Anotace: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Prezentace je určena pro žáky </a:t>
            </a:r>
            <a:r>
              <a:rPr lang="cs-CZ" dirty="0" err="1" smtClean="0">
                <a:solidFill>
                  <a:schemeClr val="bg1"/>
                </a:solidFill>
              </a:rPr>
              <a:t>II.stupně</a:t>
            </a:r>
            <a:r>
              <a:rPr lang="cs-CZ" dirty="0" smtClean="0">
                <a:solidFill>
                  <a:schemeClr val="bg1"/>
                </a:solidFill>
              </a:rPr>
              <a:t> k osvojení nového učiva a jeho procvičení.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56792"/>
            <a:ext cx="7772400" cy="1470025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r>
              <a:rPr lang="cs-CZ" sz="8000" b="1" dirty="0" smtClean="0">
                <a:solidFill>
                  <a:schemeClr val="bg1"/>
                </a:solidFill>
              </a:rPr>
              <a:t>ČESKÝ  JAZYK</a:t>
            </a:r>
            <a:endParaRPr lang="cs-CZ" sz="8000" b="1" dirty="0">
              <a:solidFill>
                <a:schemeClr val="bg1"/>
              </a:solidFill>
            </a:endParaRPr>
          </a:p>
        </p:txBody>
      </p:sp>
      <p:pic>
        <p:nvPicPr>
          <p:cNvPr id="11268" name="Picture 4" descr="http://t1.gstatic.com/images?q=tbn:ANd9GcRKhpfGPdLgcFQDgOtVZ1_Tiz81YWIlK7_BFIXE72a8Zal-Gju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5085184"/>
            <a:ext cx="2133579" cy="6330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6" name="TextovéPole 5"/>
          <p:cNvSpPr txBox="1"/>
          <p:nvPr/>
        </p:nvSpPr>
        <p:spPr>
          <a:xfrm>
            <a:off x="3131840" y="4509120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6. ročník</a:t>
            </a:r>
            <a:endParaRPr lang="cs-CZ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764704"/>
            <a:ext cx="8496944" cy="2592288"/>
          </a:xfrm>
          <a:solidFill>
            <a:schemeClr val="tx2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Autofit/>
          </a:bodyPr>
          <a:lstStyle/>
          <a:p>
            <a:r>
              <a:rPr lang="cs-CZ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SKLOŇOVÁNÍ</a:t>
            </a:r>
            <a:br>
              <a:rPr lang="cs-CZ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PŘÍDAVNÝCH  JMEN</a:t>
            </a:r>
            <a:br>
              <a:rPr lang="cs-CZ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971600" y="1952952"/>
          <a:ext cx="7776864" cy="3139440"/>
        </p:xfrm>
        <a:graphic>
          <a:graphicData uri="http://schemas.openxmlformats.org/drawingml/2006/table">
            <a:tbl>
              <a:tblPr firstRow="1" bandRow="1">
                <a:effectLst>
                  <a:reflection blurRad="6350" stA="52000" endA="300" endPos="35000" dir="5400000" sy="-100000" algn="bl" rotWithShape="0"/>
                </a:effectLst>
                <a:tableStyleId>{69CF1AB2-1976-4502-BF36-3FF5EA218861}</a:tableStyleId>
              </a:tblPr>
              <a:tblGrid>
                <a:gridCol w="3888432"/>
                <a:gridCol w="3888432"/>
              </a:tblGrid>
              <a:tr h="411480">
                <a:tc>
                  <a:txBody>
                    <a:bodyPr/>
                    <a:lstStyle/>
                    <a:p>
                      <a:endParaRPr lang="cs-CZ" sz="2000" baseline="0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u="none" baseline="0" dirty="0" smtClean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  <a:p>
                      <a:endParaRPr lang="cs-CZ" sz="2000" u="none" baseline="0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cs-CZ" sz="2000" u="none" baseline="0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cs-CZ" sz="2000" u="none" baseline="0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cs-CZ" sz="2000" u="none" baseline="0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cs-CZ" sz="2000" u="none" baseline="0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cs-CZ" sz="2000" u="none" baseline="0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cs-CZ" sz="2000" u="none" baseline="0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cs-CZ" sz="2000" u="none" dirty="0" smtClean="0">
                        <a:solidFill>
                          <a:srgbClr val="FFC000"/>
                        </a:solidFill>
                      </a:endParaRPr>
                    </a:p>
                    <a:p>
                      <a:endParaRPr lang="cs-CZ" sz="2000" u="none" dirty="0" smtClean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323528" y="404664"/>
            <a:ext cx="8496944" cy="769441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/>
            <a:r>
              <a:rPr lang="cs-CZ" sz="20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SKLOŇOVÁNÍ   PŘÍDAVNÝCH  JMEN</a:t>
            </a:r>
          </a:p>
          <a:p>
            <a:pPr marL="457200" indent="-457200"/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 </a:t>
            </a:r>
            <a:r>
              <a:rPr lang="cs-CZ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Přídavná jména </a:t>
            </a:r>
            <a:r>
              <a:rPr lang="cs-CZ" sz="20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přivlastňovací</a:t>
            </a:r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skloňují se podle vzorů </a:t>
            </a:r>
            <a:r>
              <a:rPr lang="cs-CZ" sz="20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otcův, matčin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971600" y="1516722"/>
            <a:ext cx="3888432" cy="40011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jednotné číslo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860032" y="1516722"/>
            <a:ext cx="3888432" cy="40011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množné číslo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 rot="16200000">
            <a:off x="-862762" y="3285183"/>
            <a:ext cx="3132000" cy="4680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mužský rod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589684" y="836712"/>
            <a:ext cx="1656184" cy="2880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910258" y="2060848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1., 5.p.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691680" y="2060848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otcův (pes, dům) 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635896" y="206084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907976" y="2762344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2.p.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906835" y="3113092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3.p.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905694" y="3463840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4.p.</a:t>
            </a:r>
            <a:endParaRPr lang="cs-CZ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903412" y="416533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6.p.</a:t>
            </a:r>
            <a:endParaRPr lang="cs-CZ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902271" y="4516084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7.p.</a:t>
            </a:r>
            <a:endParaRPr lang="cs-CZ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691680" y="2771636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otcov</a:t>
            </a:r>
            <a:r>
              <a:rPr lang="cs-CZ" b="1" dirty="0" smtClean="0">
                <a:solidFill>
                  <a:srgbClr val="FF0000"/>
                </a:solidFill>
              </a:rPr>
              <a:t>a</a:t>
            </a:r>
            <a:endParaRPr lang="cs-CZ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691680" y="3112393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otcov</a:t>
            </a:r>
            <a:r>
              <a:rPr lang="cs-CZ" b="1" dirty="0" smtClean="0">
                <a:solidFill>
                  <a:srgbClr val="FF0000"/>
                </a:solidFill>
              </a:rPr>
              <a:t>u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691680" y="345315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otcov</a:t>
            </a:r>
            <a:r>
              <a:rPr lang="cs-CZ" b="1" dirty="0" smtClean="0">
                <a:solidFill>
                  <a:srgbClr val="FF0000"/>
                </a:solidFill>
              </a:rPr>
              <a:t>a  </a:t>
            </a:r>
            <a:r>
              <a:rPr lang="cs-CZ" b="1" dirty="0" smtClean="0"/>
              <a:t>(psa)</a:t>
            </a:r>
            <a:endParaRPr lang="cs-CZ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1691680" y="3793907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otcův  (dům)</a:t>
            </a:r>
            <a:endParaRPr lang="cs-CZ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691680" y="4134664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 otcov</a:t>
            </a:r>
            <a:r>
              <a:rPr lang="cs-CZ" b="1" dirty="0" smtClean="0">
                <a:solidFill>
                  <a:srgbClr val="FF0000"/>
                </a:solidFill>
              </a:rPr>
              <a:t>ě</a:t>
            </a:r>
            <a:r>
              <a:rPr lang="cs-CZ" b="1" dirty="0" smtClean="0"/>
              <a:t>, </a:t>
            </a:r>
            <a:r>
              <a:rPr lang="cs-CZ" b="1" dirty="0" smtClean="0">
                <a:solidFill>
                  <a:srgbClr val="FF0000"/>
                </a:solidFill>
              </a:rPr>
              <a:t>-u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1691680" y="4499828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otcov</a:t>
            </a:r>
            <a:r>
              <a:rPr lang="cs-CZ" b="1" dirty="0" smtClean="0">
                <a:solidFill>
                  <a:srgbClr val="FF0000"/>
                </a:solidFill>
              </a:rPr>
              <a:t>ým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635896" y="277163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a</a:t>
            </a:r>
            <a:endParaRPr lang="cs-CZ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3635896" y="311262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u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3635896" y="345361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a</a:t>
            </a:r>
            <a:endParaRPr lang="cs-CZ" b="1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3635896" y="379460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endParaRPr lang="cs-CZ" b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3635896" y="4135596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ě</a:t>
            </a:r>
            <a:r>
              <a:rPr lang="cs-CZ" b="1" dirty="0" smtClean="0"/>
              <a:t>, </a:t>
            </a:r>
            <a:r>
              <a:rPr lang="cs-CZ" b="1" dirty="0" smtClean="0">
                <a:solidFill>
                  <a:srgbClr val="FF0000"/>
                </a:solidFill>
              </a:rPr>
              <a:t>-u</a:t>
            </a:r>
            <a:endParaRPr lang="cs-CZ" b="1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3635896" y="4486111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ým</a:t>
            </a:r>
            <a:endParaRPr lang="cs-CZ" b="1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5076056" y="2060848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otcov</a:t>
            </a:r>
            <a:r>
              <a:rPr lang="cs-CZ" b="1" dirty="0" smtClean="0">
                <a:solidFill>
                  <a:srgbClr val="FF0000"/>
                </a:solidFill>
              </a:rPr>
              <a:t>i  </a:t>
            </a:r>
            <a:r>
              <a:rPr lang="cs-CZ" b="1" dirty="0" smtClean="0"/>
              <a:t>(psi)</a:t>
            </a:r>
            <a:endParaRPr lang="cs-CZ" b="1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7236296" y="206084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endParaRPr lang="cs-CZ" b="1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5076056" y="277163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otcov</a:t>
            </a:r>
            <a:r>
              <a:rPr lang="cs-CZ" b="1" dirty="0" smtClean="0">
                <a:solidFill>
                  <a:srgbClr val="FF0000"/>
                </a:solidFill>
              </a:rPr>
              <a:t>ých</a:t>
            </a:r>
            <a:endParaRPr lang="cs-CZ" b="1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5076056" y="311262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otcov</a:t>
            </a:r>
            <a:r>
              <a:rPr lang="cs-CZ" b="1" dirty="0" smtClean="0">
                <a:solidFill>
                  <a:srgbClr val="FF0000"/>
                </a:solidFill>
              </a:rPr>
              <a:t>ým</a:t>
            </a:r>
            <a:endParaRPr lang="cs-CZ" b="1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5076056" y="3453616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otcov</a:t>
            </a:r>
            <a:r>
              <a:rPr lang="cs-CZ" b="1" dirty="0" smtClean="0">
                <a:solidFill>
                  <a:srgbClr val="FF0000"/>
                </a:solidFill>
              </a:rPr>
              <a:t>y  </a:t>
            </a:r>
            <a:r>
              <a:rPr lang="cs-CZ" b="1" dirty="0" smtClean="0"/>
              <a:t>(psy, domy)</a:t>
            </a:r>
            <a:endParaRPr lang="cs-CZ" b="1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5076056" y="4135596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 otcov</a:t>
            </a:r>
            <a:r>
              <a:rPr lang="cs-CZ" b="1" dirty="0" smtClean="0">
                <a:solidFill>
                  <a:srgbClr val="FF0000"/>
                </a:solidFill>
              </a:rPr>
              <a:t>ých</a:t>
            </a:r>
            <a:endParaRPr lang="cs-CZ" b="1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5076056" y="4486747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otcov</a:t>
            </a:r>
            <a:r>
              <a:rPr lang="cs-CZ" b="1" dirty="0" smtClean="0">
                <a:solidFill>
                  <a:srgbClr val="FF0000"/>
                </a:solidFill>
              </a:rPr>
              <a:t>ými</a:t>
            </a:r>
            <a:endParaRPr lang="cs-CZ" b="1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5076056" y="241159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otcov</a:t>
            </a:r>
            <a:r>
              <a:rPr lang="cs-CZ" b="1" dirty="0" smtClean="0">
                <a:solidFill>
                  <a:srgbClr val="FF0000"/>
                </a:solidFill>
              </a:rPr>
              <a:t>y </a:t>
            </a:r>
            <a:r>
              <a:rPr lang="cs-CZ" b="1" dirty="0" smtClean="0"/>
              <a:t>(domy)</a:t>
            </a:r>
            <a:endParaRPr lang="cs-CZ" b="1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7236296" y="241159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endParaRPr lang="cs-CZ" b="1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7236296" y="2762344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ých</a:t>
            </a:r>
            <a:endParaRPr lang="cs-CZ" b="1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7236296" y="3113092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ým</a:t>
            </a:r>
            <a:endParaRPr lang="cs-CZ" b="1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7236296" y="344479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endParaRPr lang="cs-CZ" b="1" dirty="0"/>
          </a:p>
        </p:txBody>
      </p:sp>
      <p:sp>
        <p:nvSpPr>
          <p:cNvPr id="62" name="TextovéPole 61"/>
          <p:cNvSpPr txBox="1"/>
          <p:nvPr/>
        </p:nvSpPr>
        <p:spPr>
          <a:xfrm>
            <a:off x="7236296" y="4117711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ých</a:t>
            </a:r>
            <a:endParaRPr lang="cs-CZ" b="1" dirty="0"/>
          </a:p>
        </p:txBody>
      </p:sp>
      <p:sp>
        <p:nvSpPr>
          <p:cNvPr id="63" name="TextovéPole 62"/>
          <p:cNvSpPr txBox="1"/>
          <p:nvPr/>
        </p:nvSpPr>
        <p:spPr>
          <a:xfrm>
            <a:off x="7236296" y="4492802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ými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971600" y="260648"/>
            <a:ext cx="3888432" cy="40011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jednotné číslo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860032" y="260648"/>
            <a:ext cx="3888432" cy="40011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množné číslo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 rot="16200000">
            <a:off x="-410680" y="1596078"/>
            <a:ext cx="2227836" cy="4680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ženský rod</a:t>
            </a:r>
            <a:endParaRPr lang="cs-CZ" sz="2400" b="1" dirty="0">
              <a:solidFill>
                <a:srgbClr val="FFFF00"/>
              </a:solidFill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971600" y="726604"/>
          <a:ext cx="7776864" cy="2225040"/>
        </p:xfrm>
        <a:graphic>
          <a:graphicData uri="http://schemas.openxmlformats.org/drawingml/2006/table">
            <a:tbl>
              <a:tblPr firstRow="1" bandRow="1">
                <a:effectLst>
                  <a:reflection blurRad="6350" stA="52000" endA="300" endPos="35000" dir="5400000" sy="-100000" algn="bl" rotWithShape="0"/>
                </a:effectLst>
                <a:tableStyleId>{69CF1AB2-1976-4502-BF36-3FF5EA218861}</a:tableStyleId>
              </a:tblPr>
              <a:tblGrid>
                <a:gridCol w="3888432"/>
                <a:gridCol w="3888432"/>
              </a:tblGrid>
              <a:tr h="411480">
                <a:tc>
                  <a:txBody>
                    <a:bodyPr/>
                    <a:lstStyle/>
                    <a:p>
                      <a:endParaRPr lang="cs-CZ" sz="2000" baseline="0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u="none" baseline="0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cs-CZ" sz="2000" u="none" baseline="0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cs-CZ" sz="2000" u="none" baseline="0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cs-CZ" sz="2000" u="none" baseline="0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cs-CZ" sz="2000" u="none" baseline="0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cs-CZ" sz="2000" u="none" baseline="0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cs-CZ" sz="2000" u="none" dirty="0" smtClean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910258" y="72317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1., 5.p.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907212" y="1043444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2.p.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904166" y="1363712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3.p.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901120" y="1683980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4.p.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98074" y="2004248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6.p.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95028" y="232451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7.p.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835696" y="72317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otcov</a:t>
            </a:r>
            <a:r>
              <a:rPr lang="cs-CZ" b="1" dirty="0" smtClean="0">
                <a:solidFill>
                  <a:srgbClr val="FF0000"/>
                </a:solidFill>
              </a:rPr>
              <a:t>a</a:t>
            </a:r>
            <a:r>
              <a:rPr lang="cs-CZ" b="1" dirty="0" smtClean="0"/>
              <a:t> (kočka)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835696" y="104344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otcov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835696" y="1363712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otcov</a:t>
            </a:r>
            <a:r>
              <a:rPr lang="cs-CZ" b="1" dirty="0" smtClean="0">
                <a:solidFill>
                  <a:srgbClr val="FF0000"/>
                </a:solidFill>
              </a:rPr>
              <a:t>ě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835696" y="1683980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otcov</a:t>
            </a:r>
            <a:r>
              <a:rPr lang="cs-CZ" b="1" dirty="0" smtClean="0">
                <a:solidFill>
                  <a:srgbClr val="FF0000"/>
                </a:solidFill>
              </a:rPr>
              <a:t>u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835696" y="2004248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 otcov</a:t>
            </a:r>
            <a:r>
              <a:rPr lang="cs-CZ" b="1" dirty="0" smtClean="0">
                <a:solidFill>
                  <a:srgbClr val="FF0000"/>
                </a:solidFill>
              </a:rPr>
              <a:t>ě</a:t>
            </a:r>
            <a:endParaRPr lang="cs-CZ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835696" y="232451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otcov</a:t>
            </a:r>
            <a:r>
              <a:rPr lang="cs-CZ" b="1" dirty="0" smtClean="0">
                <a:solidFill>
                  <a:srgbClr val="FF0000"/>
                </a:solidFill>
              </a:rPr>
              <a:t>ou</a:t>
            </a:r>
            <a:endParaRPr lang="cs-CZ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491880" y="71731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a</a:t>
            </a:r>
            <a:endParaRPr lang="cs-CZ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491880" y="104344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endParaRPr lang="cs-CZ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491880" y="136957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ě</a:t>
            </a:r>
            <a:endParaRPr lang="cs-CZ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491880" y="169570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u</a:t>
            </a:r>
            <a:endParaRPr lang="cs-CZ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491880" y="202184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ě</a:t>
            </a:r>
            <a:endParaRPr lang="cs-CZ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491880" y="234797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ou</a:t>
            </a:r>
            <a:endParaRPr lang="cs-CZ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860032" y="724932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otcov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b="1" dirty="0" smtClean="0"/>
              <a:t> (kočky)</a:t>
            </a:r>
            <a:endParaRPr lang="cs-CZ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4860032" y="104344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otcov</a:t>
            </a:r>
            <a:r>
              <a:rPr lang="cs-CZ" b="1" dirty="0" smtClean="0">
                <a:solidFill>
                  <a:srgbClr val="FF0000"/>
                </a:solidFill>
              </a:rPr>
              <a:t>ých</a:t>
            </a:r>
            <a:endParaRPr lang="cs-CZ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4860032" y="136195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otcov</a:t>
            </a:r>
            <a:r>
              <a:rPr lang="cs-CZ" b="1" dirty="0" smtClean="0">
                <a:solidFill>
                  <a:srgbClr val="FF0000"/>
                </a:solidFill>
              </a:rPr>
              <a:t>ým</a:t>
            </a:r>
            <a:endParaRPr lang="cs-CZ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4860032" y="1703328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otcov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b="1" dirty="0" smtClean="0"/>
              <a:t> </a:t>
            </a:r>
            <a:endParaRPr lang="cs-CZ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4860032" y="2029460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 otcov</a:t>
            </a:r>
            <a:r>
              <a:rPr lang="cs-CZ" b="1" dirty="0" smtClean="0">
                <a:solidFill>
                  <a:srgbClr val="FF0000"/>
                </a:solidFill>
              </a:rPr>
              <a:t>ých</a:t>
            </a:r>
            <a:endParaRPr lang="cs-CZ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4860032" y="2355592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otcov</a:t>
            </a:r>
            <a:r>
              <a:rPr lang="cs-CZ" b="1" dirty="0" smtClean="0">
                <a:solidFill>
                  <a:srgbClr val="FF0000"/>
                </a:solidFill>
              </a:rPr>
              <a:t>ými</a:t>
            </a:r>
            <a:endParaRPr lang="cs-CZ" b="1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6948264" y="71555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endParaRPr lang="cs-CZ" b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6951692" y="1043444"/>
            <a:ext cx="1292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ých</a:t>
            </a:r>
            <a:endParaRPr lang="cs-CZ" b="1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6955120" y="1371332"/>
            <a:ext cx="1433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ým</a:t>
            </a:r>
            <a:endParaRPr lang="cs-CZ" b="1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958548" y="169922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endParaRPr lang="cs-CZ" b="1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961976" y="2027108"/>
            <a:ext cx="1426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ých</a:t>
            </a:r>
            <a:endParaRPr lang="cs-CZ" b="1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6965404" y="2354996"/>
            <a:ext cx="1351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ými</a:t>
            </a:r>
            <a:endParaRPr lang="cs-CZ" b="1" dirty="0"/>
          </a:p>
        </p:txBody>
      </p:sp>
      <p:sp>
        <p:nvSpPr>
          <p:cNvPr id="42" name="TextovéPole 41"/>
          <p:cNvSpPr txBox="1"/>
          <p:nvPr/>
        </p:nvSpPr>
        <p:spPr>
          <a:xfrm rot="16200000">
            <a:off x="-412374" y="3828326"/>
            <a:ext cx="2227836" cy="4680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střední rod</a:t>
            </a:r>
            <a:endParaRPr lang="cs-CZ" sz="2400" b="1" dirty="0">
              <a:solidFill>
                <a:srgbClr val="FFFF00"/>
              </a:solidFill>
            </a:endParaRPr>
          </a:p>
        </p:txBody>
      </p:sp>
      <p:graphicFrame>
        <p:nvGraphicFramePr>
          <p:cNvPr id="43" name="Tabulka 42"/>
          <p:cNvGraphicFramePr>
            <a:graphicFrameLocks noGrp="1"/>
          </p:cNvGraphicFramePr>
          <p:nvPr/>
        </p:nvGraphicFramePr>
        <p:xfrm>
          <a:off x="969906" y="2958852"/>
          <a:ext cx="7776864" cy="2225040"/>
        </p:xfrm>
        <a:graphic>
          <a:graphicData uri="http://schemas.openxmlformats.org/drawingml/2006/table">
            <a:tbl>
              <a:tblPr firstRow="1" bandRow="1">
                <a:effectLst>
                  <a:reflection blurRad="6350" stA="52000" endA="300" endPos="35000" dir="5400000" sy="-100000" algn="bl" rotWithShape="0"/>
                </a:effectLst>
                <a:tableStyleId>{69CF1AB2-1976-4502-BF36-3FF5EA218861}</a:tableStyleId>
              </a:tblPr>
              <a:tblGrid>
                <a:gridCol w="3888432"/>
                <a:gridCol w="3888432"/>
              </a:tblGrid>
              <a:tr h="411480">
                <a:tc>
                  <a:txBody>
                    <a:bodyPr/>
                    <a:lstStyle/>
                    <a:p>
                      <a:endParaRPr lang="cs-CZ" sz="2000" baseline="0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u="none" baseline="0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cs-CZ" sz="2000" u="none" baseline="0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cs-CZ" sz="2000" u="none" baseline="0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cs-CZ" sz="2000" u="none" baseline="0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cs-CZ" sz="2000" u="none" baseline="0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cs-CZ" sz="2000" u="none" baseline="0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cs-CZ" sz="2000" u="none" dirty="0" smtClean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4" name="TextovéPole 43"/>
          <p:cNvSpPr txBox="1"/>
          <p:nvPr/>
        </p:nvSpPr>
        <p:spPr>
          <a:xfrm>
            <a:off x="923804" y="2955424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1., 5.p.</a:t>
            </a:r>
            <a:endParaRPr lang="cs-CZ" b="1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920758" y="3275692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2.p.</a:t>
            </a:r>
            <a:endParaRPr lang="cs-CZ" b="1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917712" y="3595960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3.p.</a:t>
            </a:r>
            <a:endParaRPr lang="cs-CZ" b="1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914666" y="3916228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4.p.</a:t>
            </a:r>
            <a:endParaRPr lang="cs-CZ" b="1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911620" y="423649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6.p.</a:t>
            </a:r>
            <a:endParaRPr lang="cs-CZ" b="1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908574" y="4556764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7.p.</a:t>
            </a:r>
            <a:endParaRPr lang="cs-CZ" b="1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1849242" y="295542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otcov</a:t>
            </a:r>
            <a:r>
              <a:rPr lang="cs-CZ" b="1" dirty="0" smtClean="0">
                <a:solidFill>
                  <a:srgbClr val="FF0000"/>
                </a:solidFill>
              </a:rPr>
              <a:t>o</a:t>
            </a:r>
            <a:r>
              <a:rPr lang="cs-CZ" b="1" dirty="0" smtClean="0"/>
              <a:t>  (kolo)</a:t>
            </a:r>
            <a:endParaRPr lang="cs-CZ" b="1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1849242" y="3262992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otcov</a:t>
            </a:r>
            <a:r>
              <a:rPr lang="cs-CZ" b="1" dirty="0" smtClean="0">
                <a:solidFill>
                  <a:srgbClr val="FF0000"/>
                </a:solidFill>
              </a:rPr>
              <a:t>a</a:t>
            </a:r>
            <a:endParaRPr lang="cs-CZ" b="1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1849242" y="3595960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otcov</a:t>
            </a:r>
            <a:r>
              <a:rPr lang="cs-CZ" b="1" dirty="0" smtClean="0">
                <a:solidFill>
                  <a:srgbClr val="FF0000"/>
                </a:solidFill>
              </a:rPr>
              <a:t>u</a:t>
            </a:r>
            <a:endParaRPr lang="cs-CZ" b="1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1849242" y="3916228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otcov</a:t>
            </a:r>
            <a:r>
              <a:rPr lang="cs-CZ" b="1" dirty="0" smtClean="0">
                <a:solidFill>
                  <a:srgbClr val="FF0000"/>
                </a:solidFill>
              </a:rPr>
              <a:t>o</a:t>
            </a:r>
            <a:endParaRPr lang="cs-CZ" b="1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1849242" y="423649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 otcov</a:t>
            </a:r>
            <a:r>
              <a:rPr lang="cs-CZ" b="1" dirty="0" smtClean="0">
                <a:solidFill>
                  <a:srgbClr val="FF0000"/>
                </a:solidFill>
              </a:rPr>
              <a:t>ě</a:t>
            </a:r>
            <a:r>
              <a:rPr lang="cs-CZ" b="1" dirty="0" smtClean="0"/>
              <a:t>, </a:t>
            </a:r>
            <a:r>
              <a:rPr lang="cs-CZ" b="1" dirty="0" smtClean="0">
                <a:solidFill>
                  <a:srgbClr val="FF0000"/>
                </a:solidFill>
              </a:rPr>
              <a:t>-u</a:t>
            </a:r>
            <a:endParaRPr lang="cs-CZ" b="1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1849242" y="455676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otcov</a:t>
            </a:r>
            <a:r>
              <a:rPr lang="cs-CZ" b="1" dirty="0" smtClean="0">
                <a:solidFill>
                  <a:srgbClr val="FF0000"/>
                </a:solidFill>
              </a:rPr>
              <a:t>ým</a:t>
            </a:r>
            <a:endParaRPr lang="cs-CZ" b="1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3505426" y="294956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o</a:t>
            </a:r>
            <a:endParaRPr lang="cs-CZ" b="1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3505426" y="327569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a</a:t>
            </a:r>
            <a:endParaRPr lang="cs-CZ" b="1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3505426" y="360182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u</a:t>
            </a:r>
            <a:endParaRPr lang="cs-CZ" b="1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3505426" y="392795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o</a:t>
            </a:r>
            <a:endParaRPr lang="cs-CZ" b="1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3505426" y="4254088"/>
            <a:ext cx="1354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ě</a:t>
            </a:r>
            <a:r>
              <a:rPr lang="cs-CZ" b="1" dirty="0" smtClean="0"/>
              <a:t>, </a:t>
            </a:r>
            <a:r>
              <a:rPr lang="cs-CZ" b="1" dirty="0" smtClean="0">
                <a:solidFill>
                  <a:srgbClr val="FF0000"/>
                </a:solidFill>
              </a:rPr>
              <a:t>-u</a:t>
            </a:r>
            <a:r>
              <a:rPr lang="cs-CZ" b="1" dirty="0" smtClean="0"/>
              <a:t> </a:t>
            </a:r>
            <a:endParaRPr lang="cs-CZ" b="1" dirty="0"/>
          </a:p>
        </p:txBody>
      </p:sp>
      <p:sp>
        <p:nvSpPr>
          <p:cNvPr id="61" name="TextovéPole 60"/>
          <p:cNvSpPr txBox="1"/>
          <p:nvPr/>
        </p:nvSpPr>
        <p:spPr>
          <a:xfrm>
            <a:off x="3505426" y="4580220"/>
            <a:ext cx="12825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ým</a:t>
            </a:r>
            <a:endParaRPr lang="cs-CZ" b="1" dirty="0"/>
          </a:p>
        </p:txBody>
      </p:sp>
      <p:sp>
        <p:nvSpPr>
          <p:cNvPr id="62" name="TextovéPole 61"/>
          <p:cNvSpPr txBox="1"/>
          <p:nvPr/>
        </p:nvSpPr>
        <p:spPr>
          <a:xfrm>
            <a:off x="4873578" y="2957180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otcov</a:t>
            </a:r>
            <a:r>
              <a:rPr lang="cs-CZ" b="1" dirty="0" smtClean="0">
                <a:solidFill>
                  <a:srgbClr val="FF0000"/>
                </a:solidFill>
              </a:rPr>
              <a:t>a</a:t>
            </a:r>
            <a:r>
              <a:rPr lang="cs-CZ" b="1" dirty="0" smtClean="0"/>
              <a:t> (kola)</a:t>
            </a:r>
            <a:endParaRPr lang="cs-CZ" b="1" dirty="0"/>
          </a:p>
        </p:txBody>
      </p:sp>
      <p:sp>
        <p:nvSpPr>
          <p:cNvPr id="63" name="TextovéPole 62"/>
          <p:cNvSpPr txBox="1"/>
          <p:nvPr/>
        </p:nvSpPr>
        <p:spPr>
          <a:xfrm>
            <a:off x="4873578" y="3275692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otcov</a:t>
            </a:r>
            <a:r>
              <a:rPr lang="cs-CZ" b="1" dirty="0" smtClean="0">
                <a:solidFill>
                  <a:srgbClr val="FF0000"/>
                </a:solidFill>
              </a:rPr>
              <a:t>ých</a:t>
            </a:r>
            <a:endParaRPr lang="cs-CZ" b="1" dirty="0"/>
          </a:p>
        </p:txBody>
      </p:sp>
      <p:sp>
        <p:nvSpPr>
          <p:cNvPr id="64" name="TextovéPole 63"/>
          <p:cNvSpPr txBox="1"/>
          <p:nvPr/>
        </p:nvSpPr>
        <p:spPr>
          <a:xfrm>
            <a:off x="4873578" y="359420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otcov</a:t>
            </a:r>
            <a:r>
              <a:rPr lang="cs-CZ" b="1" dirty="0" smtClean="0">
                <a:solidFill>
                  <a:srgbClr val="FF0000"/>
                </a:solidFill>
              </a:rPr>
              <a:t>ým</a:t>
            </a:r>
            <a:endParaRPr lang="cs-CZ" b="1" dirty="0"/>
          </a:p>
        </p:txBody>
      </p:sp>
      <p:sp>
        <p:nvSpPr>
          <p:cNvPr id="65" name="TextovéPole 64"/>
          <p:cNvSpPr txBox="1"/>
          <p:nvPr/>
        </p:nvSpPr>
        <p:spPr>
          <a:xfrm>
            <a:off x="4873578" y="393557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otcov</a:t>
            </a:r>
            <a:r>
              <a:rPr lang="cs-CZ" b="1" dirty="0" smtClean="0">
                <a:solidFill>
                  <a:srgbClr val="FF0000"/>
                </a:solidFill>
              </a:rPr>
              <a:t>a</a:t>
            </a:r>
            <a:r>
              <a:rPr lang="cs-CZ" b="1" dirty="0" smtClean="0"/>
              <a:t> </a:t>
            </a:r>
            <a:endParaRPr lang="cs-CZ" b="1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4873578" y="4261708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 otcov</a:t>
            </a:r>
            <a:r>
              <a:rPr lang="cs-CZ" b="1" dirty="0" smtClean="0">
                <a:solidFill>
                  <a:srgbClr val="FF0000"/>
                </a:solidFill>
              </a:rPr>
              <a:t>ých</a:t>
            </a:r>
            <a:endParaRPr lang="cs-CZ" b="1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4873578" y="4587840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otcov</a:t>
            </a:r>
            <a:r>
              <a:rPr lang="cs-CZ" b="1" dirty="0" smtClean="0">
                <a:solidFill>
                  <a:srgbClr val="FF0000"/>
                </a:solidFill>
              </a:rPr>
              <a:t>ými</a:t>
            </a:r>
            <a:endParaRPr lang="cs-CZ" b="1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6961810" y="294780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a</a:t>
            </a:r>
            <a:endParaRPr lang="cs-CZ" b="1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6965238" y="3275692"/>
            <a:ext cx="1292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ých</a:t>
            </a:r>
            <a:endParaRPr lang="cs-CZ" b="1" dirty="0"/>
          </a:p>
        </p:txBody>
      </p:sp>
      <p:sp>
        <p:nvSpPr>
          <p:cNvPr id="70" name="TextovéPole 69"/>
          <p:cNvSpPr txBox="1"/>
          <p:nvPr/>
        </p:nvSpPr>
        <p:spPr>
          <a:xfrm>
            <a:off x="6968666" y="3603580"/>
            <a:ext cx="1433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ým</a:t>
            </a:r>
            <a:endParaRPr lang="cs-CZ" b="1" dirty="0"/>
          </a:p>
        </p:txBody>
      </p:sp>
      <p:sp>
        <p:nvSpPr>
          <p:cNvPr id="71" name="TextovéPole 70"/>
          <p:cNvSpPr txBox="1"/>
          <p:nvPr/>
        </p:nvSpPr>
        <p:spPr>
          <a:xfrm>
            <a:off x="6972094" y="393146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a</a:t>
            </a:r>
            <a:endParaRPr lang="cs-CZ" b="1" dirty="0"/>
          </a:p>
        </p:txBody>
      </p:sp>
      <p:sp>
        <p:nvSpPr>
          <p:cNvPr id="72" name="TextovéPole 71"/>
          <p:cNvSpPr txBox="1"/>
          <p:nvPr/>
        </p:nvSpPr>
        <p:spPr>
          <a:xfrm>
            <a:off x="6975522" y="4259356"/>
            <a:ext cx="1426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ých</a:t>
            </a:r>
            <a:endParaRPr lang="cs-CZ" b="1" dirty="0"/>
          </a:p>
        </p:txBody>
      </p:sp>
      <p:sp>
        <p:nvSpPr>
          <p:cNvPr id="73" name="TextovéPole 72"/>
          <p:cNvSpPr txBox="1"/>
          <p:nvPr/>
        </p:nvSpPr>
        <p:spPr>
          <a:xfrm>
            <a:off x="6978950" y="4587244"/>
            <a:ext cx="1351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matčin</a:t>
            </a:r>
            <a:r>
              <a:rPr lang="cs-CZ" b="1" dirty="0" smtClean="0">
                <a:solidFill>
                  <a:srgbClr val="FF0000"/>
                </a:solidFill>
              </a:rPr>
              <a:t>ými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231031"/>
            <a:ext cx="8496944" cy="461665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Doplňte: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23528" y="1700808"/>
            <a:ext cx="3384376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z tatínkovy cesty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5" name="Šipka doprava 4"/>
          <p:cNvSpPr/>
          <p:nvPr/>
        </p:nvSpPr>
        <p:spPr>
          <a:xfrm>
            <a:off x="3779912" y="1772816"/>
            <a:ext cx="288032" cy="288032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283968" y="1700808"/>
            <a:ext cx="1008112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2.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23528" y="2319263"/>
            <a:ext cx="3384376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s hospodářskými syny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3528" y="2967335"/>
            <a:ext cx="3384376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dědečkovi bratři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23528" y="3615407"/>
            <a:ext cx="3384376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o matčině klobouku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23528" y="4263479"/>
            <a:ext cx="3384376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k sestřiným závodům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23528" y="4911551"/>
            <a:ext cx="3384376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pro Jirkovy sestry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23528" y="5559623"/>
            <a:ext cx="3384376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se sousedovým kotětem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5508104" y="1700808"/>
            <a:ext cx="1008112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solidFill>
                  <a:schemeClr val="bg1"/>
                </a:solidFill>
              </a:rPr>
              <a:t>č.j</a:t>
            </a:r>
            <a:r>
              <a:rPr lang="cs-CZ" sz="2400" b="1" dirty="0" smtClean="0">
                <a:solidFill>
                  <a:schemeClr val="bg1"/>
                </a:solidFill>
              </a:rPr>
              <a:t>.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6732240" y="1700808"/>
            <a:ext cx="2088232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solidFill>
                  <a:schemeClr val="bg1"/>
                </a:solidFill>
              </a:rPr>
              <a:t>r.ž</a:t>
            </a:r>
            <a:r>
              <a:rPr lang="cs-CZ" sz="2400" b="1" dirty="0" smtClean="0">
                <a:solidFill>
                  <a:schemeClr val="bg1"/>
                </a:solidFill>
              </a:rPr>
              <a:t>.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4283968" y="1052736"/>
            <a:ext cx="1008112" cy="461665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pád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5508104" y="1052736"/>
            <a:ext cx="1008112" cy="461665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číslo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6732240" y="1052736"/>
            <a:ext cx="2088232" cy="461665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rod (životnost)</a:t>
            </a:r>
            <a:endParaRPr lang="cs-CZ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8" grpId="0" animBg="1"/>
      <p:bldP spid="3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32656"/>
            <a:ext cx="8496944" cy="461665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Doplňte i/y: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0" y="1484784"/>
            <a:ext cx="92525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b="1" dirty="0" smtClean="0">
                <a:solidFill>
                  <a:schemeClr val="bg1"/>
                </a:solidFill>
              </a:rPr>
              <a:t>rodiče jsou zdráv-,  </a:t>
            </a:r>
            <a:r>
              <a:rPr lang="cs-CZ" sz="2800" b="1" dirty="0" err="1" smtClean="0">
                <a:solidFill>
                  <a:schemeClr val="bg1"/>
                </a:solidFill>
              </a:rPr>
              <a:t>hladov</a:t>
            </a:r>
            <a:r>
              <a:rPr lang="cs-CZ" sz="2800" b="1" dirty="0" smtClean="0">
                <a:solidFill>
                  <a:schemeClr val="bg1"/>
                </a:solidFill>
              </a:rPr>
              <a:t>- vlci,  prsten z </a:t>
            </a:r>
            <a:r>
              <a:rPr lang="cs-CZ" sz="2800" b="1" dirty="0" err="1" smtClean="0">
                <a:solidFill>
                  <a:schemeClr val="bg1"/>
                </a:solidFill>
              </a:rPr>
              <a:t>ryz</a:t>
            </a:r>
            <a:r>
              <a:rPr lang="cs-CZ" sz="2800" b="1" dirty="0" smtClean="0">
                <a:solidFill>
                  <a:schemeClr val="bg1"/>
                </a:solidFill>
              </a:rPr>
              <a:t>-ho zlata,  </a:t>
            </a:r>
          </a:p>
          <a:p>
            <a:pPr>
              <a:lnSpc>
                <a:spcPct val="150000"/>
              </a:lnSpc>
            </a:pPr>
            <a:r>
              <a:rPr lang="cs-CZ" sz="2800" b="1" dirty="0" smtClean="0">
                <a:solidFill>
                  <a:schemeClr val="bg1"/>
                </a:solidFill>
              </a:rPr>
              <a:t>s hotov-m úkolem,  </a:t>
            </a:r>
            <a:r>
              <a:rPr lang="cs-CZ" sz="2800" b="1" dirty="0" err="1" smtClean="0">
                <a:solidFill>
                  <a:schemeClr val="bg1"/>
                </a:solidFill>
              </a:rPr>
              <a:t>sousedov</a:t>
            </a:r>
            <a:r>
              <a:rPr lang="cs-CZ" sz="2800" b="1" dirty="0" smtClean="0">
                <a:solidFill>
                  <a:schemeClr val="bg1"/>
                </a:solidFill>
              </a:rPr>
              <a:t>- </a:t>
            </a:r>
            <a:r>
              <a:rPr lang="cs-CZ" sz="2800" b="1" dirty="0" err="1" smtClean="0">
                <a:solidFill>
                  <a:schemeClr val="bg1"/>
                </a:solidFill>
              </a:rPr>
              <a:t>nezkrotn</a:t>
            </a:r>
            <a:r>
              <a:rPr lang="cs-CZ" sz="2800" b="1" dirty="0" smtClean="0">
                <a:solidFill>
                  <a:schemeClr val="bg1"/>
                </a:solidFill>
              </a:rPr>
              <a:t>- psi,  z </a:t>
            </a:r>
            <a:r>
              <a:rPr lang="cs-CZ" sz="2800" b="1" dirty="0" err="1" smtClean="0">
                <a:solidFill>
                  <a:schemeClr val="bg1"/>
                </a:solidFill>
              </a:rPr>
              <a:t>plechov</a:t>
            </a:r>
            <a:r>
              <a:rPr lang="cs-CZ" sz="2800" b="1" dirty="0" smtClean="0">
                <a:solidFill>
                  <a:schemeClr val="bg1"/>
                </a:solidFill>
              </a:rPr>
              <a:t>-ch věder,  </a:t>
            </a:r>
            <a:r>
              <a:rPr lang="cs-CZ" sz="2800" b="1" dirty="0" err="1" smtClean="0">
                <a:solidFill>
                  <a:schemeClr val="bg1"/>
                </a:solidFill>
              </a:rPr>
              <a:t>stěhovav</a:t>
            </a:r>
            <a:r>
              <a:rPr lang="cs-CZ" sz="2800" b="1" dirty="0" smtClean="0">
                <a:solidFill>
                  <a:schemeClr val="bg1"/>
                </a:solidFill>
              </a:rPr>
              <a:t>- ptáci,  </a:t>
            </a:r>
            <a:r>
              <a:rPr lang="cs-CZ" sz="2800" b="1" dirty="0" err="1" smtClean="0">
                <a:solidFill>
                  <a:schemeClr val="bg1"/>
                </a:solidFill>
              </a:rPr>
              <a:t>kulhav</a:t>
            </a:r>
            <a:r>
              <a:rPr lang="cs-CZ" sz="2800" b="1" dirty="0" smtClean="0">
                <a:solidFill>
                  <a:schemeClr val="bg1"/>
                </a:solidFill>
              </a:rPr>
              <a:t>- oslík,</a:t>
            </a:r>
            <a:r>
              <a:rPr lang="cs-CZ" sz="2800" b="1" dirty="0" err="1" smtClean="0">
                <a:solidFill>
                  <a:schemeClr val="bg1"/>
                </a:solidFill>
              </a:rPr>
              <a:t>zřejm</a:t>
            </a:r>
            <a:r>
              <a:rPr lang="cs-CZ" sz="2800" b="1" dirty="0" smtClean="0">
                <a:solidFill>
                  <a:schemeClr val="bg1"/>
                </a:solidFill>
              </a:rPr>
              <a:t>- omyl,  </a:t>
            </a:r>
            <a:r>
              <a:rPr lang="cs-CZ" sz="2800" b="1" dirty="0" err="1" smtClean="0">
                <a:solidFill>
                  <a:schemeClr val="bg1"/>
                </a:solidFill>
              </a:rPr>
              <a:t>bodav</a:t>
            </a:r>
            <a:r>
              <a:rPr lang="cs-CZ" sz="2800" b="1" dirty="0" smtClean="0">
                <a:solidFill>
                  <a:schemeClr val="bg1"/>
                </a:solidFill>
              </a:rPr>
              <a:t>- hmyz,  </a:t>
            </a:r>
            <a:r>
              <a:rPr lang="cs-CZ" sz="2800" b="1" dirty="0" err="1" smtClean="0">
                <a:solidFill>
                  <a:schemeClr val="bg1"/>
                </a:solidFill>
              </a:rPr>
              <a:t>rychl</a:t>
            </a:r>
            <a:r>
              <a:rPr lang="cs-CZ" sz="2800" b="1" dirty="0" smtClean="0">
                <a:solidFill>
                  <a:schemeClr val="bg1"/>
                </a:solidFill>
              </a:rPr>
              <a:t>- pštros- běh,  chlapci si hráli bos-,  pro </a:t>
            </a:r>
            <a:r>
              <a:rPr lang="cs-CZ" sz="2800" b="1" dirty="0" err="1" smtClean="0">
                <a:solidFill>
                  <a:schemeClr val="bg1"/>
                </a:solidFill>
              </a:rPr>
              <a:t>dědečkov</a:t>
            </a:r>
            <a:r>
              <a:rPr lang="cs-CZ" sz="2800" b="1" dirty="0" smtClean="0">
                <a:solidFill>
                  <a:schemeClr val="bg1"/>
                </a:solidFill>
              </a:rPr>
              <a:t>- dobré spolupracovníky,  nad </a:t>
            </a:r>
            <a:r>
              <a:rPr lang="cs-CZ" sz="2800" b="1" dirty="0" err="1" smtClean="0">
                <a:solidFill>
                  <a:schemeClr val="bg1"/>
                </a:solidFill>
              </a:rPr>
              <a:t>Tomášov</a:t>
            </a:r>
            <a:r>
              <a:rPr lang="cs-CZ" sz="2800" b="1" dirty="0" smtClean="0">
                <a:solidFill>
                  <a:schemeClr val="bg1"/>
                </a:solidFill>
              </a:rPr>
              <a:t>-m- modely letadel,  </a:t>
            </a:r>
            <a:r>
              <a:rPr lang="cs-CZ" sz="2800" b="1" dirty="0" err="1" smtClean="0">
                <a:solidFill>
                  <a:schemeClr val="bg1"/>
                </a:solidFill>
              </a:rPr>
              <a:t>Karlov</a:t>
            </a:r>
            <a:r>
              <a:rPr lang="cs-CZ" sz="2800" b="1" dirty="0" smtClean="0">
                <a:solidFill>
                  <a:schemeClr val="bg1"/>
                </a:solidFill>
              </a:rPr>
              <a:t>- vesel- spolužáci   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627784" y="1479451"/>
            <a:ext cx="216024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067944" y="1484784"/>
            <a:ext cx="216024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04248" y="1490117"/>
            <a:ext cx="216024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072183" y="2103239"/>
            <a:ext cx="216024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16632"/>
            <a:ext cx="8496944" cy="461665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Doplňte přídavné jméno </a:t>
            </a:r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tvrdé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nebo </a:t>
            </a:r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přivlastňovací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979711" y="1142752"/>
            <a:ext cx="2880321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979711" y="1790824"/>
            <a:ext cx="2880321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979711" y="2438896"/>
            <a:ext cx="2880321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979711" y="3086968"/>
            <a:ext cx="2880321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979711" y="3735040"/>
            <a:ext cx="2880321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860032" y="1138461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vinohrad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860032" y="1781299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břeh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860032" y="2433662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básně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860032" y="3088010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zoologická zahrada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893940" y="3728863"/>
            <a:ext cx="17662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bajky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204213" y="1138461"/>
            <a:ext cx="2160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  <a:latin typeface="Lucida Calligraphy" pitchFamily="66" charset="0"/>
              </a:rPr>
              <a:t>mikulovský</a:t>
            </a:r>
            <a:endParaRPr lang="cs-CZ" sz="2400" b="1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179512" y="1124744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(Mikulov)  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179512" y="1801391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(Labe)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179512" y="2439938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(</a:t>
            </a:r>
            <a:r>
              <a:rPr lang="cs-CZ" sz="2400" dirty="0" err="1" smtClean="0">
                <a:solidFill>
                  <a:schemeClr val="bg1"/>
                </a:solidFill>
                <a:latin typeface="Lucida Calligraphy" pitchFamily="66" charset="0"/>
              </a:rPr>
              <a:t>Hrubín</a:t>
            </a:r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)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179512" y="3086968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(Praha)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179512" y="3735040"/>
            <a:ext cx="17662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(Ezop)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1979711" y="4407495"/>
            <a:ext cx="2880321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4893940" y="4401318"/>
            <a:ext cx="17662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válka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179512" y="4407495"/>
            <a:ext cx="17662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(Švédsko)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1979711" y="5079950"/>
            <a:ext cx="2880321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4893940" y="5073773"/>
            <a:ext cx="17662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zvyky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179512" y="5079950"/>
            <a:ext cx="17662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(Vánoce)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1979711" y="5752405"/>
            <a:ext cx="2880321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4893940" y="5746228"/>
            <a:ext cx="17662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pohádky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179512" y="5752405"/>
            <a:ext cx="17662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(Erben)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79711" y="278656"/>
            <a:ext cx="2880321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979711" y="926728"/>
            <a:ext cx="2880321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979711" y="1574800"/>
            <a:ext cx="2880321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979711" y="2222872"/>
            <a:ext cx="2880321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979711" y="2870944"/>
            <a:ext cx="2880321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860032" y="274365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okurky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860032" y="917203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domácí úkoly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860032" y="1569566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opery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860032" y="2223914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předchůdci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893940" y="2864767"/>
            <a:ext cx="17662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kraj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79512" y="260648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(Znojmo)  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79512" y="937295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(Pavel)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79512" y="1575842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(Smetana)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79512" y="2222872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(Hus)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79512" y="2870944"/>
            <a:ext cx="17662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(Mácha)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16632"/>
            <a:ext cx="8496944" cy="461665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/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Doplňte koncovky a odůvodněte pravopis: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67544" y="1412776"/>
            <a:ext cx="835292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chemeClr val="bg1"/>
                </a:solidFill>
              </a:rPr>
              <a:t>Hráli jsme si s </a:t>
            </a:r>
            <a:r>
              <a:rPr lang="cs-CZ" sz="2400" b="1" dirty="0" err="1" smtClean="0">
                <a:solidFill>
                  <a:schemeClr val="bg1"/>
                </a:solidFill>
              </a:rPr>
              <a:t>dědečkov</a:t>
            </a:r>
            <a:r>
              <a:rPr lang="cs-CZ" sz="2400" b="1" dirty="0" smtClean="0">
                <a:solidFill>
                  <a:schemeClr val="bg1"/>
                </a:solidFill>
              </a:rPr>
              <a:t>_m </a:t>
            </a:r>
            <a:r>
              <a:rPr lang="cs-CZ" sz="2400" b="1" dirty="0" err="1" smtClean="0">
                <a:solidFill>
                  <a:schemeClr val="bg1"/>
                </a:solidFill>
              </a:rPr>
              <a:t>bíl</a:t>
            </a:r>
            <a:r>
              <a:rPr lang="cs-CZ" sz="2400" b="1" dirty="0" smtClean="0">
                <a:solidFill>
                  <a:schemeClr val="bg1"/>
                </a:solidFill>
              </a:rPr>
              <a:t>_m králíčkem.  Navštívili nás </a:t>
            </a:r>
            <a:r>
              <a:rPr lang="cs-CZ" sz="2400" b="1" dirty="0" err="1" smtClean="0">
                <a:solidFill>
                  <a:schemeClr val="bg1"/>
                </a:solidFill>
              </a:rPr>
              <a:t>otcov</a:t>
            </a:r>
            <a:r>
              <a:rPr lang="cs-CZ" sz="2400" b="1" dirty="0" smtClean="0">
                <a:solidFill>
                  <a:schemeClr val="bg1"/>
                </a:solidFill>
              </a:rPr>
              <a:t>_ příbuzní.  Přivítali jsme </a:t>
            </a:r>
            <a:r>
              <a:rPr lang="cs-CZ" sz="2400" b="1" dirty="0" err="1" smtClean="0">
                <a:solidFill>
                  <a:schemeClr val="bg1"/>
                </a:solidFill>
              </a:rPr>
              <a:t>Pavlov</a:t>
            </a:r>
            <a:r>
              <a:rPr lang="cs-CZ" sz="2400" b="1" dirty="0" smtClean="0">
                <a:solidFill>
                  <a:schemeClr val="bg1"/>
                </a:solidFill>
              </a:rPr>
              <a:t>_ kamarády.  Umělo dobře napodobit </a:t>
            </a:r>
            <a:r>
              <a:rPr lang="cs-CZ" sz="2400" b="1" dirty="0" err="1" smtClean="0">
                <a:solidFill>
                  <a:schemeClr val="bg1"/>
                </a:solidFill>
              </a:rPr>
              <a:t>ps</a:t>
            </a:r>
            <a:r>
              <a:rPr lang="cs-CZ" sz="2400" b="1" dirty="0" smtClean="0">
                <a:solidFill>
                  <a:schemeClr val="bg1"/>
                </a:solidFill>
              </a:rPr>
              <a:t>_ štěkot a žab_ kuňkání.  Cel_m krajem se šířila vůně rozkvetl_ch jasmínů.  </a:t>
            </a:r>
            <a:r>
              <a:rPr lang="cs-CZ" sz="2400" b="1" dirty="0" err="1" smtClean="0">
                <a:solidFill>
                  <a:schemeClr val="bg1"/>
                </a:solidFill>
              </a:rPr>
              <a:t>Zpěvav</a:t>
            </a:r>
            <a:r>
              <a:rPr lang="cs-CZ" sz="2400" b="1" dirty="0" smtClean="0">
                <a:solidFill>
                  <a:schemeClr val="bg1"/>
                </a:solidFill>
              </a:rPr>
              <a:t>_ ptáci seděli na vysokém topolu.  Řídíme se laskav_mi radami mil_ch přátel.  Tatínek mi vyprávěl </a:t>
            </a:r>
            <a:r>
              <a:rPr lang="cs-CZ" sz="2400" b="1" dirty="0" err="1" smtClean="0">
                <a:solidFill>
                  <a:schemeClr val="bg1"/>
                </a:solidFill>
              </a:rPr>
              <a:t>Robinsonov</a:t>
            </a:r>
            <a:r>
              <a:rPr lang="cs-CZ" sz="2400" b="1" dirty="0" smtClean="0">
                <a:solidFill>
                  <a:schemeClr val="bg1"/>
                </a:solidFill>
              </a:rPr>
              <a:t>_ dobrodružství.  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635896" y="1311151"/>
            <a:ext cx="216024" cy="46166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499992" y="1311151"/>
            <a:ext cx="216024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259632" y="1887215"/>
            <a:ext cx="216024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508104" y="1877690"/>
            <a:ext cx="216024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116632"/>
            <a:ext cx="8496944" cy="830997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/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</a:t>
            </a:r>
            <a:r>
              <a:rPr lang="cs-CZ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podsatných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jmen utvořte pomocí přípon </a:t>
            </a:r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cs-CZ" sz="2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ský</a:t>
            </a:r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-</a:t>
            </a:r>
            <a:r>
              <a:rPr lang="cs-CZ" sz="2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cký</a:t>
            </a:r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přídavná </a:t>
            </a:r>
          </a:p>
          <a:p>
            <a:pPr marL="457200" indent="-457200"/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jména a doplňte také tvary v množném čísle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979711" y="1599183"/>
            <a:ext cx="2880321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979711" y="2247255"/>
            <a:ext cx="2880321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979711" y="2895327"/>
            <a:ext cx="2880321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979711" y="3543399"/>
            <a:ext cx="2880321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endParaRPr lang="cs-CZ" sz="2400" b="1" u="sng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204213" y="1599183"/>
            <a:ext cx="2160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  <a:latin typeface="Lucida Calligraphy" pitchFamily="66" charset="0"/>
              </a:rPr>
              <a:t>mlynářský</a:t>
            </a:r>
            <a:endParaRPr lang="cs-CZ" sz="2400" b="1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79512" y="1609750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mlynář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79512" y="2248297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dělník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79512" y="2895327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bůh)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79512" y="3543399"/>
            <a:ext cx="17662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ministr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004047" y="1585367"/>
            <a:ext cx="2880321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292079" y="1599183"/>
            <a:ext cx="2160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  <a:latin typeface="Lucida Calligraphy" pitchFamily="66" charset="0"/>
              </a:rPr>
              <a:t>mlynářští</a:t>
            </a:r>
            <a:endParaRPr lang="cs-CZ" sz="2400" b="1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004048" y="2247255"/>
            <a:ext cx="2880321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004049" y="2909143"/>
            <a:ext cx="2880321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004050" y="3571031"/>
            <a:ext cx="2880321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004051" y="4232919"/>
            <a:ext cx="2880321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979712" y="4220046"/>
            <a:ext cx="2880321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179512" y="4240138"/>
            <a:ext cx="17662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ovčák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16632"/>
            <a:ext cx="8496944" cy="461665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/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Doplňte </a:t>
            </a:r>
            <a:r>
              <a:rPr lang="cs-CZ" sz="24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2400" b="1" u="sng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nn</a:t>
            </a:r>
            <a:r>
              <a:rPr lang="cs-CZ" sz="24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nebo </a:t>
            </a:r>
            <a:r>
              <a:rPr lang="cs-CZ" sz="24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-n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95536" y="1412776"/>
            <a:ext cx="84249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err="1" smtClean="0">
                <a:solidFill>
                  <a:schemeClr val="bg1"/>
                </a:solidFill>
              </a:rPr>
              <a:t>ply</a:t>
            </a:r>
            <a:r>
              <a:rPr lang="cs-CZ" sz="2400" b="1" dirty="0" smtClean="0">
                <a:solidFill>
                  <a:schemeClr val="bg1"/>
                </a:solidFill>
              </a:rPr>
              <a:t>__á angličtina,  </a:t>
            </a:r>
            <a:r>
              <a:rPr lang="cs-CZ" sz="2400" b="1" dirty="0" err="1" smtClean="0">
                <a:solidFill>
                  <a:schemeClr val="bg1"/>
                </a:solidFill>
              </a:rPr>
              <a:t>ce</a:t>
            </a:r>
            <a:r>
              <a:rPr lang="cs-CZ" sz="2400" b="1" dirty="0" smtClean="0">
                <a:solidFill>
                  <a:schemeClr val="bg1"/>
                </a:solidFill>
              </a:rPr>
              <a:t>__ý dar,  </a:t>
            </a:r>
            <a:r>
              <a:rPr lang="cs-CZ" sz="2400" b="1" dirty="0" err="1" smtClean="0">
                <a:solidFill>
                  <a:schemeClr val="bg1"/>
                </a:solidFill>
              </a:rPr>
              <a:t>souhr</a:t>
            </a:r>
            <a:r>
              <a:rPr lang="cs-CZ" sz="2400" b="1" dirty="0" smtClean="0">
                <a:solidFill>
                  <a:schemeClr val="bg1"/>
                </a:solidFill>
              </a:rPr>
              <a:t>__ý výklad,  </a:t>
            </a:r>
            <a:r>
              <a:rPr lang="cs-CZ" sz="2400" b="1" dirty="0" err="1" smtClean="0">
                <a:solidFill>
                  <a:schemeClr val="bg1"/>
                </a:solidFill>
              </a:rPr>
              <a:t>celode</a:t>
            </a:r>
            <a:r>
              <a:rPr lang="cs-CZ" sz="2400" b="1" dirty="0" smtClean="0">
                <a:solidFill>
                  <a:schemeClr val="bg1"/>
                </a:solidFill>
              </a:rPr>
              <a:t>__í  služba,  </a:t>
            </a:r>
            <a:r>
              <a:rPr lang="cs-CZ" sz="2400" b="1" dirty="0" err="1" smtClean="0">
                <a:solidFill>
                  <a:schemeClr val="bg1"/>
                </a:solidFill>
              </a:rPr>
              <a:t>proutě</a:t>
            </a:r>
            <a:r>
              <a:rPr lang="cs-CZ" sz="2400" b="1" dirty="0" smtClean="0">
                <a:solidFill>
                  <a:schemeClr val="bg1"/>
                </a:solidFill>
              </a:rPr>
              <a:t>__ý koš,  </a:t>
            </a:r>
            <a:r>
              <a:rPr lang="cs-CZ" sz="2400" b="1" dirty="0" err="1" smtClean="0">
                <a:solidFill>
                  <a:schemeClr val="bg1"/>
                </a:solidFill>
              </a:rPr>
              <a:t>ra</a:t>
            </a:r>
            <a:r>
              <a:rPr lang="cs-CZ" sz="2400" b="1" dirty="0" smtClean="0">
                <a:solidFill>
                  <a:schemeClr val="bg1"/>
                </a:solidFill>
              </a:rPr>
              <a:t>__í vstávání,  trest__ý čin,  skleně__á miska,  dřevě__ý schod,  </a:t>
            </a:r>
            <a:r>
              <a:rPr lang="cs-CZ" sz="2400" b="1" dirty="0" err="1" smtClean="0">
                <a:solidFill>
                  <a:schemeClr val="bg1"/>
                </a:solidFill>
              </a:rPr>
              <a:t>úči</a:t>
            </a:r>
            <a:r>
              <a:rPr lang="cs-CZ" sz="2400" b="1" dirty="0" smtClean="0">
                <a:solidFill>
                  <a:schemeClr val="bg1"/>
                </a:solidFill>
              </a:rPr>
              <a:t>__á pomoc,  </a:t>
            </a:r>
            <a:r>
              <a:rPr lang="cs-CZ" sz="2400" b="1" dirty="0" err="1" smtClean="0">
                <a:solidFill>
                  <a:schemeClr val="bg1"/>
                </a:solidFill>
              </a:rPr>
              <a:t>jele</a:t>
            </a:r>
            <a:r>
              <a:rPr lang="cs-CZ" sz="2400" b="1" dirty="0" smtClean="0">
                <a:solidFill>
                  <a:schemeClr val="bg1"/>
                </a:solidFill>
              </a:rPr>
              <a:t>__í parohy,  </a:t>
            </a:r>
            <a:r>
              <a:rPr lang="cs-CZ" sz="2400" b="1" dirty="0" err="1" smtClean="0">
                <a:solidFill>
                  <a:schemeClr val="bg1"/>
                </a:solidFill>
              </a:rPr>
              <a:t>hlině</a:t>
            </a:r>
            <a:r>
              <a:rPr lang="cs-CZ" sz="2400" b="1" dirty="0" smtClean="0">
                <a:solidFill>
                  <a:schemeClr val="bg1"/>
                </a:solidFill>
              </a:rPr>
              <a:t>__ý džbánek,  </a:t>
            </a:r>
            <a:r>
              <a:rPr lang="cs-CZ" sz="2400" b="1" dirty="0" err="1" smtClean="0">
                <a:solidFill>
                  <a:schemeClr val="bg1"/>
                </a:solidFill>
              </a:rPr>
              <a:t>sezó</a:t>
            </a:r>
            <a:r>
              <a:rPr lang="cs-CZ" sz="2400" b="1" dirty="0" smtClean="0">
                <a:solidFill>
                  <a:schemeClr val="bg1"/>
                </a:solidFill>
              </a:rPr>
              <a:t>__í slevy,  drátě__á košile,  </a:t>
            </a:r>
            <a:r>
              <a:rPr lang="cs-CZ" sz="2400" b="1" dirty="0" err="1" smtClean="0">
                <a:solidFill>
                  <a:schemeClr val="bg1"/>
                </a:solidFill>
              </a:rPr>
              <a:t>olově</a:t>
            </a:r>
            <a:r>
              <a:rPr lang="cs-CZ" sz="2400" b="1" dirty="0" smtClean="0">
                <a:solidFill>
                  <a:schemeClr val="bg1"/>
                </a:solidFill>
              </a:rPr>
              <a:t>__á kulička,  </a:t>
            </a:r>
            <a:r>
              <a:rPr lang="cs-CZ" sz="2400" b="1" dirty="0" err="1" smtClean="0">
                <a:solidFill>
                  <a:schemeClr val="bg1"/>
                </a:solidFill>
              </a:rPr>
              <a:t>neúči</a:t>
            </a:r>
            <a:r>
              <a:rPr lang="cs-CZ" sz="2400" b="1" dirty="0" smtClean="0">
                <a:solidFill>
                  <a:schemeClr val="bg1"/>
                </a:solidFill>
              </a:rPr>
              <a:t>__á obrana,  byli__ý čaj,  </a:t>
            </a:r>
            <a:r>
              <a:rPr lang="cs-CZ" sz="2400" b="1" dirty="0" err="1" smtClean="0">
                <a:solidFill>
                  <a:schemeClr val="bg1"/>
                </a:solidFill>
              </a:rPr>
              <a:t>ra</a:t>
            </a:r>
            <a:r>
              <a:rPr lang="cs-CZ" sz="2400" b="1" dirty="0" smtClean="0">
                <a:solidFill>
                  <a:schemeClr val="bg1"/>
                </a:solidFill>
              </a:rPr>
              <a:t>__í ptáče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4" y="1281336"/>
            <a:ext cx="468000" cy="40011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err="1" smtClean="0">
                <a:solidFill>
                  <a:srgbClr val="FFFF00"/>
                </a:solidFill>
              </a:rPr>
              <a:t>nn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37173" y="1287810"/>
            <a:ext cx="468000" cy="40011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err="1" smtClean="0">
                <a:solidFill>
                  <a:srgbClr val="FFFF00"/>
                </a:solidFill>
              </a:rPr>
              <a:t>nn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66531" y="1294284"/>
            <a:ext cx="468000" cy="40011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err="1" smtClean="0">
                <a:solidFill>
                  <a:srgbClr val="FFFF00"/>
                </a:solidFill>
              </a:rPr>
              <a:t>nn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483043" y="1300758"/>
            <a:ext cx="468000" cy="40011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err="1" smtClean="0">
                <a:solidFill>
                  <a:srgbClr val="FFFF00"/>
                </a:solidFill>
              </a:rPr>
              <a:t>nn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387377" y="1963628"/>
            <a:ext cx="288000" cy="40011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FF00"/>
                </a:solidFill>
              </a:rPr>
              <a:t>n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779912" y="1948770"/>
            <a:ext cx="468000" cy="40011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err="1" smtClean="0">
                <a:solidFill>
                  <a:srgbClr val="FFFF00"/>
                </a:solidFill>
              </a:rPr>
              <a:t>nn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247266" y="1948770"/>
            <a:ext cx="288000" cy="40011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FF00"/>
                </a:solidFill>
              </a:rPr>
              <a:t>n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244408" y="1933912"/>
            <a:ext cx="288000" cy="40011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FF00"/>
                </a:solidFill>
              </a:rPr>
              <a:t>n</a:t>
            </a:r>
            <a:endParaRPr lang="cs-CZ" sz="2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467544" y="1052736"/>
            <a:ext cx="856895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</a:rPr>
              <a:t>Český jazyk  pro 6.ročník základní školy a primu víceletého gymnázia, Nakladatelství </a:t>
            </a:r>
            <a:r>
              <a:rPr lang="cs-CZ" sz="1100" dirty="0" err="1" smtClean="0">
                <a:solidFill>
                  <a:schemeClr val="bg1"/>
                </a:solidFill>
              </a:rPr>
              <a:t>Fraus</a:t>
            </a:r>
            <a:endParaRPr lang="cs-CZ" sz="1100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7544" y="692696"/>
            <a:ext cx="17281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solidFill>
                  <a:schemeClr val="bg1"/>
                </a:solidFill>
              </a:rPr>
              <a:t>citace:</a:t>
            </a:r>
            <a:endParaRPr lang="cs-CZ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lastní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4905</TotalTime>
  <Words>645</Words>
  <Application>Microsoft Office PowerPoint</Application>
  <PresentationFormat>Předvádění na obrazovce (4:3)</PresentationFormat>
  <Paragraphs>220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Snímek 1</vt:lpstr>
      <vt:lpstr>Snímek 2</vt:lpstr>
      <vt:lpstr>ČESKÝ  JAZYK</vt:lpstr>
      <vt:lpstr>SKLOŇOVÁNÍ PŘÍDAVNÝCH  JMEN 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ČESKÝ  JAZYK</dc:title>
  <dc:creator>Jirka</dc:creator>
  <cp:lastModifiedBy>Jirka</cp:lastModifiedBy>
  <cp:revision>600</cp:revision>
  <dcterms:created xsi:type="dcterms:W3CDTF">2012-09-23T06:05:13Z</dcterms:created>
  <dcterms:modified xsi:type="dcterms:W3CDTF">2013-06-29T20:29:14Z</dcterms:modified>
</cp:coreProperties>
</file>