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92" r:id="rId2"/>
    <p:sldId id="293" r:id="rId3"/>
    <p:sldId id="262" r:id="rId4"/>
    <p:sldId id="256" r:id="rId5"/>
    <p:sldId id="257" r:id="rId6"/>
    <p:sldId id="290" r:id="rId7"/>
    <p:sldId id="284" r:id="rId8"/>
    <p:sldId id="285" r:id="rId9"/>
    <p:sldId id="286" r:id="rId10"/>
    <p:sldId id="291" r:id="rId11"/>
    <p:sldId id="28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421" y="-8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A67A0A-AC3D-4C14-85CB-18592146D6D9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DFF159-EEEE-4A59-BF8D-4E8217651E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A67A0A-AC3D-4C14-85CB-18592146D6D9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DFF159-EEEE-4A59-BF8D-4E8217651E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A67A0A-AC3D-4C14-85CB-18592146D6D9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DFF159-EEEE-4A59-BF8D-4E8217651E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A67A0A-AC3D-4C14-85CB-18592146D6D9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DFF159-EEEE-4A59-BF8D-4E8217651E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A67A0A-AC3D-4C14-85CB-18592146D6D9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DFF159-EEEE-4A59-BF8D-4E8217651E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A67A0A-AC3D-4C14-85CB-18592146D6D9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DFF159-EEEE-4A59-BF8D-4E8217651E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A67A0A-AC3D-4C14-85CB-18592146D6D9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DFF159-EEEE-4A59-BF8D-4E8217651E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A67A0A-AC3D-4C14-85CB-18592146D6D9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DFF159-EEEE-4A59-BF8D-4E8217651E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A67A0A-AC3D-4C14-85CB-18592146D6D9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DFF159-EEEE-4A59-BF8D-4E8217651E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A67A0A-AC3D-4C14-85CB-18592146D6D9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DFF159-EEEE-4A59-BF8D-4E8217651E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A67A0A-AC3D-4C14-85CB-18592146D6D9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DFF159-EEEE-4A59-BF8D-4E8217651ED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A67A0A-AC3D-4C14-85CB-18592146D6D9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DFF159-EEEE-4A59-BF8D-4E8217651ED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4211791256"/>
              </p:ext>
            </p:extLst>
          </p:nvPr>
        </p:nvGraphicFramePr>
        <p:xfrm>
          <a:off x="1647190" y="404664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2">
                              <a:lumMod val="10000"/>
                            </a:schemeClr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2">
                              <a:lumMod val="10000"/>
                            </a:schemeClr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</a:t>
                      </a:r>
                      <a:r>
                        <a:rPr lang="cs-CZ" sz="1200" dirty="0" err="1">
                          <a:solidFill>
                            <a:schemeClr val="bg2">
                              <a:lumMod val="10000"/>
                            </a:schemeClr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Melč</a:t>
                      </a:r>
                      <a:r>
                        <a:rPr lang="cs-CZ" sz="1200" dirty="0">
                          <a:solidFill>
                            <a:schemeClr val="bg2">
                              <a:lumMod val="10000"/>
                            </a:schemeClr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solidFill>
                            <a:schemeClr val="bg2">
                              <a:lumMod val="10000"/>
                            </a:schemeClr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2">
                              <a:lumMod val="10000"/>
                            </a:schemeClr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solidFill>
                            <a:schemeClr val="bg2">
                              <a:lumMod val="10000"/>
                            </a:schemeClr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2">
                              <a:lumMod val="10000"/>
                            </a:schemeClr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Jiří Soška</a:t>
                      </a:r>
                      <a:endParaRPr lang="cs-CZ" sz="1200" dirty="0">
                        <a:solidFill>
                          <a:schemeClr val="bg2">
                            <a:lumMod val="10000"/>
                          </a:schemeClr>
                        </a:solidFill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solidFill>
                            <a:schemeClr val="bg2">
                              <a:lumMod val="10000"/>
                            </a:schemeClr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>
                          <a:solidFill>
                            <a:schemeClr val="bg2">
                              <a:lumMod val="10000"/>
                            </a:schemeClr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VY_32_Inovace_Český</a:t>
                      </a:r>
                      <a:r>
                        <a:rPr lang="cs-CZ" sz="1200" baseline="0" smtClean="0">
                          <a:solidFill>
                            <a:schemeClr val="bg2">
                              <a:lumMod val="10000"/>
                            </a:schemeClr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jazyk_6</a:t>
                      </a:r>
                      <a:endParaRPr lang="cs-CZ" sz="1200" dirty="0">
                        <a:solidFill>
                          <a:schemeClr val="bg2">
                            <a:lumMod val="10000"/>
                          </a:schemeClr>
                        </a:solidFill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solidFill>
                            <a:schemeClr val="bg2">
                              <a:lumMod val="10000"/>
                            </a:schemeClr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ŠABLONY: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0" dirty="0" err="1" smtClean="0">
                          <a:solidFill>
                            <a:schemeClr val="bg2">
                              <a:lumMod val="10000"/>
                            </a:schemeClr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Čj</a:t>
                      </a:r>
                      <a:r>
                        <a:rPr lang="cs-CZ" sz="1200" b="0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_17/6</a:t>
                      </a:r>
                      <a:endParaRPr lang="cs-CZ" sz="1200" b="0" dirty="0">
                        <a:solidFill>
                          <a:schemeClr val="bg2">
                            <a:lumMod val="10000"/>
                          </a:schemeClr>
                        </a:solidFill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bg2">
                              <a:lumMod val="10000"/>
                            </a:schemeClr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Karel Jaromír Erben</a:t>
                      </a:r>
                      <a:endParaRPr lang="cs-CZ" sz="1200" dirty="0">
                        <a:solidFill>
                          <a:schemeClr val="bg2">
                            <a:lumMod val="10000"/>
                          </a:schemeClr>
                        </a:solidFill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solidFill>
                            <a:schemeClr val="bg2">
                              <a:lumMod val="10000"/>
                            </a:schemeClr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6.</a:t>
                      </a:r>
                      <a:endParaRPr lang="cs-CZ" sz="1200" dirty="0">
                        <a:solidFill>
                          <a:schemeClr val="bg2">
                            <a:lumMod val="10000"/>
                          </a:schemeClr>
                        </a:solidFill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solidFill>
                            <a:schemeClr val="bg2">
                              <a:lumMod val="10000"/>
                            </a:schemeClr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0" baseline="0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11</a:t>
                      </a:r>
                      <a:r>
                        <a:rPr lang="cs-CZ" sz="1200" dirty="0" smtClean="0">
                          <a:solidFill>
                            <a:schemeClr val="bg2">
                              <a:lumMod val="10000"/>
                            </a:schemeClr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/2012</a:t>
                      </a:r>
                      <a:endParaRPr lang="cs-CZ" sz="1200" dirty="0">
                        <a:solidFill>
                          <a:schemeClr val="bg2">
                            <a:lumMod val="10000"/>
                          </a:schemeClr>
                        </a:solidFill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3" name="Obrázek 2"/>
          <p:cNvPicPr/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8170" y="5517232"/>
            <a:ext cx="5407660" cy="1048385"/>
          </a:xfrm>
          <a:prstGeom prst="rect">
            <a:avLst/>
          </a:prstGeom>
          <a:noFill/>
        </p:spPr>
      </p:pic>
      <p:pic>
        <p:nvPicPr>
          <p:cNvPr id="4" name="Obrázek 3" descr="znak školy"/>
          <p:cNvPicPr/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7302" y="2924944"/>
            <a:ext cx="2629396" cy="1996112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620688"/>
            <a:ext cx="813690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Anotace:</a:t>
            </a:r>
          </a:p>
          <a:p>
            <a:endParaRPr lang="cs-CZ" dirty="0" smtClean="0">
              <a:solidFill>
                <a:schemeClr val="bg2">
                  <a:lumMod val="10000"/>
                </a:schemeClr>
              </a:solidFill>
            </a:endParaRPr>
          </a:p>
          <a:p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Prezentace je určena pro žáky </a:t>
            </a:r>
            <a:r>
              <a:rPr lang="cs-CZ" dirty="0" err="1" smtClean="0">
                <a:solidFill>
                  <a:schemeClr val="bg2">
                    <a:lumMod val="10000"/>
                  </a:schemeClr>
                </a:solidFill>
              </a:rPr>
              <a:t>II.stupně</a:t>
            </a:r>
            <a:r>
              <a:rPr lang="cs-CZ" dirty="0" smtClean="0">
                <a:solidFill>
                  <a:schemeClr val="bg2">
                    <a:lumMod val="10000"/>
                  </a:schemeClr>
                </a:solidFill>
              </a:rPr>
              <a:t> k osvojení nového učiva a jeho procvičení.</a:t>
            </a:r>
            <a:endParaRPr lang="cs-CZ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2204864"/>
            <a:ext cx="7772400" cy="1470025"/>
          </a:xfr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noAutofit/>
          </a:bodyPr>
          <a:lstStyle/>
          <a:p>
            <a:r>
              <a:rPr lang="cs-CZ" sz="8800" b="1" dirty="0" smtClean="0">
                <a:solidFill>
                  <a:srgbClr val="FF0000"/>
                </a:solidFill>
              </a:rPr>
              <a:t>LITERATURA</a:t>
            </a:r>
            <a:br>
              <a:rPr lang="cs-CZ" sz="8800" b="1" dirty="0" smtClean="0">
                <a:solidFill>
                  <a:srgbClr val="FF0000"/>
                </a:solidFill>
              </a:rPr>
            </a:br>
            <a:r>
              <a:rPr lang="cs-CZ" sz="8800" b="1" dirty="0" smtClean="0">
                <a:solidFill>
                  <a:srgbClr val="FF0000"/>
                </a:solidFill>
              </a:rPr>
              <a:t>19.  STOLETÍ</a:t>
            </a:r>
            <a:endParaRPr lang="cs-CZ" sz="88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92696"/>
            <a:ext cx="7772400" cy="1874639"/>
          </a:xfrm>
          <a:solidFill>
            <a:schemeClr val="bg2">
              <a:lumMod val="75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>
            <a:normAutofit fontScale="90000"/>
          </a:bodyPr>
          <a:lstStyle/>
          <a:p>
            <a:r>
              <a:rPr lang="cs-CZ" sz="6600" b="1" dirty="0" smtClean="0">
                <a:solidFill>
                  <a:schemeClr val="bg2">
                    <a:lumMod val="25000"/>
                  </a:schemeClr>
                </a:solidFill>
              </a:rPr>
              <a:t>KAREL  JAROMÍR  ERBEN</a:t>
            </a:r>
            <a:endParaRPr lang="cs-CZ" sz="66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96952"/>
            <a:ext cx="6400800" cy="1752600"/>
          </a:xfr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txBody>
          <a:bodyPr/>
          <a:lstStyle/>
          <a:p>
            <a:r>
              <a:rPr lang="cs-CZ" b="1" dirty="0" smtClean="0"/>
              <a:t> </a:t>
            </a:r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1811  -  1870</a:t>
            </a:r>
            <a:endParaRPr lang="cs-CZ" b="1" dirty="0">
              <a:solidFill>
                <a:schemeClr val="bg2">
                  <a:lumMod val="50000"/>
                </a:schemeClr>
              </a:solidFill>
            </a:endParaRPr>
          </a:p>
        </p:txBody>
      </p:sp>
      <p:pic>
        <p:nvPicPr>
          <p:cNvPr id="9218" name="Picture 2" descr="http://upload.wikimedia.org/wikipedia/it/6/6c/KJErben.jpg"/>
          <p:cNvPicPr>
            <a:picLocks noChangeAspect="1" noChangeArrowheads="1"/>
          </p:cNvPicPr>
          <p:nvPr/>
        </p:nvPicPr>
        <p:blipFill>
          <a:blip r:embed="rId2" cstate="print">
            <a:grayscl/>
          </a:blip>
          <a:srcRect/>
          <a:stretch>
            <a:fillRect/>
          </a:stretch>
        </p:blipFill>
        <p:spPr bwMode="auto">
          <a:xfrm>
            <a:off x="3779912" y="3743594"/>
            <a:ext cx="1944216" cy="2342510"/>
          </a:xfrm>
          <a:prstGeom prst="ellipse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  <a:softEdge rad="11250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4529902" y="176971"/>
            <a:ext cx="4320480" cy="1815882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514350" indent="-514350">
              <a:buFont typeface="Wingdings" pitchFamily="2" charset="2"/>
              <a:buChar char="v"/>
            </a:pPr>
            <a:r>
              <a:rPr lang="cs-CZ" sz="2800" b="1" u="sng" dirty="0">
                <a:solidFill>
                  <a:schemeClr val="bg2">
                    <a:lumMod val="25000"/>
                  </a:schemeClr>
                </a:solidFill>
              </a:rPr>
              <a:t>Český</a:t>
            </a:r>
            <a:r>
              <a:rPr lang="cs-CZ" sz="2800" b="1" dirty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sz="2800" b="1" dirty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básník</a:t>
            </a:r>
            <a:r>
              <a:rPr lang="cs-CZ" sz="2800" b="1" dirty="0">
                <a:solidFill>
                  <a:schemeClr val="bg2">
                    <a:lumMod val="25000"/>
                  </a:schemeClr>
                </a:solidFill>
              </a:rPr>
              <a:t>, </a:t>
            </a:r>
            <a:r>
              <a:rPr lang="cs-CZ" sz="2800" b="1" dirty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prozaik</a:t>
            </a:r>
            <a:r>
              <a:rPr lang="cs-CZ" sz="2800" b="1" dirty="0">
                <a:solidFill>
                  <a:schemeClr val="bg2">
                    <a:lumMod val="25000"/>
                  </a:schemeClr>
                </a:solidFill>
              </a:rPr>
              <a:t>, </a:t>
            </a:r>
            <a:r>
              <a:rPr lang="cs-CZ" sz="2800" b="1" dirty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jazykovědec</a:t>
            </a:r>
            <a:r>
              <a:rPr lang="cs-CZ" sz="2800" b="1" dirty="0">
                <a:solidFill>
                  <a:schemeClr val="bg2">
                    <a:lumMod val="25000"/>
                  </a:schemeClr>
                </a:solidFill>
              </a:rPr>
              <a:t>, </a:t>
            </a:r>
            <a:r>
              <a:rPr lang="cs-CZ" sz="2800" b="1" dirty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historik</a:t>
            </a:r>
            <a:r>
              <a:rPr lang="cs-CZ" sz="2800" b="1" dirty="0">
                <a:solidFill>
                  <a:schemeClr val="bg2">
                    <a:lumMod val="25000"/>
                  </a:schemeClr>
                </a:solidFill>
              </a:rPr>
              <a:t>, </a:t>
            </a:r>
            <a:r>
              <a:rPr lang="cs-CZ" sz="2800" b="1" dirty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folklorista</a:t>
            </a:r>
            <a:r>
              <a:rPr lang="cs-CZ" sz="2800" b="1" dirty="0">
                <a:solidFill>
                  <a:schemeClr val="bg2">
                    <a:lumMod val="25000"/>
                  </a:schemeClr>
                </a:solidFill>
              </a:rPr>
              <a:t>, </a:t>
            </a:r>
            <a:r>
              <a:rPr lang="cs-CZ" sz="2800" b="1" dirty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sběratel lidové </a:t>
            </a:r>
            <a:r>
              <a:rPr lang="cs-CZ" sz="2800" b="1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tvorby</a:t>
            </a:r>
            <a:r>
              <a:rPr lang="cs-CZ" sz="2800" b="1" dirty="0" smtClean="0">
                <a:solidFill>
                  <a:schemeClr val="bg2">
                    <a:lumMod val="25000"/>
                  </a:schemeClr>
                </a:solidFill>
              </a:rPr>
              <a:t>.</a:t>
            </a:r>
            <a:endParaRPr lang="cs-CZ" sz="2800" b="1" dirty="0">
              <a:solidFill>
                <a:schemeClr val="bg2">
                  <a:lumMod val="25000"/>
                </a:schemeClr>
              </a:solidFill>
            </a:endParaRPr>
          </a:p>
        </p:txBody>
      </p:sp>
      <p:pic>
        <p:nvPicPr>
          <p:cNvPr id="2" name="Picture 2" descr="Soubor:Jan Vilímek - Karel Jaromír Erben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430" y="174785"/>
            <a:ext cx="4133850" cy="5715000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Miletín - rodný d&amp;uring;m Karla Jaromíra Erben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332656"/>
            <a:ext cx="4595664" cy="3061862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3" name="TextovéPole 2"/>
          <p:cNvSpPr txBox="1"/>
          <p:nvPr/>
        </p:nvSpPr>
        <p:spPr>
          <a:xfrm>
            <a:off x="5148064" y="332656"/>
            <a:ext cx="3672408" cy="1384995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514350" indent="-514350"/>
            <a:r>
              <a:rPr lang="cs-CZ" sz="2800" b="1" dirty="0" smtClean="0">
                <a:solidFill>
                  <a:schemeClr val="bg2">
                    <a:lumMod val="25000"/>
                  </a:schemeClr>
                </a:solidFill>
              </a:rPr>
              <a:t>narodil </a:t>
            </a:r>
            <a:r>
              <a:rPr lang="cs-CZ" sz="2800" b="1" dirty="0" smtClean="0">
                <a:solidFill>
                  <a:schemeClr val="bg2">
                    <a:lumMod val="25000"/>
                  </a:schemeClr>
                </a:solidFill>
              </a:rPr>
              <a:t>se v roce 1811 </a:t>
            </a:r>
          </a:p>
          <a:p>
            <a:pPr marL="514350" indent="-514350"/>
            <a:r>
              <a:rPr lang="cs-CZ" sz="2800" b="1" dirty="0" smtClean="0">
                <a:solidFill>
                  <a:schemeClr val="bg2">
                    <a:lumMod val="25000"/>
                  </a:schemeClr>
                </a:solidFill>
              </a:rPr>
              <a:t>v podkrkonošském </a:t>
            </a:r>
          </a:p>
          <a:p>
            <a:pPr marL="514350" indent="-514350"/>
            <a:r>
              <a:rPr lang="cs-CZ" sz="2800" b="1" dirty="0" err="1" smtClean="0">
                <a:solidFill>
                  <a:schemeClr val="bg2">
                    <a:lumMod val="25000"/>
                  </a:schemeClr>
                </a:solidFill>
              </a:rPr>
              <a:t>Miletíně</a:t>
            </a:r>
            <a:endParaRPr lang="cs-CZ" sz="2800" b="1" dirty="0">
              <a:solidFill>
                <a:schemeClr val="bg2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4276253"/>
            <a:ext cx="8424000" cy="1384995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514350" indent="-514350">
              <a:buFont typeface="Wingdings" pitchFamily="2" charset="2"/>
              <a:buChar char="v"/>
            </a:pPr>
            <a:r>
              <a:rPr lang="cs-CZ" sz="2800" b="1" dirty="0">
                <a:solidFill>
                  <a:schemeClr val="bg2">
                    <a:lumMod val="25000"/>
                  </a:schemeClr>
                </a:solidFill>
              </a:rPr>
              <a:t>Po vystudování gymnázia v Hradci Králové studoval právnickou fakultu v Praze. Na </a:t>
            </a:r>
            <a:r>
              <a:rPr lang="cs-CZ" sz="2800" b="1" dirty="0" smtClean="0">
                <a:solidFill>
                  <a:schemeClr val="bg2">
                    <a:lumMod val="25000"/>
                  </a:schemeClr>
                </a:solidFill>
              </a:rPr>
              <a:t>studia </a:t>
            </a:r>
            <a:r>
              <a:rPr lang="cs-CZ" sz="2800" b="1" dirty="0">
                <a:solidFill>
                  <a:schemeClr val="bg2">
                    <a:lumMod val="25000"/>
                  </a:schemeClr>
                </a:solidFill>
              </a:rPr>
              <a:t>si vydělával výukou hudby. </a:t>
            </a:r>
            <a:endParaRPr lang="cs-CZ" sz="2800" b="1" dirty="0">
              <a:solidFill>
                <a:schemeClr val="bg2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148064" y="2852936"/>
            <a:ext cx="2592288" cy="52322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514350" indent="-514350" algn="ctr">
              <a:buFont typeface="Wingdings" pitchFamily="2" charset="2"/>
              <a:buChar char="v"/>
            </a:pPr>
            <a:r>
              <a:rPr lang="cs-CZ" sz="2800" b="1" dirty="0" smtClean="0">
                <a:solidFill>
                  <a:schemeClr val="bg2">
                    <a:lumMod val="25000"/>
                  </a:schemeClr>
                </a:solidFill>
              </a:rPr>
              <a:t>rodný </a:t>
            </a:r>
            <a:r>
              <a:rPr lang="cs-CZ" sz="2800" b="1" dirty="0" smtClean="0">
                <a:solidFill>
                  <a:schemeClr val="bg2">
                    <a:lumMod val="25000"/>
                  </a:schemeClr>
                </a:solidFill>
              </a:rPr>
              <a:t>dům</a:t>
            </a:r>
            <a:endParaRPr lang="cs-CZ" sz="2800" b="1" dirty="0">
              <a:solidFill>
                <a:schemeClr val="bg2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851920" y="332656"/>
            <a:ext cx="4176464" cy="1384995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514350" indent="-514350">
              <a:buFont typeface="Wingdings" pitchFamily="2" charset="2"/>
              <a:buChar char="v"/>
            </a:pPr>
            <a:r>
              <a:rPr lang="cs-CZ" sz="2800" b="1" dirty="0" smtClean="0">
                <a:solidFill>
                  <a:schemeClr val="bg2">
                    <a:lumMod val="25000"/>
                  </a:schemeClr>
                </a:solidFill>
              </a:rPr>
              <a:t>Erben je znám především jako </a:t>
            </a:r>
            <a:r>
              <a:rPr lang="cs-CZ" sz="2800" b="1" u="sng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sběratel lidové poezie. </a:t>
            </a:r>
            <a:endParaRPr lang="cs-CZ" sz="2800" b="1" u="sng" dirty="0">
              <a:solidFill>
                <a:schemeClr val="bg2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851920" y="1973158"/>
            <a:ext cx="4176000" cy="1815882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514350" indent="-514350">
              <a:buFont typeface="Wingdings" pitchFamily="2" charset="2"/>
              <a:buChar char="v"/>
            </a:pPr>
            <a:r>
              <a:rPr lang="cs-CZ" sz="2800" b="1" dirty="0" smtClean="0">
                <a:solidFill>
                  <a:schemeClr val="bg2">
                    <a:lumMod val="25000"/>
                  </a:schemeClr>
                </a:solidFill>
              </a:rPr>
              <a:t>Cestoval po českém venkově a zapisoval původní vyprávění </a:t>
            </a:r>
          </a:p>
          <a:p>
            <a:pPr marL="514350" indent="-514350"/>
            <a:r>
              <a:rPr lang="cs-CZ" sz="2800" b="1" smtClean="0">
                <a:solidFill>
                  <a:schemeClr val="bg2">
                    <a:lumMod val="25000"/>
                  </a:schemeClr>
                </a:solidFill>
              </a:rPr>
              <a:t>	i </a:t>
            </a:r>
            <a:r>
              <a:rPr lang="cs-CZ" sz="2800" b="1" dirty="0" smtClean="0">
                <a:solidFill>
                  <a:schemeClr val="bg2">
                    <a:lumMod val="25000"/>
                  </a:schemeClr>
                </a:solidFill>
              </a:rPr>
              <a:t>písně a říkadla.</a:t>
            </a:r>
            <a:endParaRPr lang="cs-CZ" sz="2800" b="1" u="sng" dirty="0">
              <a:solidFill>
                <a:schemeClr val="bg2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536" y="4221088"/>
            <a:ext cx="7668000" cy="954107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514350" indent="-514350">
              <a:buFont typeface="Wingdings" pitchFamily="2" charset="2"/>
              <a:buChar char="v"/>
            </a:pPr>
            <a:r>
              <a:rPr lang="cs-CZ" sz="2800" b="1" dirty="0" smtClean="0">
                <a:solidFill>
                  <a:schemeClr val="bg2">
                    <a:lumMod val="25000"/>
                  </a:schemeClr>
                </a:solidFill>
              </a:rPr>
              <a:t>Zasloužil se o lepší poznání české literatury – zejména lidové.</a:t>
            </a:r>
            <a:endParaRPr lang="cs-CZ" sz="2800" b="1" u="sng" dirty="0">
              <a:solidFill>
                <a:schemeClr val="bg2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170" name="Picture 2" descr="Datei:Karel Jaromír Erbe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332656"/>
            <a:ext cx="2387749" cy="3435610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</p:spTree>
    <p:extLst>
      <p:ext uri="{BB962C8B-B14F-4D97-AF65-F5344CB8AC3E}">
        <p14:creationId xmlns:p14="http://schemas.microsoft.com/office/powerpoint/2010/main" xmlns="" val="34200173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5536" y="404664"/>
            <a:ext cx="8280920" cy="52322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514350" indent="-514350">
              <a:buFont typeface="Wingdings" pitchFamily="2" charset="2"/>
              <a:buChar char="v"/>
            </a:pPr>
            <a:r>
              <a:rPr lang="cs-CZ" sz="2800" b="1" dirty="0" smtClean="0">
                <a:solidFill>
                  <a:schemeClr val="bg2">
                    <a:lumMod val="25000"/>
                  </a:schemeClr>
                </a:solidFill>
              </a:rPr>
              <a:t>Psal </a:t>
            </a:r>
            <a:r>
              <a:rPr lang="cs-CZ" sz="2800" b="1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poezii</a:t>
            </a:r>
            <a:r>
              <a:rPr lang="cs-CZ" sz="2800" b="1" dirty="0" smtClean="0">
                <a:solidFill>
                  <a:schemeClr val="bg2">
                    <a:lumMod val="25000"/>
                  </a:schemeClr>
                </a:solidFill>
              </a:rPr>
              <a:t> ovlivněnou </a:t>
            </a:r>
            <a:r>
              <a:rPr lang="cs-CZ" sz="2800" b="1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lidovými bájemi</a:t>
            </a:r>
            <a:r>
              <a:rPr lang="cs-CZ" sz="2800" b="1" dirty="0" smtClean="0">
                <a:solidFill>
                  <a:schemeClr val="bg2">
                    <a:lumMod val="25000"/>
                  </a:schemeClr>
                </a:solidFill>
              </a:rPr>
              <a:t>.</a:t>
            </a:r>
            <a:endParaRPr lang="cs-CZ" sz="2800" b="1" u="sng" dirty="0">
              <a:solidFill>
                <a:schemeClr val="bg2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1249596"/>
            <a:ext cx="8280920" cy="954107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514350" indent="-514350">
              <a:buFont typeface="Wingdings" pitchFamily="2" charset="2"/>
              <a:buChar char="v"/>
            </a:pPr>
            <a:r>
              <a:rPr lang="cs-CZ" sz="2800" b="1" dirty="0" smtClean="0">
                <a:solidFill>
                  <a:schemeClr val="bg2">
                    <a:lumMod val="25000"/>
                  </a:schemeClr>
                </a:solidFill>
              </a:rPr>
              <a:t>Postupně tak- </a:t>
            </a:r>
            <a:r>
              <a:rPr lang="cs-CZ" sz="2800" b="1" smtClean="0">
                <a:solidFill>
                  <a:schemeClr val="bg2">
                    <a:lumMod val="25000"/>
                  </a:schemeClr>
                </a:solidFill>
              </a:rPr>
              <a:t>po řadu </a:t>
            </a:r>
            <a:r>
              <a:rPr lang="cs-CZ" sz="2800" b="1" dirty="0" smtClean="0">
                <a:solidFill>
                  <a:schemeClr val="bg2">
                    <a:lumMod val="25000"/>
                  </a:schemeClr>
                </a:solidFill>
              </a:rPr>
              <a:t>let – vznikala sbírka </a:t>
            </a:r>
            <a:r>
              <a:rPr lang="cs-CZ" sz="2800" b="1" u="sng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balad</a:t>
            </a:r>
            <a:r>
              <a:rPr lang="cs-CZ" sz="2800" b="1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  <a:r>
              <a:rPr lang="cs-CZ" sz="2800" b="1" u="sng" dirty="0" smtClean="0">
                <a:solidFill>
                  <a:schemeClr val="bg2">
                    <a:lumMod val="2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Kytice z pověstí národních.</a:t>
            </a:r>
            <a:endParaRPr lang="cs-CZ" sz="2800" b="1" u="sng" dirty="0">
              <a:solidFill>
                <a:schemeClr val="bg2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851920" y="2480359"/>
            <a:ext cx="4392488" cy="1815882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514350" indent="-514350">
              <a:buFont typeface="Wingdings" pitchFamily="2" charset="2"/>
              <a:buChar char="Ø"/>
            </a:pPr>
            <a:r>
              <a:rPr lang="cs-CZ" sz="2800" b="1" u="sng" dirty="0" smtClean="0">
                <a:solidFill>
                  <a:schemeClr val="bg2">
                    <a:lumMod val="25000"/>
                  </a:schemeClr>
                </a:solidFill>
              </a:rPr>
              <a:t>BALADA</a:t>
            </a:r>
            <a:r>
              <a:rPr lang="cs-CZ" sz="2800" b="1" dirty="0" smtClean="0">
                <a:solidFill>
                  <a:schemeClr val="bg2">
                    <a:lumMod val="25000"/>
                  </a:schemeClr>
                </a:solidFill>
              </a:rPr>
              <a:t> </a:t>
            </a:r>
          </a:p>
          <a:p>
            <a:pPr marL="514350" indent="-514350"/>
            <a:r>
              <a:rPr lang="cs-CZ" sz="2800" b="1" dirty="0" smtClean="0">
                <a:solidFill>
                  <a:schemeClr val="bg2">
                    <a:lumMod val="25000"/>
                  </a:schemeClr>
                </a:solidFill>
              </a:rPr>
              <a:t>	- dramatická báseň s vážnými až tragickými náměty)</a:t>
            </a:r>
            <a:endParaRPr lang="cs-CZ" sz="2800" b="1" u="sng" dirty="0">
              <a:solidFill>
                <a:schemeClr val="bg2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 descr="http://www.google.cz/url?source=imglanding&amp;ct=img&amp;q=http://www.erben.unas.cz/kytice1.jpg&amp;sa=X&amp;ei=_ya3UL3jCaej4gTD9IFw&amp;ved=0CAoQ8wc&amp;usg=AFQjCNHnUBItb1q4R8YEJ2IZnHY0CCPAvQ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2492896"/>
            <a:ext cx="2808312" cy="4034931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8898441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471711" y="304375"/>
            <a:ext cx="4505696" cy="3970318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514350" indent="-514350">
              <a:buFont typeface="Wingdings" pitchFamily="2" charset="2"/>
              <a:buChar char="v"/>
            </a:pPr>
            <a:r>
              <a:rPr lang="cs-CZ" sz="2800" b="1" u="sng" dirty="0" smtClean="0">
                <a:solidFill>
                  <a:schemeClr val="bg2">
                    <a:lumMod val="25000"/>
                  </a:schemeClr>
                </a:solidFill>
              </a:rPr>
              <a:t>Sbírka Kytice – </a:t>
            </a:r>
            <a:r>
              <a:rPr lang="cs-CZ" sz="2800" b="1" dirty="0" smtClean="0">
                <a:solidFill>
                  <a:schemeClr val="bg2">
                    <a:lumMod val="25000"/>
                  </a:schemeClr>
                </a:solidFill>
              </a:rPr>
              <a:t>stala se slavnou už za jeho života.</a:t>
            </a:r>
          </a:p>
          <a:p>
            <a:pPr marL="514350" indent="-514350">
              <a:buFont typeface="Wingdings" pitchFamily="2" charset="2"/>
              <a:buChar char="§"/>
            </a:pPr>
            <a:endParaRPr lang="cs-CZ" sz="2800" b="1" dirty="0">
              <a:solidFill>
                <a:schemeClr val="bg2">
                  <a:lumMod val="25000"/>
                </a:schemeClr>
              </a:solidFill>
            </a:endParaRPr>
          </a:p>
          <a:p>
            <a:pPr marL="514350" indent="-514350">
              <a:buFont typeface="Wingdings" pitchFamily="2" charset="2"/>
              <a:buChar char="v"/>
            </a:pPr>
            <a:r>
              <a:rPr lang="cs-CZ" sz="2800" b="1" dirty="0" smtClean="0">
                <a:solidFill>
                  <a:schemeClr val="bg2">
                    <a:lumMod val="25000"/>
                  </a:schemeClr>
                </a:solidFill>
              </a:rPr>
              <a:t>Patří k nejčtenějším knihám české literatury.</a:t>
            </a:r>
          </a:p>
          <a:p>
            <a:pPr marL="514350" indent="-514350">
              <a:buFont typeface="Wingdings" pitchFamily="2" charset="2"/>
              <a:buChar char="§"/>
            </a:pPr>
            <a:endParaRPr lang="cs-CZ" sz="2800" b="1" dirty="0">
              <a:solidFill>
                <a:schemeClr val="bg2">
                  <a:lumMod val="25000"/>
                </a:schemeClr>
              </a:solidFill>
            </a:endParaRPr>
          </a:p>
          <a:p>
            <a:pPr marL="514350" indent="-514350">
              <a:buFont typeface="Wingdings" pitchFamily="2" charset="2"/>
              <a:buChar char="v"/>
            </a:pPr>
            <a:r>
              <a:rPr lang="cs-CZ" sz="2800" b="1" dirty="0" smtClean="0">
                <a:solidFill>
                  <a:schemeClr val="bg2">
                    <a:lumMod val="25000"/>
                  </a:schemeClr>
                </a:solidFill>
              </a:rPr>
              <a:t>Některé básně zlidověly.</a:t>
            </a:r>
            <a:endParaRPr lang="cs-CZ" sz="2800" b="1" u="sng" dirty="0">
              <a:solidFill>
                <a:schemeClr val="bg2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14350" indent="-514350">
              <a:buFont typeface="Wingdings" pitchFamily="2" charset="2"/>
              <a:buChar char="§"/>
            </a:pPr>
            <a:endParaRPr lang="cs-CZ" sz="2800" b="1" u="sng" dirty="0">
              <a:solidFill>
                <a:schemeClr val="bg2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122" name="Picture 2" descr="http://upload.wikimedia.org/wikipedia/commons/a/a7/Poklad_Erben_Scheiwl.png"/>
          <p:cNvPicPr>
            <a:picLocks noChangeAspect="1" noChangeArrowheads="1"/>
          </p:cNvPicPr>
          <p:nvPr/>
        </p:nvPicPr>
        <p:blipFill>
          <a:blip r:embed="rId2" cstate="print"/>
          <a:srcRect l="6914" t="2449" r="8394" b="4474"/>
          <a:stretch>
            <a:fillRect/>
          </a:stretch>
        </p:blipFill>
        <p:spPr bwMode="auto">
          <a:xfrm>
            <a:off x="323529" y="304375"/>
            <a:ext cx="3960440" cy="6142723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</p:spTree>
    <p:extLst>
      <p:ext uri="{BB962C8B-B14F-4D97-AF65-F5344CB8AC3E}">
        <p14:creationId xmlns:p14="http://schemas.microsoft.com/office/powerpoint/2010/main" xmlns="" val="27929402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6" name="Picture 4" descr="Soubor:Carl Spitzweg 02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323229"/>
            <a:ext cx="3048000" cy="5715000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4" name="TextovéPole 3"/>
          <p:cNvSpPr txBox="1"/>
          <p:nvPr/>
        </p:nvSpPr>
        <p:spPr>
          <a:xfrm>
            <a:off x="3851920" y="332656"/>
            <a:ext cx="4896544" cy="1815882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514350" indent="-514350">
              <a:buFont typeface="Wingdings" pitchFamily="2" charset="2"/>
              <a:buChar char="Ø"/>
            </a:pPr>
            <a:r>
              <a:rPr lang="cs-CZ" sz="2800" b="1" dirty="0" smtClean="0">
                <a:solidFill>
                  <a:schemeClr val="bg2">
                    <a:lumMod val="25000"/>
                  </a:schemeClr>
                </a:solidFill>
              </a:rPr>
              <a:t>Navštivte nejbližší knihovnu, vyhledejte a přečtěte si Erbenovu Kytici.</a:t>
            </a:r>
            <a:endParaRPr lang="cs-CZ" sz="2800" b="1" dirty="0">
              <a:solidFill>
                <a:schemeClr val="bg2">
                  <a:lumMod val="2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647110"/>
            <a:ext cx="8892480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 smtClean="0"/>
              <a:t>http://upload.wikimedia.org/wikipedia/commons/6/6a/Jan_Vil%C3%ADmek_-_Karel_Jarom%C3%ADr_Erben.jpg</a:t>
            </a:r>
          </a:p>
          <a:p>
            <a:r>
              <a:rPr lang="cs-CZ" sz="1000" dirty="0" smtClean="0"/>
              <a:t>http://upload.wikimedia.org/wikipedia/commons/thumb/2/2b/Milet%C3%ADn_-_rodn%C3%BD_d%C5%AFm_Karla_Jarom%C3%ADra_Erbena.jpg/800px-Milet%C3%ADn_-_rodn%C3%BD_d%C5%AFm_Karla_Jarom%C3%ADra_Erbena.jpg</a:t>
            </a:r>
          </a:p>
          <a:p>
            <a:r>
              <a:rPr lang="cs-CZ" sz="1000" dirty="0" smtClean="0"/>
              <a:t>http://upload.wikimedia.org/wikipedia/commons/thumb/8/82/Karel_Jarom%C3%ADr_Erben.jpg/417px-Karel_Jarom%C3%ADr_Erben.jpg</a:t>
            </a:r>
          </a:p>
          <a:p>
            <a:r>
              <a:rPr lang="cs-CZ" sz="1000" dirty="0" smtClean="0"/>
              <a:t>http://upload.wikimedia.org/wikipedia/it/6/6c/KJErben.jpg</a:t>
            </a:r>
          </a:p>
          <a:p>
            <a:r>
              <a:rPr lang="cs-CZ" sz="1000" dirty="0" smtClean="0"/>
              <a:t>http://upload.wikimedia.org/wikipedia/commons/a/a7/Poklad_Erben_Scheiwl.png</a:t>
            </a:r>
          </a:p>
          <a:p>
            <a:r>
              <a:rPr lang="cs-CZ" sz="1000" dirty="0" smtClean="0"/>
              <a:t>http://upload.wikimedia.org/wikipedia/commons/thumb/7/79/Venceslav_cerny_erben_baje_a_povesti_slovanske.jpg/404px-Venceslav_cerny_erben_baje_a_povesti_slovanske.jpg</a:t>
            </a:r>
          </a:p>
          <a:p>
            <a:r>
              <a:rPr lang="cs-CZ" sz="1000" dirty="0" smtClean="0"/>
              <a:t>http://www.</a:t>
            </a:r>
            <a:r>
              <a:rPr lang="cs-CZ" sz="1000" dirty="0" err="1" smtClean="0"/>
              <a:t>erben.unas.cz</a:t>
            </a:r>
            <a:r>
              <a:rPr lang="cs-CZ" sz="1000" dirty="0" smtClean="0"/>
              <a:t>/kytice1.jpg</a:t>
            </a:r>
          </a:p>
          <a:p>
            <a:r>
              <a:rPr lang="cs-CZ" sz="1000" dirty="0" smtClean="0"/>
              <a:t>http://upload.wikimedia.org/wikipedia/commons/thumb/0/04/Carl_Spitzweg_021.jpg/320px-Carl_Spitzweg_021.jpg</a:t>
            </a:r>
            <a:endParaRPr lang="cs-CZ" sz="1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431086"/>
            <a:ext cx="180020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/>
              <a:t>Citace:</a:t>
            </a: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xmlns="" val="33584159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Vlastní 1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917</TotalTime>
  <Words>226</Words>
  <Application>Microsoft Office PowerPoint</Application>
  <PresentationFormat>Předvádění na obrazovce (4:3)</PresentationFormat>
  <Paragraphs>51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Snímek 2</vt:lpstr>
      <vt:lpstr>LITERATURA 19.  STOLETÍ</vt:lpstr>
      <vt:lpstr>KAREL  JAROMÍR  ERBEN</vt:lpstr>
      <vt:lpstr>Snímek 5</vt:lpstr>
      <vt:lpstr>Snímek 6</vt:lpstr>
      <vt:lpstr>Snímek 7</vt:lpstr>
      <vt:lpstr>Snímek 8</vt:lpstr>
      <vt:lpstr>Snímek 9</vt:lpstr>
      <vt:lpstr>Snímek 10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VLADIMÍR  HULPACH</dc:title>
  <dc:creator>Jirka</dc:creator>
  <cp:lastModifiedBy>Jirka</cp:lastModifiedBy>
  <cp:revision>132</cp:revision>
  <dcterms:created xsi:type="dcterms:W3CDTF">2012-09-09T07:43:51Z</dcterms:created>
  <dcterms:modified xsi:type="dcterms:W3CDTF">2013-06-25T19:46:39Z</dcterms:modified>
</cp:coreProperties>
</file>