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handoutMasterIdLst>
    <p:handoutMasterId r:id="rId15"/>
  </p:handoutMasterIdLst>
  <p:sldIdLst>
    <p:sldId id="328" r:id="rId2"/>
    <p:sldId id="327" r:id="rId3"/>
    <p:sldId id="256" r:id="rId4"/>
    <p:sldId id="308" r:id="rId5"/>
    <p:sldId id="313" r:id="rId6"/>
    <p:sldId id="320" r:id="rId7"/>
    <p:sldId id="322" r:id="rId8"/>
    <p:sldId id="331" r:id="rId9"/>
    <p:sldId id="323" r:id="rId10"/>
    <p:sldId id="329" r:id="rId11"/>
    <p:sldId id="330" r:id="rId12"/>
    <p:sldId id="30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336699"/>
    <a:srgbClr val="CC3300"/>
    <a:srgbClr val="FF6600"/>
    <a:srgbClr val="00FF00"/>
    <a:srgbClr val="663300"/>
    <a:srgbClr val="66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445" y="-1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3130" y="-8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0F6982-19A0-407B-BE91-B13A78394C38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B2CCD1-AFCB-4FB1-B831-7FAB2D1C17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03772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82FC3A-4C53-4A7C-8AF5-B03D4A3255F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77BD33-A29B-40D4-A4E5-9E958596A6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084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77BD33-A29B-40D4-A4E5-9E958596A6B4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CFDF7A-291A-49B4-B0EA-32F827AB2E2E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3D513-FC1A-422D-8015-231FEE043C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err="1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Čj</a:t>
                      </a:r>
                      <a:r>
                        <a:rPr lang="cs-CZ" sz="1200" b="1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_18/6</a:t>
                      </a:r>
                      <a:endParaRPr lang="cs-CZ" sz="1200" b="1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Druhy zájmen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baseline="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r>
                        <a:rPr lang="cs-CZ" sz="1200" dirty="0" smtClean="0">
                          <a:solidFill>
                            <a:schemeClr val="bg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Anotace: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1"/>
                </a:solidFill>
              </a:rPr>
              <a:t>II.stupně</a:t>
            </a:r>
            <a:r>
              <a:rPr lang="cs-CZ" dirty="0" smtClean="0">
                <a:solidFill>
                  <a:schemeClr val="bg1"/>
                </a:solidFill>
              </a:rPr>
              <a:t> k osvojení nového učiva a jeho procvičení.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1470025"/>
          </a:xfr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bg1"/>
                </a:solidFill>
              </a:rPr>
              <a:t>ČESKÝ  JAZYK</a:t>
            </a:r>
            <a:endParaRPr lang="cs-CZ" sz="8000" b="1" dirty="0">
              <a:solidFill>
                <a:schemeClr val="bg1"/>
              </a:solidFill>
            </a:endParaRPr>
          </a:p>
        </p:txBody>
      </p:sp>
      <p:pic>
        <p:nvPicPr>
          <p:cNvPr id="11268" name="Picture 4" descr="http://t1.gstatic.com/images?q=tbn:ANd9GcRKhpfGPdLgcFQDgOtVZ1_Tiz81YWIlK7_BFIXE72a8Zal-Gju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085184"/>
            <a:ext cx="2133579" cy="6330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  <a:reflection blurRad="12700" stA="38000" endPos="28000" dist="5000" dir="5400000" sy="-100000" algn="bl" rotWithShape="0"/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6" name="TextovéPole 5"/>
          <p:cNvSpPr txBox="1"/>
          <p:nvPr/>
        </p:nvSpPr>
        <p:spPr>
          <a:xfrm>
            <a:off x="3131840" y="450912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6. ročník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496944" cy="2592288"/>
          </a:xfrm>
          <a:solidFill>
            <a:schemeClr val="tx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 ZÁJMEN</a:t>
            </a:r>
            <a:endParaRPr lang="cs-CZ" sz="7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 algn="ctr"/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 -  DRUHY  ZÁJMEN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u="sng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179512" y="1052736"/>
            <a:ext cx="553998" cy="50405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vert="vert270"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zájmena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99592" y="1052736"/>
          <a:ext cx="7992888" cy="502920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088232"/>
                <a:gridCol w="59046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osobní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já, ty, on , ona, ono, my, vy,</a:t>
                      </a:r>
                      <a:r>
                        <a:rPr lang="cs-CZ" sz="2400" b="1" i="1" baseline="0" dirty="0" smtClean="0">
                          <a:solidFill>
                            <a:srgbClr val="336699"/>
                          </a:solidFill>
                        </a:rPr>
                        <a:t> oni, ony, ona,</a:t>
                      </a:r>
                    </a:p>
                    <a:p>
                      <a:r>
                        <a:rPr lang="cs-CZ" sz="2400" b="1" i="1" baseline="0" dirty="0" smtClean="0">
                          <a:solidFill>
                            <a:srgbClr val="336699"/>
                          </a:solidFill>
                        </a:rPr>
                        <a:t>zvratné se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přivlastňovací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můj, tvůj, jeho, její, jeho, náš, váš, jejich,</a:t>
                      </a:r>
                    </a:p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zvratné svůj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ukazovací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ten, ta, to, ti, ty, ta, tento, tenhle, onen, takový, týž, tentýž, sám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tázací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kdo?, co?, jaký?. Který?, čí?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vztažná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kdo, co, jaký, který, čí, jenž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neurčitá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někdo, něco, některý, nějaký, něčí,</a:t>
                      </a:r>
                      <a:r>
                        <a:rPr lang="cs-CZ" sz="2400" b="1" i="1" baseline="0" dirty="0" smtClean="0">
                          <a:solidFill>
                            <a:srgbClr val="336699"/>
                          </a:solidFill>
                        </a:rPr>
                        <a:t> leckdo, lecco, leckterý, kdokoli, cosi, kdosi, všechen, každý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záporná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i="1" dirty="0" smtClean="0">
                          <a:solidFill>
                            <a:srgbClr val="336699"/>
                          </a:solidFill>
                        </a:rPr>
                        <a:t>nikdo, nic, nijaký, ničí, žádný</a:t>
                      </a:r>
                      <a:endParaRPr lang="cs-CZ" sz="2400" b="1" i="1" dirty="0">
                        <a:solidFill>
                          <a:srgbClr val="3366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03039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Vyhledejte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určete jejich druh: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179512" y="1196752"/>
            <a:ext cx="8568952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Zrovna       den je v zoologické zahradě paní učitelka s celou 3.bé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a Mach povídá Šebestové, člověče Šebestová,       mrož v        bazénu je                    </a:t>
            </a:r>
            <a:r>
              <a:rPr lang="cs-CZ" sz="2400" b="1" dirty="0" err="1" smtClean="0">
                <a:solidFill>
                  <a:schemeClr val="bg1"/>
                </a:solidFill>
              </a:rPr>
              <a:t>povědomej</a:t>
            </a:r>
            <a:r>
              <a:rPr lang="cs-CZ" sz="2400" b="1" dirty="0" smtClean="0">
                <a:solidFill>
                  <a:schemeClr val="bg1"/>
                </a:solidFill>
              </a:rPr>
              <a:t>, děsně      připomíná  </a:t>
            </a:r>
            <a:r>
              <a:rPr lang="cs-CZ" sz="2400" b="1" dirty="0" err="1" smtClean="0">
                <a:solidFill>
                  <a:schemeClr val="bg1"/>
                </a:solidFill>
              </a:rPr>
              <a:t>vopálenýho</a:t>
            </a:r>
            <a:r>
              <a:rPr lang="cs-CZ" sz="2400" b="1" dirty="0" smtClean="0">
                <a:solidFill>
                  <a:schemeClr val="bg1"/>
                </a:solidFill>
              </a:rPr>
              <a:t> pána,     ještě loni prodával lístky na městský plovárně, no         ,      má      </a:t>
            </a:r>
            <a:r>
              <a:rPr lang="cs-CZ" sz="2400" b="1" dirty="0" err="1" smtClean="0">
                <a:solidFill>
                  <a:schemeClr val="bg1"/>
                </a:solidFill>
              </a:rPr>
              <a:t>odendavací</a:t>
            </a:r>
            <a:r>
              <a:rPr lang="cs-CZ" sz="2400" b="1" dirty="0" smtClean="0">
                <a:solidFill>
                  <a:schemeClr val="bg1"/>
                </a:solidFill>
              </a:rPr>
              <a:t> uši.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Načež v Žofce pořádně hrkne, </a:t>
            </a:r>
            <a:r>
              <a:rPr lang="cs-CZ" sz="2400" b="1" dirty="0" err="1" smtClean="0">
                <a:solidFill>
                  <a:schemeClr val="bg1"/>
                </a:solidFill>
              </a:rPr>
              <a:t>hrkne</a:t>
            </a:r>
            <a:r>
              <a:rPr lang="cs-CZ" sz="2400" b="1" dirty="0" smtClean="0">
                <a:solidFill>
                  <a:schemeClr val="bg1"/>
                </a:solidFill>
              </a:rPr>
              <a:t>     i v panu Veverkovi, ve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               zkrátka začne pořádně hrkat, ale naštěstí Šebestová zakroutí hlavou a řekne,     nevím, Machu,     je až neuvěřitelné,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             jsi ťululum, splést     čistokrevného mrože s                 prodavačem vstupenek, omlouvají      pouze       brejle.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    </a:t>
            </a:r>
          </a:p>
          <a:p>
            <a:pPr>
              <a:lnSpc>
                <a:spcPct val="150000"/>
              </a:lnSpc>
            </a:pPr>
            <a:endParaRPr lang="cs-CZ" sz="2400" b="1" dirty="0" smtClean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  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187624" y="1311151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ten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461845" y="1854349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tom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016352" y="1854349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ten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1475656" y="240079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1907704" y="240183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</a:rPr>
              <a:t>nějakej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217246" y="2400796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toho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1864271" y="350529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toho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2627784" y="350100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3491880" y="3510533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ty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984998" y="404745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to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60462" y="460017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všech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956742" y="460017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to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3385964" y="514662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já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724128" y="514766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to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179512" y="569411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jaké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827584" y="570363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ty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3582938" y="570363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si 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847680" y="5694114"/>
            <a:ext cx="132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nějakým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716016" y="6246837"/>
            <a:ext cx="132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tě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5868144" y="6256362"/>
            <a:ext cx="13247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tvé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292080" y="2410321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mi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971600" y="1196752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FF00"/>
                </a:solidFill>
              </a:rPr>
              <a:t>ukazovací</a:t>
            </a:r>
            <a:endParaRPr lang="cs-CZ" sz="1400" b="1" dirty="0">
              <a:solidFill>
                <a:srgbClr val="FFFF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724128" y="1700808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FF00"/>
                </a:solidFill>
              </a:rPr>
              <a:t>ukazovací</a:t>
            </a:r>
            <a:endParaRPr lang="cs-CZ" sz="1400" b="1" dirty="0">
              <a:solidFill>
                <a:srgbClr val="FFFF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380312" y="1696616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FF00"/>
                </a:solidFill>
              </a:rPr>
              <a:t>ukazovací</a:t>
            </a:r>
            <a:endParaRPr lang="cs-CZ" sz="1400" b="1" dirty="0">
              <a:solidFill>
                <a:srgbClr val="FFFF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1403648" y="2257127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FF00"/>
                </a:solidFill>
              </a:rPr>
              <a:t>osobní</a:t>
            </a:r>
            <a:endParaRPr lang="cs-CZ" sz="1400" b="1" dirty="0">
              <a:solidFill>
                <a:srgbClr val="FFFF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2123728" y="2257127"/>
            <a:ext cx="10081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FFFF00"/>
                </a:solidFill>
              </a:rPr>
              <a:t>neurčité</a:t>
            </a:r>
            <a:endParaRPr lang="cs-CZ" sz="1400" b="1" dirty="0">
              <a:solidFill>
                <a:srgbClr val="FFFF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508151" y="295351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co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9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0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CC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46" grpId="0"/>
      <p:bldP spid="47" grpId="0"/>
      <p:bldP spid="48" grpId="0"/>
      <p:bldP spid="6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03039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uvedených přísloví se vytratila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zájmena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Doplňte je:</a:t>
            </a:r>
            <a:endParaRPr lang="cs-CZ" sz="24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23528" y="1340768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______jinému jámu kopá, ______do_____padá.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528" y="1887215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 se nelení, ______se zelení.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23528" y="2433662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______chce psa bít, hůl si najde.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980109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______se v mládí naučíš, ve stáří jako když najdeš.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3528" y="3526556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______se bojí, nesmí do lesa.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4073003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______je šeptem, ______je čertem.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3528" y="461945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______lže, ______krade.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95536" y="1349251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Kdo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51920" y="134076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sám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48064" y="133228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ní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95536" y="188721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Komu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626643" y="1887215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tomu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88640"/>
            <a:ext cx="8784976" cy="52322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 algn="ctr"/>
            <a:r>
              <a:rPr lang="cs-CZ" sz="28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SKLOŇOVÁNÍ  ZÁJMEN  JÁ</a:t>
            </a:r>
            <a:endParaRPr lang="cs-CZ" sz="2400" b="1" u="sng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51520" y="1662360"/>
          <a:ext cx="2759968" cy="27432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2000" endA="300" endPos="35000" dir="5400000" sy="-100000" algn="bl" rotWithShape="0"/>
                </a:effectLst>
                <a:tableStyleId>{22838BEF-8BB2-4498-84A7-C5851F593DF1}</a:tableStyleId>
              </a:tblPr>
              <a:tblGrid>
                <a:gridCol w="662747"/>
                <a:gridCol w="209722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1.p.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</a:t>
                      </a:r>
                      <a:r>
                        <a:rPr lang="cs-CZ" sz="24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já</a:t>
                      </a:r>
                      <a:endParaRPr lang="cs-CZ" sz="24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2.p.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mě, </a:t>
                      </a:r>
                      <a:r>
                        <a:rPr lang="cs-CZ" sz="24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mne</a:t>
                      </a:r>
                      <a:endParaRPr lang="cs-CZ" sz="24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3.p.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</a:t>
                      </a:r>
                      <a:r>
                        <a:rPr lang="cs-CZ" sz="24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mi</a:t>
                      </a:r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, 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endParaRPr lang="cs-CZ" sz="24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4.p.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mě, </a:t>
                      </a:r>
                      <a:r>
                        <a:rPr lang="cs-CZ" sz="24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mne</a:t>
                      </a:r>
                      <a:endParaRPr lang="cs-CZ" sz="24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6.p.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</a:t>
                      </a:r>
                      <a:r>
                        <a:rPr lang="cs-CZ" sz="24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2400" b="1" dirty="0" smtClean="0">
                          <a:solidFill>
                            <a:srgbClr val="FF0000"/>
                          </a:solidFill>
                        </a:rPr>
                        <a:t>mně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7.p.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</a:t>
                      </a:r>
                      <a:r>
                        <a:rPr lang="cs-CZ" sz="2400" b="1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mnou</a:t>
                      </a:r>
                      <a:endParaRPr lang="cs-CZ" sz="2400" b="1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131840" y="1678136"/>
          <a:ext cx="2759968" cy="27432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2000" endA="300" endPos="35000" dir="5400000" sy="-100000" algn="bl" rotWithShape="0"/>
                </a:effectLst>
                <a:tableStyleId>{22838BEF-8BB2-4498-84A7-C5851F593DF1}</a:tableStyleId>
              </a:tblPr>
              <a:tblGrid>
                <a:gridCol w="662747"/>
                <a:gridCol w="209722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1.p.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ty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2.p.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tě, tebe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3.p.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ti,  tobě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4.p.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tě, tebe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6.p.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o tobě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7.p.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tebou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084168" y="1693912"/>
          <a:ext cx="2759968" cy="2743200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  <a:reflection blurRad="6350" stA="52000" endA="300" endPos="35000" dir="5400000" sy="-100000" algn="bl" rotWithShape="0"/>
                </a:effectLst>
                <a:tableStyleId>{22838BEF-8BB2-4498-84A7-C5851F593DF1}</a:tableStyleId>
              </a:tblPr>
              <a:tblGrid>
                <a:gridCol w="662747"/>
                <a:gridCol w="209722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1.p.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------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2.p.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sebe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3.p.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si,  sobě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4.p.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se, sebe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6.p.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o sobě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00FF"/>
                          </a:solidFill>
                        </a:rPr>
                        <a:t>7.p.</a:t>
                      </a:r>
                      <a:endParaRPr lang="cs-CZ" sz="2400" b="1" dirty="0">
                        <a:solidFill>
                          <a:srgbClr val="0000FF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   sebou</a:t>
                      </a:r>
                      <a:endParaRPr lang="cs-CZ" sz="2400" b="1" dirty="0">
                        <a:solidFill>
                          <a:schemeClr val="accent1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899592" y="1102072"/>
            <a:ext cx="208823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já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89437" y="1102072"/>
            <a:ext cx="208823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ty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32240" y="1102072"/>
            <a:ext cx="2088232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se</a:t>
            </a:r>
            <a:endParaRPr lang="cs-CZ" sz="24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03039"/>
            <a:ext cx="8496944" cy="830997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Zopakujte si skloňování zájmena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doplňte správné tvary </a:t>
            </a:r>
          </a:p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(kde jsou možné dva tvary, užijte je):</a:t>
            </a: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1484784"/>
            <a:ext cx="84969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Na horách se ________velmi líbilo.  Rodiče se________odjeli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k lékaři.  Petr seděl ve škole vedle_________.  ________už to nebaví.  Podej_________papír a tužku.  Ani o________nevěděli.  Maminka na_________volala, abych už šel domů.  Kam_________to vedeš?  Viděl_________stát na křižovatce a zamával_________.  Přijďte ke_____na návštěvu.  Podej_________mýdlo a ručník. 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051720" y="1599183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mi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83768" y="1599183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(mně)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1599183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mnou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59449" y="2156197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mě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220072" y="215190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(mně)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28184" y="215190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Mě 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688807" y="215190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(mne) 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352928" cy="130753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Zvratné zájmeno </a:t>
            </a:r>
            <a:r>
              <a:rPr lang="cs-CZ" sz="28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</a:t>
            </a:r>
            <a:r>
              <a:rPr lang="cs-CZ" sz="2800" b="1" dirty="0" smtClean="0">
                <a:solidFill>
                  <a:srgbClr val="FFFF00"/>
                </a:solidFill>
              </a:rPr>
              <a:t> označuje vztah ke jménu (osobě, zvířeti, věci),  které je ve větě podmětem.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988840"/>
            <a:ext cx="8352928" cy="138499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Například:     </a:t>
            </a:r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Oni se (= sebe) myli.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chemeClr val="bg1"/>
                </a:solidFill>
                <a:latin typeface="Lucida Calligraphy" pitchFamily="66" charset="0"/>
              </a:rPr>
              <a:t>                  </a:t>
            </a:r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Petr si (= sobě) dá čaj.</a:t>
            </a:r>
            <a:endParaRPr lang="cs-CZ" sz="2800" b="1" dirty="0">
              <a:solidFill>
                <a:srgbClr val="FFFF00"/>
              </a:solidFill>
              <a:latin typeface="Lucida Calligraphy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060229"/>
            <a:ext cx="8352928" cy="66614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POZOR !     </a:t>
            </a:r>
            <a:r>
              <a:rPr lang="cs-CZ" sz="2800" dirty="0" smtClean="0">
                <a:solidFill>
                  <a:schemeClr val="bg1"/>
                </a:solidFill>
                <a:latin typeface="Bell Gothic Std Black" pitchFamily="34" charset="0"/>
              </a:rPr>
              <a:t>Rozlišujeme </a:t>
            </a:r>
            <a:r>
              <a:rPr lang="cs-CZ" sz="28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Gothic Std Black" pitchFamily="34" charset="0"/>
              </a:rPr>
              <a:t>sebou</a:t>
            </a:r>
            <a:r>
              <a:rPr lang="cs-CZ" sz="2800" dirty="0" smtClean="0">
                <a:solidFill>
                  <a:srgbClr val="FFC000"/>
                </a:solidFill>
                <a:latin typeface="Bell Gothic Std Black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Bell Gothic Std Black" pitchFamily="34" charset="0"/>
              </a:rPr>
              <a:t>a </a:t>
            </a:r>
            <a:r>
              <a:rPr lang="cs-CZ" sz="28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Gothic Std Black" pitchFamily="34" charset="0"/>
              </a:rPr>
              <a:t>s sebou</a:t>
            </a:r>
            <a:r>
              <a:rPr lang="cs-CZ" sz="2800" dirty="0" smtClean="0">
                <a:solidFill>
                  <a:schemeClr val="bg1"/>
                </a:solidFill>
                <a:latin typeface="Bell Gothic Std Black" pitchFamily="34" charset="0"/>
              </a:rPr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4869160"/>
            <a:ext cx="8352928" cy="1815882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800" b="1" dirty="0" smtClean="0">
                <a:solidFill>
                  <a:srgbClr val="FFFF00"/>
                </a:solidFill>
              </a:rPr>
              <a:t>Například:     </a:t>
            </a:r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Ryba </a:t>
            </a:r>
            <a:r>
              <a:rPr lang="cs-CZ" sz="2800" b="1" dirty="0" smtClean="0">
                <a:solidFill>
                  <a:srgbClr val="FFC000"/>
                </a:solidFill>
                <a:latin typeface="Lucida Calligraphy" pitchFamily="66" charset="0"/>
              </a:rPr>
              <a:t>sebou</a:t>
            </a:r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 stále házela. </a:t>
            </a:r>
          </a:p>
          <a:p>
            <a:pPr>
              <a:lnSpc>
                <a:spcPct val="200000"/>
              </a:lnSpc>
            </a:pPr>
            <a:r>
              <a:rPr lang="cs-CZ" sz="2800" dirty="0" smtClean="0">
                <a:solidFill>
                  <a:schemeClr val="bg1"/>
                </a:solidFill>
                <a:latin typeface="Lucida Calligraphy" pitchFamily="66" charset="0"/>
              </a:rPr>
              <a:t>                  </a:t>
            </a:r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Vzali nás </a:t>
            </a:r>
            <a:r>
              <a:rPr lang="cs-CZ" sz="2800" b="1" dirty="0" smtClean="0">
                <a:solidFill>
                  <a:srgbClr val="FFC000"/>
                </a:solidFill>
                <a:latin typeface="Lucida Calligraphy" pitchFamily="66" charset="0"/>
              </a:rPr>
              <a:t>s sebou</a:t>
            </a:r>
            <a:r>
              <a:rPr lang="cs-CZ" sz="2800" b="1" dirty="0" smtClean="0">
                <a:solidFill>
                  <a:schemeClr val="bg1"/>
                </a:solidFill>
                <a:latin typeface="Lucida Calligraphy" pitchFamily="66" charset="0"/>
              </a:rPr>
              <a:t> na výlet.</a:t>
            </a:r>
            <a:endParaRPr lang="cs-CZ" sz="2800" b="1" dirty="0">
              <a:solidFill>
                <a:srgbClr val="FFFF00"/>
              </a:solidFill>
              <a:latin typeface="Lucida Calligraphy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78982" y="5703639"/>
            <a:ext cx="660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Calligraphy" pitchFamily="66" charset="0"/>
              </a:rPr>
              <a:t>ale</a:t>
            </a:r>
            <a:endParaRPr lang="cs-CZ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Calligraphy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03039"/>
            <a:ext cx="8496944" cy="461665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tvary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sebou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sebou</a:t>
            </a:r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400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496944" cy="341632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Vezmi_________velkou svačinu.  Nepřetvařujte se a zůstaňte sami_________.  Dostal__________velké kapesné.  Vánoční kapr__________házel ve vaně.  Dej mi__________pevné boty 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bg1"/>
                </a:solidFill>
              </a:rPr>
              <a:t>a teplou bundu.  Malé dítě___________házelo v postýlce.  Zapomněl si vzít___________do školy učebnice a sešity.  Neberte si___________na výlet žádné drahé věci.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31640" y="1383159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 sebou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193064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   sebou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193588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 sebou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467544" y="1052736"/>
            <a:ext cx="8568952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Český jazyk  pro 6.ročník základní školy a primu víceletého gymnázia, Nakladatelství </a:t>
            </a:r>
            <a:r>
              <a:rPr lang="cs-CZ" sz="1100" dirty="0" err="1" smtClean="0">
                <a:solidFill>
                  <a:schemeClr val="bg1"/>
                </a:solidFill>
              </a:rPr>
              <a:t>Fraus</a:t>
            </a:r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692696"/>
            <a:ext cx="172819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citace:</a:t>
            </a:r>
            <a:endParaRPr lang="cs-CZ" sz="1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5742</TotalTime>
  <Words>755</Words>
  <Application>Microsoft Office PowerPoint</Application>
  <PresentationFormat>Předvádění na obrazovce (4:3)</PresentationFormat>
  <Paragraphs>157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ČESKÝ  JAZYK</vt:lpstr>
      <vt:lpstr>DRUHY  ZÁJMEN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 JAZYK</dc:title>
  <dc:creator>Jirka</dc:creator>
  <cp:lastModifiedBy>Jirka</cp:lastModifiedBy>
  <cp:revision>682</cp:revision>
  <dcterms:created xsi:type="dcterms:W3CDTF">2012-09-23T06:05:13Z</dcterms:created>
  <dcterms:modified xsi:type="dcterms:W3CDTF">2013-06-25T19:49:01Z</dcterms:modified>
</cp:coreProperties>
</file>