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2" r:id="rId3"/>
    <p:sldId id="256" r:id="rId4"/>
    <p:sldId id="264" r:id="rId5"/>
    <p:sldId id="266" r:id="rId6"/>
    <p:sldId id="270" r:id="rId7"/>
    <p:sldId id="272" r:id="rId8"/>
    <p:sldId id="273" r:id="rId9"/>
    <p:sldId id="267" r:id="rId10"/>
    <p:sldId id="268" r:id="rId11"/>
    <p:sldId id="274" r:id="rId12"/>
    <p:sldId id="275" r:id="rId13"/>
    <p:sldId id="276" r:id="rId14"/>
    <p:sldId id="277" r:id="rId15"/>
    <p:sldId id="263"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56" autoAdjust="0"/>
  </p:normalViewPr>
  <p:slideViewPr>
    <p:cSldViewPr>
      <p:cViewPr>
        <p:scale>
          <a:sx n="90" d="100"/>
          <a:sy n="90" d="100"/>
        </p:scale>
        <p:origin x="-1157"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CAF8962E-BC44-4292-A9F5-9E723D93ED9B}"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AF8962E-BC44-4292-A9F5-9E723D93ED9B}"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CAF8962E-BC44-4292-A9F5-9E723D93ED9B}"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AF8962E-BC44-4292-A9F5-9E723D93ED9B}" type="datetimeFigureOut">
              <a:rPr lang="cs-CZ" smtClean="0"/>
              <a:pPr/>
              <a:t>25.6.2013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AF8962E-BC44-4292-A9F5-9E723D93ED9B}" type="datetimeFigureOut">
              <a:rPr lang="cs-CZ" smtClean="0"/>
              <a:pPr/>
              <a:t>25.6.2013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CAF8962E-BC44-4292-A9F5-9E723D93ED9B}" type="datetimeFigureOut">
              <a:rPr lang="cs-CZ" smtClean="0"/>
              <a:pPr/>
              <a:t>25.6.2013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AF8962E-BC44-4292-A9F5-9E723D93ED9B}" type="datetimeFigureOut">
              <a:rPr lang="cs-CZ" smtClean="0"/>
              <a:pPr/>
              <a:t>25.6.2013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AF8962E-BC44-4292-A9F5-9E723D93ED9B}" type="datetimeFigureOut">
              <a:rPr lang="cs-CZ" smtClean="0"/>
              <a:pPr/>
              <a:t>25.6.2013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AF8962E-BC44-4292-A9F5-9E723D93ED9B}" type="datetimeFigureOut">
              <a:rPr lang="cs-CZ" smtClean="0"/>
              <a:pPr/>
              <a:t>25.6.2013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AF8962E-BC44-4292-A9F5-9E723D93ED9B}"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AF8962E-BC44-4292-A9F5-9E723D93ED9B}"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C8D9FAA-6867-4FB1-95C5-D3E6F6D6901D}"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8962E-BC44-4292-A9F5-9E723D93ED9B}" type="datetimeFigureOut">
              <a:rPr lang="cs-CZ" smtClean="0"/>
              <a:pPr/>
              <a:t>25.6.2013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8D9FAA-6867-4FB1-95C5-D3E6F6D6901D}"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xmlns="" val="4211791256"/>
              </p:ext>
            </p:extLst>
          </p:nvPr>
        </p:nvGraphicFramePr>
        <p:xfrm>
          <a:off x="1647190" y="404664"/>
          <a:ext cx="5849620" cy="2232660"/>
        </p:xfrm>
        <a:graphic>
          <a:graphicData uri="http://schemas.openxmlformats.org/drawingml/2006/table">
            <a:tbl>
              <a:tblPr firstRow="1" firstCol="1" bandRow="1"/>
              <a:tblGrid>
                <a:gridCol w="1779270"/>
                <a:gridCol w="4070350"/>
              </a:tblGrid>
              <a:tr h="467995">
                <a:tc>
                  <a:txBody>
                    <a:bodyPr/>
                    <a:lstStyle/>
                    <a:p>
                      <a:pPr algn="r">
                        <a:lnSpc>
                          <a:spcPct val="115000"/>
                        </a:lnSpc>
                        <a:spcAft>
                          <a:spcPts val="0"/>
                        </a:spcAft>
                      </a:pPr>
                      <a:r>
                        <a:rPr lang="cs-CZ" sz="1200" dirty="0">
                          <a:effectLst/>
                          <a:latin typeface="Times New Roman"/>
                          <a:ea typeface="Calibri"/>
                          <a:cs typeface="Times New Roman"/>
                        </a:rPr>
                        <a:t> NÁZEV ŠKOLY:</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dirty="0">
                          <a:solidFill>
                            <a:schemeClr val="bg1"/>
                          </a:solidFill>
                          <a:effectLst/>
                          <a:latin typeface="Times New Roman"/>
                          <a:ea typeface="Calibri"/>
                          <a:cs typeface="Times New Roman"/>
                        </a:rPr>
                        <a:t>Masarykova základní škola a mateřská škola </a:t>
                      </a:r>
                      <a:r>
                        <a:rPr lang="cs-CZ" sz="1200" dirty="0" err="1">
                          <a:solidFill>
                            <a:schemeClr val="bg1"/>
                          </a:solidFill>
                          <a:effectLst/>
                          <a:latin typeface="Times New Roman"/>
                          <a:ea typeface="Calibri"/>
                          <a:cs typeface="Times New Roman"/>
                        </a:rPr>
                        <a:t>Melč</a:t>
                      </a:r>
                      <a:r>
                        <a:rPr lang="cs-CZ" sz="1200" dirty="0">
                          <a:solidFill>
                            <a:schemeClr val="bg1"/>
                          </a:solidFill>
                          <a:effectLst/>
                          <a:latin typeface="Times New Roman"/>
                          <a:ea typeface="Calibri"/>
                          <a:cs typeface="Times New Roman"/>
                        </a:rPr>
                        <a:t>, okres Opava, příspěvková organizace</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252095">
                <a:tc>
                  <a:txBody>
                    <a:bodyPr/>
                    <a:lstStyle/>
                    <a:p>
                      <a:pPr algn="r">
                        <a:lnSpc>
                          <a:spcPct val="115000"/>
                        </a:lnSpc>
                        <a:spcAft>
                          <a:spcPts val="0"/>
                        </a:spcAft>
                      </a:pPr>
                      <a:r>
                        <a:rPr lang="cs-CZ" sz="1200">
                          <a:effectLst/>
                          <a:latin typeface="Times New Roman"/>
                          <a:ea typeface="Calibri"/>
                          <a:cs typeface="Times New Roman"/>
                        </a:rPr>
                        <a:t>ČÍSLO PROJEKTU:</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dirty="0">
                          <a:solidFill>
                            <a:schemeClr val="bg1"/>
                          </a:solidFill>
                          <a:effectLst/>
                          <a:latin typeface="Times New Roman"/>
                          <a:ea typeface="Calibri"/>
                          <a:cs typeface="Times New Roman"/>
                        </a:rPr>
                        <a:t>CZ.1.07/1.4.00/21.2623</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252095">
                <a:tc>
                  <a:txBody>
                    <a:bodyPr/>
                    <a:lstStyle/>
                    <a:p>
                      <a:pPr algn="r">
                        <a:lnSpc>
                          <a:spcPct val="115000"/>
                        </a:lnSpc>
                        <a:spcAft>
                          <a:spcPts val="0"/>
                        </a:spcAft>
                      </a:pPr>
                      <a:r>
                        <a:rPr lang="cs-CZ" sz="1200">
                          <a:effectLst/>
                          <a:latin typeface="Times New Roman"/>
                          <a:ea typeface="Calibri"/>
                          <a:cs typeface="Times New Roman"/>
                        </a:rPr>
                        <a:t>AUTOR:</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dirty="0">
                          <a:solidFill>
                            <a:schemeClr val="bg1"/>
                          </a:solidFill>
                          <a:effectLst/>
                          <a:latin typeface="Times New Roman"/>
                          <a:ea typeface="Calibri"/>
                          <a:cs typeface="Times New Roman"/>
                        </a:rPr>
                        <a:t>Mgr. </a:t>
                      </a:r>
                      <a:r>
                        <a:rPr lang="cs-CZ" sz="1200" dirty="0" smtClean="0">
                          <a:solidFill>
                            <a:schemeClr val="bg1"/>
                          </a:solidFill>
                          <a:effectLst/>
                          <a:latin typeface="Times New Roman"/>
                          <a:ea typeface="Calibri"/>
                          <a:cs typeface="Times New Roman"/>
                        </a:rPr>
                        <a:t>Jiří Soška</a:t>
                      </a:r>
                      <a:endParaRPr lang="cs-CZ" sz="1200" dirty="0">
                        <a:solidFill>
                          <a:schemeClr val="bg1"/>
                        </a:solidFill>
                        <a:effectLst/>
                        <a:latin typeface="Times New Roman"/>
                        <a:ea typeface="Calibri"/>
                        <a:cs typeface="Times New Roman"/>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252095">
                <a:tc>
                  <a:txBody>
                    <a:bodyPr/>
                    <a:lstStyle/>
                    <a:p>
                      <a:pPr algn="r">
                        <a:lnSpc>
                          <a:spcPct val="115000"/>
                        </a:lnSpc>
                        <a:spcAft>
                          <a:spcPts val="0"/>
                        </a:spcAft>
                      </a:pPr>
                      <a:r>
                        <a:rPr lang="cs-CZ" sz="1200">
                          <a:effectLst/>
                          <a:latin typeface="Times New Roman"/>
                          <a:ea typeface="Calibri"/>
                          <a:cs typeface="Times New Roman"/>
                        </a:rPr>
                        <a:t>NÁZEV:</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smtClean="0">
                          <a:solidFill>
                            <a:schemeClr val="bg1"/>
                          </a:solidFill>
                          <a:effectLst/>
                          <a:latin typeface="Times New Roman"/>
                          <a:ea typeface="Calibri"/>
                          <a:cs typeface="Times New Roman"/>
                        </a:rPr>
                        <a:t>VY_32_Inovace_Český</a:t>
                      </a:r>
                      <a:r>
                        <a:rPr lang="cs-CZ" sz="1200" baseline="0" smtClean="0">
                          <a:solidFill>
                            <a:schemeClr val="bg1"/>
                          </a:solidFill>
                          <a:effectLst/>
                          <a:latin typeface="Times New Roman"/>
                          <a:ea typeface="Calibri"/>
                          <a:cs typeface="Times New Roman"/>
                        </a:rPr>
                        <a:t> jazyk_6</a:t>
                      </a:r>
                      <a:endParaRPr lang="cs-CZ" sz="1200" dirty="0">
                        <a:solidFill>
                          <a:schemeClr val="bg1"/>
                        </a:solidFill>
                        <a:effectLst/>
                        <a:latin typeface="Times New Roman"/>
                        <a:ea typeface="Calibri"/>
                        <a:cs typeface="Times New Roman"/>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252095">
                <a:tc>
                  <a:txBody>
                    <a:bodyPr/>
                    <a:lstStyle/>
                    <a:p>
                      <a:pPr algn="r">
                        <a:lnSpc>
                          <a:spcPct val="115000"/>
                        </a:lnSpc>
                        <a:spcAft>
                          <a:spcPts val="0"/>
                        </a:spcAft>
                      </a:pPr>
                      <a:r>
                        <a:rPr lang="cs-CZ" sz="1200">
                          <a:effectLst/>
                          <a:latin typeface="Times New Roman"/>
                          <a:ea typeface="Calibri"/>
                          <a:cs typeface="Times New Roman"/>
                        </a:rPr>
                        <a:t>ČÍSLO ŠABLONY:</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b="1" dirty="0" err="1" smtClean="0">
                          <a:solidFill>
                            <a:schemeClr val="bg1"/>
                          </a:solidFill>
                          <a:effectLst/>
                          <a:latin typeface="Times New Roman"/>
                          <a:ea typeface="Calibri"/>
                          <a:cs typeface="Times New Roman"/>
                        </a:rPr>
                        <a:t>Čj</a:t>
                      </a:r>
                      <a:r>
                        <a:rPr lang="cs-CZ" sz="1200" b="1" dirty="0" smtClean="0">
                          <a:solidFill>
                            <a:schemeClr val="bg1"/>
                          </a:solidFill>
                          <a:effectLst/>
                          <a:latin typeface="Times New Roman"/>
                          <a:ea typeface="Calibri"/>
                          <a:cs typeface="Times New Roman"/>
                        </a:rPr>
                        <a:t>_19/6</a:t>
                      </a:r>
                      <a:endParaRPr lang="cs-CZ" sz="1200" b="1" dirty="0">
                        <a:solidFill>
                          <a:schemeClr val="bg1"/>
                        </a:solidFill>
                        <a:effectLst/>
                        <a:latin typeface="Times New Roman"/>
                        <a:ea typeface="Calibri"/>
                        <a:cs typeface="Times New Roman"/>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2">
                        <a:lumMod val="50000"/>
                      </a:schemeClr>
                    </a:solidFill>
                  </a:tcPr>
                </a:tc>
              </a:tr>
              <a:tr h="252095">
                <a:tc>
                  <a:txBody>
                    <a:bodyPr/>
                    <a:lstStyle/>
                    <a:p>
                      <a:pPr algn="r">
                        <a:lnSpc>
                          <a:spcPct val="115000"/>
                        </a:lnSpc>
                        <a:spcAft>
                          <a:spcPts val="0"/>
                        </a:spcAft>
                      </a:pPr>
                      <a:r>
                        <a:rPr lang="cs-CZ" sz="1200" dirty="0">
                          <a:effectLst/>
                          <a:latin typeface="Times New Roman"/>
                          <a:ea typeface="Calibri"/>
                          <a:cs typeface="Times New Roman"/>
                        </a:rPr>
                        <a:t>TÉMA:</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dirty="0" smtClean="0">
                          <a:solidFill>
                            <a:schemeClr val="bg1"/>
                          </a:solidFill>
                          <a:effectLst/>
                          <a:latin typeface="Times New Roman"/>
                          <a:ea typeface="Calibri"/>
                          <a:cs typeface="Times New Roman"/>
                        </a:rPr>
                        <a:t>Popis a jeho funkce</a:t>
                      </a:r>
                      <a:endParaRPr lang="cs-CZ" sz="1200" dirty="0">
                        <a:solidFill>
                          <a:schemeClr val="bg1"/>
                        </a:solidFill>
                        <a:effectLst/>
                        <a:latin typeface="Times New Roman"/>
                        <a:ea typeface="Calibri"/>
                        <a:cs typeface="Times New Roman"/>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252095">
                <a:tc>
                  <a:txBody>
                    <a:bodyPr/>
                    <a:lstStyle/>
                    <a:p>
                      <a:pPr algn="r">
                        <a:lnSpc>
                          <a:spcPct val="115000"/>
                        </a:lnSpc>
                        <a:spcAft>
                          <a:spcPts val="0"/>
                        </a:spcAft>
                      </a:pPr>
                      <a:r>
                        <a:rPr lang="cs-CZ" sz="1200">
                          <a:effectLst/>
                          <a:latin typeface="Times New Roman"/>
                          <a:ea typeface="Calibri"/>
                          <a:cs typeface="Times New Roman"/>
                        </a:rPr>
                        <a:t>ROČNÍK:</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dirty="0" smtClean="0">
                          <a:solidFill>
                            <a:schemeClr val="bg1"/>
                          </a:solidFill>
                          <a:effectLst/>
                          <a:latin typeface="Times New Roman"/>
                          <a:ea typeface="Calibri"/>
                          <a:cs typeface="Times New Roman"/>
                        </a:rPr>
                        <a:t>6.</a:t>
                      </a:r>
                      <a:endParaRPr lang="cs-CZ" sz="1200" dirty="0">
                        <a:solidFill>
                          <a:schemeClr val="bg1"/>
                        </a:solidFill>
                        <a:effectLst/>
                        <a:latin typeface="Times New Roman"/>
                        <a:ea typeface="Calibri"/>
                        <a:cs typeface="Times New Roman"/>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252095">
                <a:tc>
                  <a:txBody>
                    <a:bodyPr/>
                    <a:lstStyle/>
                    <a:p>
                      <a:pPr algn="r">
                        <a:lnSpc>
                          <a:spcPct val="115000"/>
                        </a:lnSpc>
                        <a:spcAft>
                          <a:spcPts val="0"/>
                        </a:spcAft>
                      </a:pPr>
                      <a:r>
                        <a:rPr lang="cs-CZ" sz="1200">
                          <a:effectLst/>
                          <a:latin typeface="Times New Roman"/>
                          <a:ea typeface="Calibri"/>
                          <a:cs typeface="Times New Roman"/>
                        </a:rPr>
                        <a:t>OBDOBÍ REALIZACE:</a:t>
                      </a: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C6D9F1"/>
                    </a:solidFill>
                  </a:tcPr>
                </a:tc>
                <a:tc>
                  <a:txBody>
                    <a:bodyPr/>
                    <a:lstStyle/>
                    <a:p>
                      <a:pPr>
                        <a:lnSpc>
                          <a:spcPct val="115000"/>
                        </a:lnSpc>
                        <a:spcAft>
                          <a:spcPts val="0"/>
                        </a:spcAft>
                      </a:pPr>
                      <a:r>
                        <a:rPr lang="cs-CZ" sz="1200" b="1" baseline="0" smtClean="0">
                          <a:solidFill>
                            <a:schemeClr val="bg1"/>
                          </a:solidFill>
                          <a:effectLst/>
                          <a:latin typeface="Times New Roman"/>
                          <a:ea typeface="Calibri"/>
                          <a:cs typeface="Times New Roman"/>
                        </a:rPr>
                        <a:t>12</a:t>
                      </a:r>
                      <a:r>
                        <a:rPr lang="cs-CZ" sz="1200" smtClean="0">
                          <a:solidFill>
                            <a:schemeClr val="bg1"/>
                          </a:solidFill>
                          <a:effectLst/>
                          <a:latin typeface="Times New Roman"/>
                          <a:ea typeface="Calibri"/>
                          <a:cs typeface="Times New Roman"/>
                        </a:rPr>
                        <a:t>/2012</a:t>
                      </a:r>
                      <a:endParaRPr lang="cs-CZ" sz="1200" dirty="0">
                        <a:solidFill>
                          <a:schemeClr val="bg1"/>
                        </a:solidFill>
                        <a:effectLst/>
                        <a:latin typeface="Times New Roman"/>
                        <a:ea typeface="Calibri"/>
                        <a:cs typeface="Times New Roman"/>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2">
                        <a:lumMod val="50000"/>
                      </a:schemeClr>
                    </a:solidFill>
                  </a:tcPr>
                </a:tc>
              </a:tr>
            </a:tbl>
          </a:graphicData>
        </a:graphic>
      </p:graphicFrame>
      <p:pic>
        <p:nvPicPr>
          <p:cNvPr id="3" name="Obrázek 2"/>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868170" y="5517232"/>
            <a:ext cx="5407660" cy="1048385"/>
          </a:xfrm>
          <a:prstGeom prst="rect">
            <a:avLst/>
          </a:prstGeom>
          <a:noFill/>
        </p:spPr>
      </p:pic>
      <p:pic>
        <p:nvPicPr>
          <p:cNvPr id="4" name="Obrázek 3" descr="znak školy"/>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57302" y="2924944"/>
            <a:ext cx="2629396" cy="1996112"/>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539552" y="620688"/>
            <a:ext cx="8136904" cy="923330"/>
          </a:xfrm>
          <a:prstGeom prst="rect">
            <a:avLst/>
          </a:prstGeom>
        </p:spPr>
        <p:txBody>
          <a:bodyPr wrap="square">
            <a:spAutoFit/>
          </a:bodyPr>
          <a:lstStyle/>
          <a:p>
            <a:r>
              <a:rPr lang="cs-CZ" dirty="0" smtClean="0">
                <a:solidFill>
                  <a:schemeClr val="bg1"/>
                </a:solidFill>
              </a:rPr>
              <a:t>Anotace:</a:t>
            </a:r>
          </a:p>
          <a:p>
            <a:endParaRPr lang="cs-CZ" dirty="0" smtClean="0">
              <a:solidFill>
                <a:schemeClr val="bg1"/>
              </a:solidFill>
            </a:endParaRPr>
          </a:p>
          <a:p>
            <a:r>
              <a:rPr lang="cs-CZ" dirty="0" smtClean="0">
                <a:solidFill>
                  <a:schemeClr val="bg1"/>
                </a:solidFill>
              </a:rPr>
              <a:t>Prezentace je určena pro žáky </a:t>
            </a:r>
            <a:r>
              <a:rPr lang="cs-CZ" dirty="0" err="1" smtClean="0">
                <a:solidFill>
                  <a:schemeClr val="bg1"/>
                </a:solidFill>
              </a:rPr>
              <a:t>II.stupně</a:t>
            </a:r>
            <a:r>
              <a:rPr lang="cs-CZ" dirty="0" smtClean="0">
                <a:solidFill>
                  <a:schemeClr val="bg1"/>
                </a:solidFill>
              </a:rPr>
              <a:t> k osvojení nového učiva a jeho procvičení.</a:t>
            </a:r>
            <a:endParaRPr lang="cs-CZ"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484784"/>
            <a:ext cx="7772400" cy="1470025"/>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cs-CZ" sz="115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POPIS</a:t>
            </a:r>
            <a:br>
              <a:rPr lang="cs-CZ" sz="115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br>
            <a:r>
              <a:rPr lang="cs-CZ" sz="40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A</a:t>
            </a:r>
            <a:br>
              <a:rPr lang="cs-CZ" sz="40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br>
            <a:r>
              <a:rPr lang="cs-CZ" sz="40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JEHO  FUNKCE</a:t>
            </a:r>
            <a:endParaRPr lang="cs-CZ" sz="11500" b="1" dirty="0">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395536" y="548680"/>
            <a:ext cx="7920880" cy="1224136"/>
          </a:xfrm>
          <a:prstGeom prst="rect">
            <a:avLst/>
          </a:prstGeom>
          <a:solidFill>
            <a:schemeClr val="bg2">
              <a:lumMod val="50000"/>
            </a:schemeClr>
          </a:solidFill>
          <a:ln w="9525"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3">
            <a:schemeClr val="accent1"/>
          </a:fillRef>
          <a:effectRef idx="2">
            <a:schemeClr val="accent1"/>
          </a:effectRef>
          <a:fontRef idx="minor">
            <a:schemeClr val="lt1"/>
          </a:fontRef>
        </p:style>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8000" b="1" i="0" u="none" strike="noStrike" kern="1200" cap="none" spc="0" normalizeH="0" baseline="0" noProof="0" dirty="0" smtClean="0">
                <a:ln>
                  <a:noFill/>
                </a:ln>
                <a:solidFill>
                  <a:srgbClr val="FFC000"/>
                </a:solidFill>
                <a:effectLst>
                  <a:outerShdw blurRad="50800" dist="38100" dir="18900000" algn="bl" rotWithShape="0">
                    <a:prstClr val="black">
                      <a:alpha val="40000"/>
                    </a:prstClr>
                  </a:outerShdw>
                </a:effectLst>
                <a:uLnTx/>
                <a:uFillTx/>
                <a:latin typeface="+mn-lt"/>
                <a:ea typeface="+mn-ea"/>
                <a:cs typeface="+mn-cs"/>
              </a:rPr>
              <a:t>POPIS</a:t>
            </a:r>
            <a:endParaRPr kumimoji="0" lang="cs-CZ" sz="7200" b="1" i="0" u="none" strike="noStrike" kern="1200" cap="none" spc="0" normalizeH="0" baseline="0" noProof="0" dirty="0">
              <a:ln>
                <a:noFill/>
              </a:ln>
              <a:solidFill>
                <a:srgbClr val="FFC000"/>
              </a:solidFill>
              <a:effectLst>
                <a:outerShdw blurRad="50800" dist="38100" dir="18900000" algn="bl" rotWithShape="0">
                  <a:prstClr val="black">
                    <a:alpha val="40000"/>
                  </a:prstClr>
                </a:outerShdw>
              </a:effectLst>
              <a:uLnTx/>
              <a:uFillTx/>
              <a:latin typeface="+mn-lt"/>
              <a:ea typeface="+mn-ea"/>
              <a:cs typeface="+mn-cs"/>
            </a:endParaRPr>
          </a:p>
        </p:txBody>
      </p:sp>
      <p:sp>
        <p:nvSpPr>
          <p:cNvPr id="3" name="Nadpis 1"/>
          <p:cNvSpPr txBox="1">
            <a:spLocks/>
          </p:cNvSpPr>
          <p:nvPr/>
        </p:nvSpPr>
        <p:spPr>
          <a:xfrm>
            <a:off x="395536" y="2348880"/>
            <a:ext cx="7920880" cy="3456384"/>
          </a:xfrm>
          <a:prstGeom prst="rect">
            <a:avLst/>
          </a:prstGeom>
          <a:solidFill>
            <a:schemeClr val="bg2">
              <a:lumMod val="50000"/>
            </a:schemeClr>
          </a:solidFill>
          <a:ln w="9525"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3">
            <a:schemeClr val="accent1"/>
          </a:fillRef>
          <a:effectRef idx="2">
            <a:schemeClr val="accent1"/>
          </a:effectRef>
          <a:fontRef idx="minor">
            <a:schemeClr val="lt1"/>
          </a:fontRef>
        </p:style>
        <p:txBody>
          <a:bodyPr>
            <a:noAutofit/>
          </a:bodyPr>
          <a:lstStyle/>
          <a:p>
            <a:pPr marL="0" marR="0" lvl="0" indent="0" defTabSz="914400" rtl="0" eaLnBrk="1" fontAlgn="auto" latinLnBrk="0" hangingPunct="1">
              <a:lnSpc>
                <a:spcPct val="150000"/>
              </a:lnSpc>
              <a:spcBef>
                <a:spcPct val="0"/>
              </a:spcBef>
              <a:spcAft>
                <a:spcPts val="0"/>
              </a:spcAft>
              <a:buClrTx/>
              <a:buSzTx/>
              <a:buFontTx/>
              <a:buNone/>
              <a:tabLst/>
              <a:defRPr/>
            </a:pPr>
            <a:r>
              <a:rPr kumimoji="0" lang="cs-CZ" sz="2800" b="1" i="0" u="sng" strike="noStrike" kern="1200" cap="none" spc="0" normalizeH="0" baseline="0" noProof="0" dirty="0" smtClean="0">
                <a:ln>
                  <a:noFill/>
                </a:ln>
                <a:solidFill>
                  <a:srgbClr val="FFFF00"/>
                </a:solidFill>
                <a:effectLst>
                  <a:outerShdw blurRad="50800" dist="38100" dir="18900000" algn="bl" rotWithShape="0">
                    <a:prstClr val="black">
                      <a:alpha val="40000"/>
                    </a:prstClr>
                  </a:outerShdw>
                </a:effectLst>
                <a:uLnTx/>
                <a:uFillTx/>
                <a:cs typeface="Times New Roman" pitchFamily="18" charset="0"/>
              </a:rPr>
              <a:t>SLOHOVÝ  ÚTVAR</a:t>
            </a:r>
            <a:r>
              <a:rPr kumimoji="0" lang="cs-CZ" sz="2800" b="1" i="0" u="none" strike="noStrike" kern="1200" cap="none" spc="0" normalizeH="0" baseline="0" noProof="0" dirty="0" smtClean="0">
                <a:ln>
                  <a:noFill/>
                </a:ln>
                <a:solidFill>
                  <a:srgbClr val="FFFF00"/>
                </a:solidFill>
                <a:effectLst>
                  <a:outerShdw blurRad="50800" dist="38100" dir="18900000" algn="bl" rotWithShape="0">
                    <a:prstClr val="black">
                      <a:alpha val="40000"/>
                    </a:prstClr>
                  </a:outerShdw>
                </a:effectLst>
                <a:uLnTx/>
                <a:uFillTx/>
                <a:cs typeface="Times New Roman" pitchFamily="18" charset="0"/>
              </a:rPr>
              <a:t>,  KTERÝM  INFORMUJEME:</a:t>
            </a:r>
          </a:p>
          <a:p>
            <a:pPr marL="0" marR="0" lvl="0" indent="0" defTabSz="914400" rtl="0" eaLnBrk="1" fontAlgn="auto" latinLnBrk="0" hangingPunct="1">
              <a:lnSpc>
                <a:spcPct val="150000"/>
              </a:lnSpc>
              <a:spcBef>
                <a:spcPct val="0"/>
              </a:spcBef>
              <a:spcAft>
                <a:spcPts val="0"/>
              </a:spcAft>
              <a:buClrTx/>
              <a:buSzTx/>
              <a:buFontTx/>
              <a:buNone/>
              <a:tabLst/>
              <a:defRPr/>
            </a:pPr>
            <a:endParaRPr kumimoji="0" lang="cs-CZ" sz="2400" b="1" i="0" u="none" strike="noStrike" kern="1200" cap="none" spc="0" normalizeH="0" baseline="0" noProof="0" dirty="0" smtClean="0">
              <a:ln>
                <a:noFill/>
              </a:ln>
              <a:solidFill>
                <a:schemeClr val="lt1"/>
              </a:solidFill>
              <a:effectLst>
                <a:outerShdw blurRad="50800" dist="38100" dir="18900000" algn="bl" rotWithShape="0">
                  <a:prstClr val="black">
                    <a:alpha val="40000"/>
                  </a:prstClr>
                </a:outerShdw>
              </a:effectLst>
              <a:uLnTx/>
              <a:uFillTx/>
              <a:cs typeface="Times New Roman" pitchFamily="18" charset="0"/>
            </a:endParaRPr>
          </a:p>
          <a:p>
            <a:pPr marL="0" marR="0" lvl="0" indent="0" defTabSz="914400" rtl="0" eaLnBrk="1" fontAlgn="auto" latinLnBrk="0" hangingPunct="1">
              <a:lnSpc>
                <a:spcPct val="150000"/>
              </a:lnSpc>
              <a:spcBef>
                <a:spcPct val="0"/>
              </a:spcBef>
              <a:spcAft>
                <a:spcPts val="0"/>
              </a:spcAft>
              <a:buClrTx/>
              <a:buSzTx/>
              <a:buFont typeface="Wingdings" pitchFamily="2" charset="2"/>
              <a:buChar char="Ø"/>
              <a:tabLst/>
              <a:defRPr/>
            </a:pPr>
            <a:r>
              <a:rPr lang="cs-CZ" sz="2400" b="1" noProof="0" dirty="0" smtClean="0">
                <a:effectLst>
                  <a:outerShdw blurRad="50800" dist="38100" dir="18900000" algn="bl" rotWithShape="0">
                    <a:prstClr val="black">
                      <a:alpha val="40000"/>
                    </a:prstClr>
                  </a:outerShdw>
                </a:effectLst>
                <a:cs typeface="Times New Roman" pitchFamily="18" charset="0"/>
              </a:rPr>
              <a:t>  JAK  URČITÝ  OBJEKT,  VĚC  NEBO  OSOBA  </a:t>
            </a:r>
          </a:p>
          <a:p>
            <a:pPr marL="0" marR="0" lvl="0" indent="0" defTabSz="914400" rtl="0" eaLnBrk="1" fontAlgn="auto" latinLnBrk="0" hangingPunct="1">
              <a:lnSpc>
                <a:spcPct val="150000"/>
              </a:lnSpc>
              <a:spcBef>
                <a:spcPct val="0"/>
              </a:spcBef>
              <a:spcAft>
                <a:spcPts val="0"/>
              </a:spcAft>
              <a:buClrTx/>
              <a:buSzTx/>
              <a:tabLst/>
              <a:defRPr/>
            </a:pPr>
            <a:r>
              <a:rPr lang="cs-CZ" sz="2400" b="1" dirty="0" smtClean="0">
                <a:effectLst>
                  <a:outerShdw blurRad="50800" dist="38100" dir="18900000" algn="bl" rotWithShape="0">
                    <a:prstClr val="black">
                      <a:alpha val="40000"/>
                    </a:prstClr>
                  </a:outerShdw>
                </a:effectLst>
                <a:cs typeface="Times New Roman" pitchFamily="18" charset="0"/>
              </a:rPr>
              <a:t>      </a:t>
            </a:r>
            <a:r>
              <a:rPr lang="cs-CZ" sz="2400" b="1" noProof="0" dirty="0" smtClean="0">
                <a:effectLst>
                  <a:outerShdw blurRad="50800" dist="38100" dir="18900000" algn="bl" rotWithShape="0">
                    <a:prstClr val="black">
                      <a:alpha val="40000"/>
                    </a:prstClr>
                  </a:outerShdw>
                </a:effectLst>
                <a:cs typeface="Times New Roman" pitchFamily="18" charset="0"/>
              </a:rPr>
              <a:t>VYPADÁ</a:t>
            </a:r>
          </a:p>
          <a:p>
            <a:pPr marL="0" marR="0" lvl="0" indent="0" defTabSz="914400" rtl="0" eaLnBrk="1" fontAlgn="auto" latinLnBrk="0" hangingPunct="1">
              <a:lnSpc>
                <a:spcPct val="150000"/>
              </a:lnSpc>
              <a:spcBef>
                <a:spcPct val="0"/>
              </a:spcBef>
              <a:spcAft>
                <a:spcPts val="0"/>
              </a:spcAft>
              <a:buClrTx/>
              <a:buSzTx/>
              <a:buFont typeface="Wingdings" pitchFamily="2" charset="2"/>
              <a:buChar char="Ø"/>
              <a:tabLst/>
              <a:defRPr/>
            </a:pPr>
            <a:r>
              <a:rPr lang="cs-CZ" sz="2400" b="1" dirty="0" smtClean="0">
                <a:effectLst>
                  <a:outerShdw blurRad="50800" dist="38100" dir="18900000" algn="bl" rotWithShape="0">
                    <a:prstClr val="black">
                      <a:alpha val="40000"/>
                    </a:prstClr>
                  </a:outerShdw>
                </a:effectLst>
                <a:cs typeface="Times New Roman" pitchFamily="18" charset="0"/>
              </a:rPr>
              <a:t>   JAKÉ  JSOU  JEHO  ČÁSTI,  VLASTNOSTI  A  FUNKCE</a:t>
            </a:r>
            <a:endParaRPr lang="cs-CZ" sz="2400" b="1" noProof="0" dirty="0" smtClean="0">
              <a:effectLst>
                <a:outerShdw blurRad="50800" dist="38100" dir="18900000" algn="bl" rotWithShape="0">
                  <a:prstClr val="black">
                    <a:alpha val="40000"/>
                  </a:prstClr>
                </a:outerShdw>
              </a:effectLst>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67544" y="1844824"/>
            <a:ext cx="4896544" cy="4680520"/>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Nadpis 1"/>
          <p:cNvSpPr txBox="1">
            <a:spLocks/>
          </p:cNvSpPr>
          <p:nvPr/>
        </p:nvSpPr>
        <p:spPr>
          <a:xfrm>
            <a:off x="457200" y="274638"/>
            <a:ext cx="8229600" cy="1143000"/>
          </a:xfrm>
          <a:prstGeom prst="rect">
            <a:avLst/>
          </a:prstGeom>
          <a:ln w="9525"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3">
            <a:schemeClr val="accent1"/>
          </a:fillRef>
          <a:effectRef idx="2">
            <a:schemeClr val="accent1"/>
          </a:effectRef>
          <a:fontRef idx="minor">
            <a:schemeClr val="lt1"/>
          </a:fontRef>
        </p:style>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3600" b="1" i="0" u="sng" strike="noStrike" kern="1200" cap="none" spc="0" normalizeH="0" baseline="0" noProof="0" dirty="0" smtClean="0">
                <a:ln>
                  <a:noFill/>
                </a:ln>
                <a:solidFill>
                  <a:srgbClr val="FFFF00"/>
                </a:solidFill>
                <a:effectLst>
                  <a:outerShdw blurRad="50800" dist="38100" dir="18900000" algn="bl" rotWithShape="0">
                    <a:prstClr val="black">
                      <a:alpha val="40000"/>
                    </a:prstClr>
                  </a:outerShdw>
                </a:effectLst>
                <a:uLnTx/>
                <a:uFillTx/>
                <a:latin typeface="+mn-lt"/>
                <a:ea typeface="+mn-ea"/>
                <a:cs typeface="+mn-cs"/>
              </a:rPr>
              <a:t>DRUHY  POPISU</a:t>
            </a:r>
            <a:r>
              <a:rPr kumimoji="0" lang="cs-CZ" sz="3600" b="1" i="0" u="none" strike="noStrike" kern="1200" cap="none" spc="0" normalizeH="0" baseline="0" noProof="0" dirty="0" smtClean="0">
                <a:ln>
                  <a:noFill/>
                </a:ln>
                <a:solidFill>
                  <a:srgbClr val="FFFF00"/>
                </a:solidFill>
                <a:effectLst/>
                <a:uLnTx/>
                <a:uFillTx/>
                <a:latin typeface="+mn-lt"/>
                <a:ea typeface="+mn-ea"/>
                <a:cs typeface="+mn-cs"/>
              </a:rPr>
              <a:t/>
            </a:r>
            <a:br>
              <a:rPr kumimoji="0" lang="cs-CZ" sz="3600" b="1" i="0" u="none" strike="noStrike" kern="1200" cap="none" spc="0" normalizeH="0" baseline="0" noProof="0" dirty="0" smtClean="0">
                <a:ln>
                  <a:noFill/>
                </a:ln>
                <a:solidFill>
                  <a:srgbClr val="FFFF00"/>
                </a:solidFill>
                <a:effectLst/>
                <a:uLnTx/>
                <a:uFillTx/>
                <a:latin typeface="+mn-lt"/>
                <a:ea typeface="+mn-ea"/>
                <a:cs typeface="+mn-cs"/>
              </a:rPr>
            </a:br>
            <a:endParaRPr kumimoji="0" lang="cs-CZ" sz="3600" b="1" i="0" u="none" strike="noStrike" kern="1200" cap="none" spc="0" normalizeH="0" baseline="0" noProof="0" dirty="0">
              <a:ln>
                <a:noFill/>
              </a:ln>
              <a:solidFill>
                <a:srgbClr val="FFFF00"/>
              </a:solidFill>
              <a:effectLst/>
              <a:uLnTx/>
              <a:uFillTx/>
              <a:latin typeface="+mn-lt"/>
              <a:ea typeface="+mn-ea"/>
              <a:cs typeface="+mn-cs"/>
            </a:endParaRPr>
          </a:p>
        </p:txBody>
      </p:sp>
      <p:sp>
        <p:nvSpPr>
          <p:cNvPr id="4" name="Šipka doprava 3"/>
          <p:cNvSpPr/>
          <p:nvPr/>
        </p:nvSpPr>
        <p:spPr>
          <a:xfrm>
            <a:off x="966378" y="2618058"/>
            <a:ext cx="576064" cy="288032"/>
          </a:xfrm>
          <a:prstGeom prst="rightArrow">
            <a:avLst/>
          </a:prstGeom>
          <a:solidFill>
            <a:schemeClr val="accen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Šipka doprava 4"/>
          <p:cNvSpPr/>
          <p:nvPr/>
        </p:nvSpPr>
        <p:spPr>
          <a:xfrm>
            <a:off x="971600" y="4005064"/>
            <a:ext cx="576064" cy="288032"/>
          </a:xfrm>
          <a:prstGeom prst="rightArrow">
            <a:avLst/>
          </a:prstGeom>
          <a:solidFill>
            <a:schemeClr val="accen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TextovéPole 5"/>
          <p:cNvSpPr txBox="1"/>
          <p:nvPr/>
        </p:nvSpPr>
        <p:spPr>
          <a:xfrm>
            <a:off x="1738814" y="2420888"/>
            <a:ext cx="2977201"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cs-CZ" sz="3200" b="1" dirty="0" smtClean="0">
                <a:solidFill>
                  <a:srgbClr val="FFFF00"/>
                </a:solidFill>
                <a:effectLst>
                  <a:outerShdw blurRad="38100" dist="38100" dir="2700000" algn="tl">
                    <a:srgbClr val="000000">
                      <a:alpha val="43137"/>
                    </a:srgbClr>
                  </a:outerShdw>
                </a:effectLst>
              </a:rPr>
              <a:t>popis  prostý</a:t>
            </a:r>
            <a:endParaRPr lang="cs-CZ" sz="3200" b="1" dirty="0">
              <a:solidFill>
                <a:srgbClr val="FFFF00"/>
              </a:solidFill>
              <a:effectLst>
                <a:outerShdw blurRad="38100" dist="38100" dir="2700000" algn="tl">
                  <a:srgbClr val="000000">
                    <a:alpha val="43137"/>
                  </a:srgbClr>
                </a:outerShdw>
              </a:effectLst>
            </a:endParaRPr>
          </a:p>
        </p:txBody>
      </p:sp>
      <p:sp>
        <p:nvSpPr>
          <p:cNvPr id="7" name="TextovéPole 6"/>
          <p:cNvSpPr txBox="1"/>
          <p:nvPr/>
        </p:nvSpPr>
        <p:spPr>
          <a:xfrm>
            <a:off x="1738814" y="3808610"/>
            <a:ext cx="3049210"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cs-CZ" sz="3200" b="1" dirty="0" smtClean="0">
                <a:solidFill>
                  <a:srgbClr val="FFFF00"/>
                </a:solidFill>
                <a:effectLst>
                  <a:outerShdw blurRad="38100" dist="38100" dir="2700000" algn="tl">
                    <a:srgbClr val="000000">
                      <a:alpha val="43137"/>
                    </a:srgbClr>
                  </a:outerShdw>
                </a:effectLst>
              </a:rPr>
              <a:t>popis  odborný</a:t>
            </a:r>
            <a:endParaRPr lang="cs-CZ" sz="3200" b="1" dirty="0">
              <a:solidFill>
                <a:srgbClr val="FFFF00"/>
              </a:solidFill>
              <a:effectLst>
                <a:outerShdw blurRad="38100" dist="38100" dir="2700000" algn="tl">
                  <a:srgbClr val="000000">
                    <a:alpha val="43137"/>
                  </a:srgbClr>
                </a:outerShdw>
              </a:effectLst>
            </a:endParaRPr>
          </a:p>
        </p:txBody>
      </p:sp>
      <p:sp>
        <p:nvSpPr>
          <p:cNvPr id="9" name="TextovéPole 8"/>
          <p:cNvSpPr txBox="1"/>
          <p:nvPr/>
        </p:nvSpPr>
        <p:spPr>
          <a:xfrm>
            <a:off x="1738814" y="5076473"/>
            <a:ext cx="3049210"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cs-CZ" sz="3200" b="1" dirty="0" smtClean="0">
                <a:solidFill>
                  <a:srgbClr val="FFFF00"/>
                </a:solidFill>
                <a:effectLst>
                  <a:outerShdw blurRad="38100" dist="38100" dir="2700000" algn="tl">
                    <a:srgbClr val="000000">
                      <a:alpha val="43137"/>
                    </a:srgbClr>
                  </a:outerShdw>
                </a:effectLst>
              </a:rPr>
              <a:t>popis  umělecký</a:t>
            </a:r>
            <a:endParaRPr lang="cs-CZ" sz="3200" b="1" dirty="0">
              <a:solidFill>
                <a:srgbClr val="FFFF00"/>
              </a:solidFill>
              <a:effectLst>
                <a:outerShdw blurRad="38100" dist="38100" dir="2700000" algn="tl">
                  <a:srgbClr val="000000">
                    <a:alpha val="43137"/>
                  </a:srgbClr>
                </a:outerShdw>
              </a:effectLst>
            </a:endParaRPr>
          </a:p>
        </p:txBody>
      </p:sp>
      <p:sp>
        <p:nvSpPr>
          <p:cNvPr id="10" name="Šipka doprava 9"/>
          <p:cNvSpPr/>
          <p:nvPr/>
        </p:nvSpPr>
        <p:spPr>
          <a:xfrm>
            <a:off x="971600" y="5301208"/>
            <a:ext cx="576064" cy="288032"/>
          </a:xfrm>
          <a:prstGeom prst="rightArrow">
            <a:avLst/>
          </a:prstGeom>
          <a:solidFill>
            <a:schemeClr val="accen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9218" name="Picture 2" descr="http://www.inc.com/uploaded_files/image/JobDescription_Pop_6747.jpg"/>
          <p:cNvPicPr>
            <a:picLocks noChangeAspect="1" noChangeArrowheads="1"/>
          </p:cNvPicPr>
          <p:nvPr/>
        </p:nvPicPr>
        <p:blipFill>
          <a:blip r:embed="rId2" cstate="print"/>
          <a:srcRect/>
          <a:stretch>
            <a:fillRect/>
          </a:stretch>
        </p:blipFill>
        <p:spPr bwMode="auto">
          <a:xfrm>
            <a:off x="5695553" y="1844824"/>
            <a:ext cx="2982224" cy="311427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200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p:stCondLst>
                              <p:cond delay="2500"/>
                            </p:stCondLst>
                            <p:childTnLst>
                              <p:par>
                                <p:cTn id="11" presetID="1" presetClass="entr" presetSubtype="0" fill="hold" grpId="0" nodeType="afterEffect">
                                  <p:stCondLst>
                                    <p:cond delay="200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4500"/>
                            </p:stCondLst>
                            <p:childTnLst>
                              <p:par>
                                <p:cTn id="14" presetID="1" presetClass="entr" presetSubtype="0" fill="hold" grpId="0" nodeType="afterEffect">
                                  <p:stCondLst>
                                    <p:cond delay="200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p:stCondLst>
                              <p:cond delay="6500"/>
                            </p:stCondLst>
                            <p:childTnLst>
                              <p:par>
                                <p:cTn id="17" presetID="1"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childTnLst>
                                </p:cTn>
                              </p:par>
                            </p:childTnLst>
                          </p:cTn>
                        </p:par>
                        <p:par>
                          <p:cTn id="19" fill="hold">
                            <p:stCondLst>
                              <p:cond delay="8500"/>
                            </p:stCondLst>
                            <p:childTnLst>
                              <p:par>
                                <p:cTn id="20" presetID="1"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9" grpId="0"/>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23528" y="332656"/>
            <a:ext cx="8496944" cy="523220"/>
          </a:xfrm>
          <a:prstGeom prst="rect">
            <a:avLst/>
          </a:prstGeom>
          <a:solidFill>
            <a:schemeClr val="accent1">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800" b="1" u="sng" dirty="0" smtClean="0">
                <a:solidFill>
                  <a:schemeClr val="bg1"/>
                </a:solidFill>
                <a:effectLst>
                  <a:outerShdw blurRad="38100" dist="38100" dir="2700000" algn="tl">
                    <a:srgbClr val="000000">
                      <a:alpha val="43137"/>
                    </a:srgbClr>
                  </a:outerShdw>
                </a:effectLst>
              </a:rPr>
              <a:t>POPIS  PROSTÝ</a:t>
            </a:r>
            <a:endParaRPr lang="cs-CZ" sz="2800" b="1" u="sng" dirty="0">
              <a:solidFill>
                <a:schemeClr val="bg1"/>
              </a:solidFill>
              <a:effectLst>
                <a:outerShdw blurRad="38100" dist="38100" dir="2700000" algn="tl">
                  <a:srgbClr val="000000">
                    <a:alpha val="43137"/>
                  </a:srgbClr>
                </a:outerShdw>
              </a:effectLst>
            </a:endParaRPr>
          </a:p>
        </p:txBody>
      </p:sp>
      <p:sp>
        <p:nvSpPr>
          <p:cNvPr id="3" name="TextovéPole 2"/>
          <p:cNvSpPr txBox="1"/>
          <p:nvPr/>
        </p:nvSpPr>
        <p:spPr>
          <a:xfrm>
            <a:off x="323528" y="1556792"/>
            <a:ext cx="8496944" cy="3539430"/>
          </a:xfrm>
          <a:prstGeom prst="rect">
            <a:avLst/>
          </a:prstGeom>
          <a:solidFill>
            <a:schemeClr val="bg2">
              <a:lumMod val="5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p:txBody>
      </p:sp>
      <p:sp>
        <p:nvSpPr>
          <p:cNvPr id="4" name="Šipka doprava 3"/>
          <p:cNvSpPr/>
          <p:nvPr/>
        </p:nvSpPr>
        <p:spPr>
          <a:xfrm>
            <a:off x="755576" y="1697400"/>
            <a:ext cx="1152128" cy="363448"/>
          </a:xfrm>
          <a:prstGeom prst="rightArrow">
            <a:avLst/>
          </a:prstGeom>
          <a:solidFill>
            <a:schemeClr val="accen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p:cNvSpPr txBox="1"/>
          <p:nvPr/>
        </p:nvSpPr>
        <p:spPr>
          <a:xfrm>
            <a:off x="2589684" y="1591288"/>
            <a:ext cx="5760640" cy="954107"/>
          </a:xfrm>
          <a:prstGeom prst="rect">
            <a:avLst/>
          </a:prstGeom>
          <a:noFill/>
        </p:spPr>
        <p:txBody>
          <a:bodyPr wrap="square" rtlCol="0">
            <a:spAutoFit/>
          </a:bodyPr>
          <a:lstStyle/>
          <a:p>
            <a:r>
              <a:rPr lang="cs-CZ" sz="2800" b="1" dirty="0" smtClean="0">
                <a:solidFill>
                  <a:srgbClr val="FFFF00"/>
                </a:solidFill>
                <a:effectLst>
                  <a:outerShdw blurRad="50800" dist="38100" dir="18900000" algn="bl" rotWithShape="0">
                    <a:prstClr val="black">
                      <a:alpha val="40000"/>
                    </a:prstClr>
                  </a:outerShdw>
                </a:effectLst>
              </a:rPr>
              <a:t>SROZUMITELNÝ</a:t>
            </a:r>
          </a:p>
          <a:p>
            <a:endParaRPr lang="cs-CZ" sz="2800" b="1" dirty="0">
              <a:solidFill>
                <a:srgbClr val="FFFF00"/>
              </a:solidFill>
              <a:effectLst>
                <a:outerShdw blurRad="50800" dist="38100" dir="18900000" algn="bl" rotWithShape="0">
                  <a:prstClr val="black">
                    <a:alpha val="40000"/>
                  </a:prstClr>
                </a:outerShdw>
              </a:effectLst>
            </a:endParaRPr>
          </a:p>
        </p:txBody>
      </p:sp>
      <p:sp>
        <p:nvSpPr>
          <p:cNvPr id="6" name="TextovéPole 5"/>
          <p:cNvSpPr txBox="1"/>
          <p:nvPr/>
        </p:nvSpPr>
        <p:spPr>
          <a:xfrm>
            <a:off x="2411760" y="2330877"/>
            <a:ext cx="6408712" cy="138499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nepotřebujeme žádné </a:t>
            </a:r>
            <a:r>
              <a:rPr lang="cs-CZ" sz="2800" b="1" u="sng" dirty="0" smtClean="0">
                <a:solidFill>
                  <a:srgbClr val="FFFF00"/>
                </a:solidFill>
                <a:effectLst>
                  <a:outerShdw blurRad="50800" dist="38100" dir="18900000" algn="bl" rotWithShape="0">
                    <a:prstClr val="black">
                      <a:alpha val="40000"/>
                    </a:prstClr>
                  </a:outerShdw>
                </a:effectLst>
              </a:rPr>
              <a:t>odborné znalosti</a:t>
            </a:r>
          </a:p>
          <a:p>
            <a:endParaRPr lang="cs-CZ" sz="2800" b="1" dirty="0" smtClean="0">
              <a:solidFill>
                <a:srgbClr val="FFFF00"/>
              </a:solidFill>
              <a:effectLst>
                <a:outerShdw blurRad="50800" dist="38100" dir="18900000" algn="bl" rotWithShape="0">
                  <a:prstClr val="black">
                    <a:alpha val="40000"/>
                  </a:prstClr>
                </a:outerShdw>
              </a:effectLst>
            </a:endParaRPr>
          </a:p>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závisí na naší </a:t>
            </a:r>
            <a:r>
              <a:rPr lang="cs-CZ" sz="2800" b="1" u="sng" dirty="0" smtClean="0">
                <a:solidFill>
                  <a:srgbClr val="FFFF00"/>
                </a:solidFill>
                <a:effectLst>
                  <a:outerShdw blurRad="50800" dist="38100" dir="18900000" algn="bl" rotWithShape="0">
                    <a:prstClr val="black">
                      <a:alpha val="40000"/>
                    </a:prstClr>
                  </a:outerShdw>
                </a:effectLst>
              </a:rPr>
              <a:t>schopnosti vnímat věci</a:t>
            </a:r>
            <a:endParaRPr lang="cs-CZ" sz="2800" b="1" u="sng" dirty="0">
              <a:solidFill>
                <a:srgbClr val="FFFF00"/>
              </a:solidFill>
              <a:effectLst>
                <a:outerShdw blurRad="50800" dist="38100" dir="18900000" algn="b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2000"/>
                                  </p:stCondLst>
                                  <p:childTnLst>
                                    <p:set>
                                      <p:cBhvr>
                                        <p:cTn id="9" dur="1" fill="hold">
                                          <p:stCondLst>
                                            <p:cond delay="0"/>
                                          </p:stCondLst>
                                        </p:cTn>
                                        <p:tgtEl>
                                          <p:spTgt spid="5"/>
                                        </p:tgtEl>
                                        <p:attrNameLst>
                                          <p:attrName>style.visibility</p:attrName>
                                        </p:attrNameLst>
                                      </p:cBhvr>
                                      <p:to>
                                        <p:strVal val="visible"/>
                                      </p:to>
                                    </p:set>
                                  </p:childTnLst>
                                </p:cTn>
                              </p:par>
                            </p:childTnLst>
                          </p:cTn>
                        </p:par>
                        <p:par>
                          <p:cTn id="10" fill="hold">
                            <p:stCondLst>
                              <p:cond delay="2500"/>
                            </p:stCondLst>
                            <p:childTnLst>
                              <p:par>
                                <p:cTn id="11" presetID="1" presetClass="entr" presetSubtype="0" fill="hold" grpId="0" nodeType="afterEffect">
                                  <p:stCondLst>
                                    <p:cond delay="200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23528" y="332656"/>
            <a:ext cx="8496944" cy="523220"/>
          </a:xfrm>
          <a:prstGeom prst="rect">
            <a:avLst/>
          </a:prstGeom>
          <a:solidFill>
            <a:schemeClr val="accent1">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800" b="1" u="sng" dirty="0" smtClean="0">
                <a:solidFill>
                  <a:schemeClr val="bg1"/>
                </a:solidFill>
                <a:effectLst>
                  <a:outerShdw blurRad="38100" dist="38100" dir="2700000" algn="tl">
                    <a:srgbClr val="000000">
                      <a:alpha val="43137"/>
                    </a:srgbClr>
                  </a:outerShdw>
                </a:effectLst>
              </a:rPr>
              <a:t>POPIS  ODBORNÝ</a:t>
            </a:r>
            <a:endParaRPr lang="cs-CZ" sz="2800" b="1" u="sng" dirty="0">
              <a:solidFill>
                <a:schemeClr val="bg1"/>
              </a:solidFill>
              <a:effectLst>
                <a:outerShdw blurRad="38100" dist="38100" dir="2700000" algn="tl">
                  <a:srgbClr val="000000">
                    <a:alpha val="43137"/>
                  </a:srgbClr>
                </a:outerShdw>
              </a:effectLst>
            </a:endParaRPr>
          </a:p>
        </p:txBody>
      </p:sp>
      <p:sp>
        <p:nvSpPr>
          <p:cNvPr id="3" name="TextovéPole 2"/>
          <p:cNvSpPr txBox="1"/>
          <p:nvPr/>
        </p:nvSpPr>
        <p:spPr>
          <a:xfrm>
            <a:off x="323528" y="1556792"/>
            <a:ext cx="8496944" cy="3539430"/>
          </a:xfrm>
          <a:prstGeom prst="rect">
            <a:avLst/>
          </a:prstGeom>
          <a:solidFill>
            <a:schemeClr val="bg2">
              <a:lumMod val="5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p:txBody>
      </p:sp>
      <p:sp>
        <p:nvSpPr>
          <p:cNvPr id="4" name="Šipka doprava 3"/>
          <p:cNvSpPr/>
          <p:nvPr/>
        </p:nvSpPr>
        <p:spPr>
          <a:xfrm>
            <a:off x="755576" y="1697400"/>
            <a:ext cx="1152128" cy="363448"/>
          </a:xfrm>
          <a:prstGeom prst="rightArrow">
            <a:avLst/>
          </a:prstGeom>
          <a:solidFill>
            <a:schemeClr val="accen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p:cNvSpPr txBox="1"/>
          <p:nvPr/>
        </p:nvSpPr>
        <p:spPr>
          <a:xfrm>
            <a:off x="2589684" y="1591288"/>
            <a:ext cx="5760640" cy="523220"/>
          </a:xfrm>
          <a:prstGeom prst="rect">
            <a:avLst/>
          </a:prstGeom>
          <a:noFill/>
        </p:spPr>
        <p:txBody>
          <a:bodyPr wrap="square" rtlCol="0">
            <a:spAutoFit/>
          </a:bodyPr>
          <a:lstStyle/>
          <a:p>
            <a:r>
              <a:rPr lang="cs-CZ" sz="2800" b="1" dirty="0" smtClean="0">
                <a:solidFill>
                  <a:srgbClr val="FFFF00"/>
                </a:solidFill>
                <a:effectLst>
                  <a:outerShdw blurRad="50800" dist="38100" dir="18900000" algn="bl" rotWithShape="0">
                    <a:prstClr val="black">
                      <a:alpha val="40000"/>
                    </a:prstClr>
                  </a:outerShdw>
                </a:effectLst>
              </a:rPr>
              <a:t>PŘEDPOKLÁDÁ </a:t>
            </a:r>
            <a:r>
              <a:rPr lang="cs-CZ" sz="2800" b="1" dirty="0" smtClean="0">
                <a:solidFill>
                  <a:srgbClr val="FFC000"/>
                </a:solidFill>
                <a:effectLst>
                  <a:outerShdw blurRad="50800" dist="38100" dir="18900000" algn="bl" rotWithShape="0">
                    <a:prstClr val="black">
                      <a:alpha val="40000"/>
                    </a:prstClr>
                  </a:outerShdw>
                </a:effectLst>
              </a:rPr>
              <a:t> </a:t>
            </a:r>
            <a:r>
              <a:rPr lang="cs-CZ" sz="2800" b="1" u="sng" dirty="0" smtClean="0">
                <a:solidFill>
                  <a:srgbClr val="FFC000"/>
                </a:solidFill>
                <a:effectLst>
                  <a:outerShdw blurRad="50800" dist="38100" dir="18900000" algn="bl" rotWithShape="0">
                    <a:prstClr val="black">
                      <a:alpha val="40000"/>
                    </a:prstClr>
                  </a:outerShdw>
                </a:effectLst>
              </a:rPr>
              <a:t>ODBORNÉ  ZNALOSTI</a:t>
            </a:r>
            <a:endParaRPr lang="cs-CZ" sz="2800" b="1" u="sng" dirty="0">
              <a:solidFill>
                <a:srgbClr val="FFFF00"/>
              </a:solidFill>
              <a:effectLst>
                <a:outerShdw blurRad="50800" dist="38100" dir="18900000" algn="bl" rotWithShape="0">
                  <a:prstClr val="black">
                    <a:alpha val="40000"/>
                  </a:prstClr>
                </a:outerShdw>
              </a:effectLst>
            </a:endParaRPr>
          </a:p>
        </p:txBody>
      </p:sp>
      <p:sp>
        <p:nvSpPr>
          <p:cNvPr id="6" name="TextovéPole 5"/>
          <p:cNvSpPr txBox="1"/>
          <p:nvPr/>
        </p:nvSpPr>
        <p:spPr>
          <a:xfrm>
            <a:off x="2411760" y="2330877"/>
            <a:ext cx="6408712" cy="138499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používáme </a:t>
            </a:r>
            <a:r>
              <a:rPr lang="cs-CZ" sz="2800" b="1" u="sng" dirty="0" smtClean="0">
                <a:solidFill>
                  <a:srgbClr val="FFFF00"/>
                </a:solidFill>
                <a:effectLst>
                  <a:outerShdw blurRad="50800" dist="38100" dir="18900000" algn="bl" rotWithShape="0">
                    <a:prstClr val="black">
                      <a:alpha val="40000"/>
                    </a:prstClr>
                  </a:outerShdw>
                </a:effectLst>
              </a:rPr>
              <a:t>odborné názvy</a:t>
            </a:r>
          </a:p>
          <a:p>
            <a:endParaRPr lang="cs-CZ" sz="2800" b="1" dirty="0" smtClean="0">
              <a:solidFill>
                <a:srgbClr val="FFFF00"/>
              </a:solidFill>
              <a:effectLst>
                <a:outerShdw blurRad="50800" dist="38100" dir="18900000" algn="bl" rotWithShape="0">
                  <a:prstClr val="black">
                    <a:alpha val="40000"/>
                  </a:prstClr>
                </a:outerShdw>
              </a:effectLst>
            </a:endParaRPr>
          </a:p>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často ho najdeme u </a:t>
            </a:r>
            <a:r>
              <a:rPr lang="cs-CZ" sz="2800" b="1" u="sng" dirty="0" smtClean="0">
                <a:solidFill>
                  <a:srgbClr val="FFFF00"/>
                </a:solidFill>
                <a:effectLst>
                  <a:outerShdw blurRad="50800" dist="38100" dir="18900000" algn="bl" rotWithShape="0">
                    <a:prstClr val="black">
                      <a:alpha val="40000"/>
                    </a:prstClr>
                  </a:outerShdw>
                </a:effectLst>
              </a:rPr>
              <a:t>výkladu</a:t>
            </a:r>
            <a:endParaRPr lang="cs-CZ" sz="2800" b="1" u="sng" dirty="0">
              <a:solidFill>
                <a:srgbClr val="FFFF00"/>
              </a:solidFill>
              <a:effectLst>
                <a:outerShdw blurRad="50800" dist="38100" dir="18900000" algn="b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2000"/>
                                  </p:stCondLst>
                                  <p:childTnLst>
                                    <p:set>
                                      <p:cBhvr>
                                        <p:cTn id="9" dur="1" fill="hold">
                                          <p:stCondLst>
                                            <p:cond delay="0"/>
                                          </p:stCondLst>
                                        </p:cTn>
                                        <p:tgtEl>
                                          <p:spTgt spid="5"/>
                                        </p:tgtEl>
                                        <p:attrNameLst>
                                          <p:attrName>style.visibility</p:attrName>
                                        </p:attrNameLst>
                                      </p:cBhvr>
                                      <p:to>
                                        <p:strVal val="visible"/>
                                      </p:to>
                                    </p:set>
                                  </p:childTnLst>
                                </p:cTn>
                              </p:par>
                            </p:childTnLst>
                          </p:cTn>
                        </p:par>
                        <p:par>
                          <p:cTn id="10" fill="hold">
                            <p:stCondLst>
                              <p:cond delay="2500"/>
                            </p:stCondLst>
                            <p:childTnLst>
                              <p:par>
                                <p:cTn id="11" presetID="1" presetClass="entr" presetSubtype="0" fill="hold" grpId="0" nodeType="afterEffect">
                                  <p:stCondLst>
                                    <p:cond delay="200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23528" y="332656"/>
            <a:ext cx="8496944" cy="523220"/>
          </a:xfrm>
          <a:prstGeom prst="rect">
            <a:avLst/>
          </a:prstGeom>
          <a:solidFill>
            <a:schemeClr val="accent1">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800" b="1" u="sng" dirty="0" smtClean="0">
                <a:solidFill>
                  <a:schemeClr val="bg1"/>
                </a:solidFill>
                <a:effectLst>
                  <a:outerShdw blurRad="38100" dist="38100" dir="2700000" algn="tl">
                    <a:srgbClr val="000000">
                      <a:alpha val="43137"/>
                    </a:srgbClr>
                  </a:outerShdw>
                </a:effectLst>
              </a:rPr>
              <a:t>POPIS  UMĚLECKÝ</a:t>
            </a:r>
            <a:endParaRPr lang="cs-CZ" sz="2800" b="1" u="sng" dirty="0">
              <a:solidFill>
                <a:schemeClr val="bg1"/>
              </a:solidFill>
              <a:effectLst>
                <a:outerShdw blurRad="38100" dist="38100" dir="2700000" algn="tl">
                  <a:srgbClr val="000000">
                    <a:alpha val="43137"/>
                  </a:srgbClr>
                </a:outerShdw>
              </a:effectLst>
            </a:endParaRPr>
          </a:p>
        </p:txBody>
      </p:sp>
      <p:sp>
        <p:nvSpPr>
          <p:cNvPr id="3" name="TextovéPole 2"/>
          <p:cNvSpPr txBox="1"/>
          <p:nvPr/>
        </p:nvSpPr>
        <p:spPr>
          <a:xfrm>
            <a:off x="323528" y="1556792"/>
            <a:ext cx="8496944" cy="3539430"/>
          </a:xfrm>
          <a:prstGeom prst="rect">
            <a:avLst/>
          </a:prstGeom>
          <a:solidFill>
            <a:schemeClr val="bg2">
              <a:lumMod val="5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p:txBody>
      </p:sp>
      <p:sp>
        <p:nvSpPr>
          <p:cNvPr id="4" name="Šipka doprava 3"/>
          <p:cNvSpPr/>
          <p:nvPr/>
        </p:nvSpPr>
        <p:spPr>
          <a:xfrm>
            <a:off x="755576" y="1697400"/>
            <a:ext cx="1152128" cy="363448"/>
          </a:xfrm>
          <a:prstGeom prst="rightArrow">
            <a:avLst/>
          </a:prstGeom>
          <a:solidFill>
            <a:schemeClr val="accen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p:cNvSpPr txBox="1"/>
          <p:nvPr/>
        </p:nvSpPr>
        <p:spPr>
          <a:xfrm>
            <a:off x="2589684" y="1591288"/>
            <a:ext cx="5760640" cy="523220"/>
          </a:xfrm>
          <a:prstGeom prst="rect">
            <a:avLst/>
          </a:prstGeom>
          <a:noFill/>
        </p:spPr>
        <p:txBody>
          <a:bodyPr wrap="square" rtlCol="0">
            <a:spAutoFit/>
          </a:bodyPr>
          <a:lstStyle/>
          <a:p>
            <a:r>
              <a:rPr lang="cs-CZ" sz="2800" b="1" dirty="0" smtClean="0">
                <a:solidFill>
                  <a:srgbClr val="FFFF00"/>
                </a:solidFill>
                <a:effectLst>
                  <a:outerShdw blurRad="50800" dist="38100" dir="18900000" algn="bl" rotWithShape="0">
                    <a:prstClr val="black">
                      <a:alpha val="40000"/>
                    </a:prstClr>
                  </a:outerShdw>
                </a:effectLst>
              </a:rPr>
              <a:t>NAJDEME HO V </a:t>
            </a:r>
            <a:r>
              <a:rPr lang="cs-CZ" sz="2800" b="1" dirty="0" smtClean="0">
                <a:solidFill>
                  <a:srgbClr val="FFC000"/>
                </a:solidFill>
                <a:effectLst>
                  <a:outerShdw blurRad="50800" dist="38100" dir="18900000" algn="bl" rotWithShape="0">
                    <a:prstClr val="black">
                      <a:alpha val="40000"/>
                    </a:prstClr>
                  </a:outerShdw>
                </a:effectLst>
              </a:rPr>
              <a:t> </a:t>
            </a:r>
            <a:r>
              <a:rPr lang="cs-CZ" sz="2800" b="1" u="sng" dirty="0" smtClean="0">
                <a:solidFill>
                  <a:srgbClr val="FFC000"/>
                </a:solidFill>
                <a:effectLst>
                  <a:outerShdw blurRad="50800" dist="38100" dir="18900000" algn="bl" rotWithShape="0">
                    <a:prstClr val="black">
                      <a:alpha val="40000"/>
                    </a:prstClr>
                  </a:outerShdw>
                </a:effectLst>
              </a:rPr>
              <a:t>KRÁSNÉ  LITERATUŘE</a:t>
            </a:r>
            <a:endParaRPr lang="cs-CZ" sz="2800" b="1" u="sng" dirty="0">
              <a:solidFill>
                <a:srgbClr val="FFFF00"/>
              </a:solidFill>
              <a:effectLst>
                <a:outerShdw blurRad="50800" dist="38100" dir="18900000" algn="bl" rotWithShape="0">
                  <a:prstClr val="black">
                    <a:alpha val="40000"/>
                  </a:prstClr>
                </a:outerShdw>
              </a:effectLst>
            </a:endParaRPr>
          </a:p>
        </p:txBody>
      </p:sp>
      <p:sp>
        <p:nvSpPr>
          <p:cNvPr id="6" name="TextovéPole 5"/>
          <p:cNvSpPr txBox="1"/>
          <p:nvPr/>
        </p:nvSpPr>
        <p:spPr>
          <a:xfrm>
            <a:off x="2411760" y="2330877"/>
            <a:ext cx="6408712" cy="138499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je  </a:t>
            </a:r>
            <a:r>
              <a:rPr lang="cs-CZ" sz="2800" b="1" u="sng" dirty="0" smtClean="0">
                <a:solidFill>
                  <a:srgbClr val="FFFF00"/>
                </a:solidFill>
                <a:effectLst>
                  <a:outerShdw blurRad="50800" dist="38100" dir="18900000" algn="bl" rotWithShape="0">
                    <a:prstClr val="black">
                      <a:alpha val="40000"/>
                    </a:prstClr>
                  </a:outerShdw>
                </a:effectLst>
              </a:rPr>
              <a:t>subjektivně zabarvený</a:t>
            </a:r>
          </a:p>
          <a:p>
            <a:endParaRPr lang="cs-CZ" sz="2800" b="1" dirty="0" smtClean="0">
              <a:solidFill>
                <a:srgbClr val="FFFF00"/>
              </a:solidFill>
              <a:effectLst>
                <a:outerShdw blurRad="50800" dist="38100" dir="18900000" algn="bl" rotWithShape="0">
                  <a:prstClr val="black">
                    <a:alpha val="40000"/>
                  </a:prstClr>
                </a:outerShdw>
              </a:effectLst>
            </a:endParaRPr>
          </a:p>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říkáme mu </a:t>
            </a:r>
            <a:r>
              <a:rPr lang="cs-CZ" sz="2800" b="1" u="sng" dirty="0" smtClean="0">
                <a:solidFill>
                  <a:srgbClr val="FFFF00"/>
                </a:solidFill>
                <a:effectLst>
                  <a:outerShdw blurRad="50800" dist="38100" dir="18900000" algn="bl" rotWithShape="0">
                    <a:prstClr val="black">
                      <a:alpha val="40000"/>
                    </a:prstClr>
                  </a:outerShdw>
                </a:effectLst>
              </a:rPr>
              <a:t>líčení</a:t>
            </a:r>
            <a:endParaRPr lang="cs-CZ" sz="2800" b="1" u="sng" dirty="0">
              <a:solidFill>
                <a:srgbClr val="FFFF00"/>
              </a:solidFill>
              <a:effectLst>
                <a:outerShdw blurRad="50800" dist="38100" dir="18900000" algn="b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2000"/>
                                  </p:stCondLst>
                                  <p:childTnLst>
                                    <p:set>
                                      <p:cBhvr>
                                        <p:cTn id="9" dur="1" fill="hold">
                                          <p:stCondLst>
                                            <p:cond delay="0"/>
                                          </p:stCondLst>
                                        </p:cTn>
                                        <p:tgtEl>
                                          <p:spTgt spid="5"/>
                                        </p:tgtEl>
                                        <p:attrNameLst>
                                          <p:attrName>style.visibility</p:attrName>
                                        </p:attrNameLst>
                                      </p:cBhvr>
                                      <p:to>
                                        <p:strVal val="visible"/>
                                      </p:to>
                                    </p:set>
                                  </p:childTnLst>
                                </p:cTn>
                              </p:par>
                            </p:childTnLst>
                          </p:cTn>
                        </p:par>
                        <p:par>
                          <p:cTn id="10" fill="hold">
                            <p:stCondLst>
                              <p:cond delay="2500"/>
                            </p:stCondLst>
                            <p:childTnLst>
                              <p:par>
                                <p:cTn id="11" presetID="1" presetClass="entr" presetSubtype="0" fill="hold" grpId="0" nodeType="afterEffect">
                                  <p:stCondLst>
                                    <p:cond delay="200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1835696" y="274638"/>
            <a:ext cx="6851104" cy="1143000"/>
          </a:xfrm>
          <a:prstGeom prst="rect">
            <a:avLst/>
          </a:prstGeom>
          <a:solidFill>
            <a:schemeClr val="accent1">
              <a:lumMod val="75000"/>
            </a:schemeClr>
          </a:solidFill>
          <a:ln w="9525"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3">
            <a:schemeClr val="accent1"/>
          </a:fillRef>
          <a:effectRef idx="2">
            <a:schemeClr val="accent1"/>
          </a:effectRef>
          <a:fontRef idx="minor">
            <a:schemeClr val="lt1"/>
          </a:fontRef>
        </p:style>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3600" b="1" i="0" u="none" strike="noStrike" kern="1200" cap="none" spc="0" normalizeH="0" baseline="0" noProof="0" dirty="0" smtClean="0">
                <a:ln>
                  <a:noFill/>
                </a:ln>
                <a:solidFill>
                  <a:schemeClr val="bg1"/>
                </a:solidFill>
                <a:effectLst>
                  <a:outerShdw blurRad="50800" dist="38100" algn="l" rotWithShape="0">
                    <a:prstClr val="black">
                      <a:alpha val="40000"/>
                    </a:prstClr>
                  </a:outerShdw>
                </a:effectLst>
                <a:uLnTx/>
                <a:uFillTx/>
                <a:latin typeface="+mn-lt"/>
                <a:ea typeface="+mn-ea"/>
                <a:cs typeface="+mn-cs"/>
              </a:rPr>
              <a:t>JAZYKOVÉ  PROSTŘEDKY  POPISU</a:t>
            </a:r>
            <a:endParaRPr kumimoji="0" lang="cs-CZ" sz="3600" b="1" i="0" u="none" strike="noStrike" kern="1200" cap="none" spc="0" normalizeH="0" baseline="0" noProof="0" dirty="0">
              <a:ln>
                <a:noFill/>
              </a:ln>
              <a:solidFill>
                <a:schemeClr val="bg1"/>
              </a:solidFill>
              <a:effectLst>
                <a:outerShdw blurRad="50800" dist="38100" algn="l" rotWithShape="0">
                  <a:prstClr val="black">
                    <a:alpha val="40000"/>
                  </a:prstClr>
                </a:outerShdw>
              </a:effectLst>
              <a:uLnTx/>
              <a:uFillTx/>
              <a:latin typeface="+mn-lt"/>
              <a:ea typeface="+mn-ea"/>
              <a:cs typeface="+mn-cs"/>
            </a:endParaRPr>
          </a:p>
        </p:txBody>
      </p:sp>
      <p:pic>
        <p:nvPicPr>
          <p:cNvPr id="17" name="Picture 2" descr="http://www.inc.com/uploaded_files/image/JobDescription_Pop_6747.jpg"/>
          <p:cNvPicPr>
            <a:picLocks noChangeAspect="1" noChangeArrowheads="1"/>
          </p:cNvPicPr>
          <p:nvPr/>
        </p:nvPicPr>
        <p:blipFill>
          <a:blip r:embed="rId2" cstate="print"/>
          <a:srcRect/>
          <a:stretch>
            <a:fillRect/>
          </a:stretch>
        </p:blipFill>
        <p:spPr bwMode="auto">
          <a:xfrm>
            <a:off x="323529" y="294556"/>
            <a:ext cx="1044000" cy="109022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19" name="TextovéPole 18"/>
          <p:cNvSpPr txBox="1"/>
          <p:nvPr/>
        </p:nvSpPr>
        <p:spPr>
          <a:xfrm>
            <a:off x="251520" y="2062007"/>
            <a:ext cx="8496944" cy="2677656"/>
          </a:xfrm>
          <a:prstGeom prst="rect">
            <a:avLst/>
          </a:prstGeom>
          <a:solidFill>
            <a:schemeClr val="bg2">
              <a:lumMod val="5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a:p>
            <a:pPr marL="514350" indent="-514350"/>
            <a:endParaRPr lang="cs-CZ" sz="2800" b="1" dirty="0" smtClean="0">
              <a:solidFill>
                <a:schemeClr val="bg1"/>
              </a:solidFill>
              <a:effectLst>
                <a:outerShdw blurRad="38100" dist="38100" dir="2700000" algn="tl">
                  <a:srgbClr val="000000">
                    <a:alpha val="43137"/>
                  </a:srgbClr>
                </a:outerShdw>
              </a:effectLst>
            </a:endParaRPr>
          </a:p>
        </p:txBody>
      </p:sp>
      <p:sp>
        <p:nvSpPr>
          <p:cNvPr id="20" name="Šipka doprava 19"/>
          <p:cNvSpPr/>
          <p:nvPr/>
        </p:nvSpPr>
        <p:spPr>
          <a:xfrm>
            <a:off x="323528" y="2060848"/>
            <a:ext cx="1152128" cy="558061"/>
          </a:xfrm>
          <a:prstGeom prst="rightArrow">
            <a:avLst/>
          </a:prstGeom>
          <a:solidFill>
            <a:schemeClr val="accen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TextovéPole 20"/>
          <p:cNvSpPr txBox="1"/>
          <p:nvPr/>
        </p:nvSpPr>
        <p:spPr>
          <a:xfrm>
            <a:off x="2411760" y="2060847"/>
            <a:ext cx="6406321" cy="2246769"/>
          </a:xfrm>
          <a:prstGeom prst="rect">
            <a:avLst/>
          </a:prstGeom>
          <a:noFill/>
        </p:spPr>
        <p:txBody>
          <a:bodyPr wrap="square" rtlCol="0">
            <a:spAutoFit/>
          </a:bodyPr>
          <a:lstStyle/>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výstižná </a:t>
            </a:r>
            <a:r>
              <a:rPr lang="cs-CZ" sz="2800" b="1" dirty="0" smtClean="0">
                <a:solidFill>
                  <a:srgbClr val="FFC000"/>
                </a:solidFill>
                <a:effectLst>
                  <a:outerShdw blurRad="50800" dist="38100" dir="18900000" algn="bl" rotWithShape="0">
                    <a:prstClr val="black">
                      <a:alpha val="40000"/>
                    </a:prstClr>
                  </a:outerShdw>
                </a:effectLst>
              </a:rPr>
              <a:t>podstatná </a:t>
            </a:r>
            <a:r>
              <a:rPr lang="cs-CZ" sz="2800" b="1" dirty="0" smtClean="0">
                <a:solidFill>
                  <a:srgbClr val="FFFF00"/>
                </a:solidFill>
                <a:effectLst>
                  <a:outerShdw blurRad="50800" dist="38100" dir="18900000" algn="bl" rotWithShape="0">
                    <a:prstClr val="black">
                      <a:alpha val="40000"/>
                    </a:prstClr>
                  </a:outerShdw>
                </a:effectLst>
              </a:rPr>
              <a:t>a </a:t>
            </a:r>
            <a:r>
              <a:rPr lang="cs-CZ" sz="2800" b="1" dirty="0" smtClean="0">
                <a:solidFill>
                  <a:srgbClr val="FFC000"/>
                </a:solidFill>
                <a:effectLst>
                  <a:outerShdw blurRad="50800" dist="38100" dir="18900000" algn="bl" rotWithShape="0">
                    <a:prstClr val="black">
                      <a:alpha val="40000"/>
                    </a:prstClr>
                  </a:outerShdw>
                </a:effectLst>
              </a:rPr>
              <a:t>přídavná jména</a:t>
            </a:r>
            <a:endParaRPr lang="cs-CZ" sz="2800" b="1" dirty="0" smtClean="0">
              <a:solidFill>
                <a:srgbClr val="FFFF00"/>
              </a:solidFill>
              <a:effectLst>
                <a:outerShdw blurRad="50800" dist="38100" dir="18900000" algn="bl" rotWithShape="0">
                  <a:prstClr val="black">
                    <a:alpha val="40000"/>
                  </a:prstClr>
                </a:outerShdw>
              </a:effectLst>
            </a:endParaRPr>
          </a:p>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slovesa </a:t>
            </a:r>
            <a:r>
              <a:rPr lang="cs-CZ" sz="2800" b="1" dirty="0" smtClean="0">
                <a:solidFill>
                  <a:srgbClr val="FFFF00"/>
                </a:solidFill>
                <a:effectLst>
                  <a:outerShdw blurRad="50800" dist="38100" dir="18900000" algn="bl" rotWithShape="0">
                    <a:prstClr val="black">
                      <a:alpha val="40000"/>
                    </a:prstClr>
                  </a:outerShdw>
                </a:effectLst>
              </a:rPr>
              <a:t>(neopakujeme </a:t>
            </a:r>
            <a:r>
              <a:rPr lang="cs-CZ" sz="2800" b="1" i="1" dirty="0" smtClean="0">
                <a:solidFill>
                  <a:srgbClr val="FFC000"/>
                </a:solidFill>
                <a:effectLst>
                  <a:outerShdw blurRad="50800" dist="38100" dir="18900000" algn="bl" rotWithShape="0">
                    <a:prstClr val="black">
                      <a:alpha val="40000"/>
                    </a:prstClr>
                  </a:outerShdw>
                </a:effectLst>
              </a:rPr>
              <a:t>být</a:t>
            </a:r>
            <a:r>
              <a:rPr lang="cs-CZ" sz="2800" b="1" i="1" dirty="0" smtClean="0">
                <a:solidFill>
                  <a:srgbClr val="FFFF00"/>
                </a:solidFill>
                <a:effectLst>
                  <a:outerShdw blurRad="50800" dist="38100" dir="18900000" algn="bl" rotWithShape="0">
                    <a:prstClr val="black">
                      <a:alpha val="40000"/>
                    </a:prstClr>
                  </a:outerShdw>
                </a:effectLst>
              </a:rPr>
              <a:t>, </a:t>
            </a:r>
            <a:r>
              <a:rPr lang="cs-CZ" sz="2800" b="1" i="1" dirty="0" smtClean="0">
                <a:solidFill>
                  <a:srgbClr val="FFC000"/>
                </a:solidFill>
                <a:effectLst>
                  <a:outerShdw blurRad="50800" dist="38100" dir="18900000" algn="bl" rotWithShape="0">
                    <a:prstClr val="black">
                      <a:alpha val="40000"/>
                    </a:prstClr>
                  </a:outerShdw>
                </a:effectLst>
              </a:rPr>
              <a:t>mít</a:t>
            </a:r>
            <a:r>
              <a:rPr lang="cs-CZ" sz="2800" b="1" i="1" dirty="0" smtClean="0">
                <a:solidFill>
                  <a:srgbClr val="FFFF00"/>
                </a:solidFill>
                <a:effectLst>
                  <a:outerShdw blurRad="50800" dist="38100" dir="18900000" algn="bl" rotWithShape="0">
                    <a:prstClr val="black">
                      <a:alpha val="40000"/>
                    </a:prstClr>
                  </a:outerShdw>
                </a:effectLst>
              </a:rPr>
              <a:t>)</a:t>
            </a:r>
            <a:endParaRPr lang="cs-CZ" sz="2800" b="1" dirty="0" smtClean="0">
              <a:solidFill>
                <a:srgbClr val="FFC000"/>
              </a:solidFill>
              <a:effectLst>
                <a:outerShdw blurRad="50800" dist="38100" dir="18900000" algn="bl" rotWithShape="0">
                  <a:prstClr val="black">
                    <a:alpha val="40000"/>
                  </a:prstClr>
                </a:outerShdw>
              </a:effectLst>
            </a:endParaRPr>
          </a:p>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příslovce </a:t>
            </a:r>
            <a:r>
              <a:rPr lang="cs-CZ" sz="2800" b="1" dirty="0" smtClean="0">
                <a:solidFill>
                  <a:srgbClr val="FFFF00"/>
                </a:solidFill>
                <a:effectLst>
                  <a:outerShdw blurRad="50800" dist="38100" dir="18900000" algn="bl" rotWithShape="0">
                    <a:prstClr val="black">
                      <a:alpha val="40000"/>
                    </a:prstClr>
                  </a:outerShdw>
                </a:effectLst>
              </a:rPr>
              <a:t>(např. </a:t>
            </a:r>
            <a:r>
              <a:rPr lang="cs-CZ" sz="2800" b="1" dirty="0" smtClean="0">
                <a:solidFill>
                  <a:srgbClr val="FFC000"/>
                </a:solidFill>
                <a:effectLst>
                  <a:outerShdw blurRad="50800" dist="38100" dir="18900000" algn="bl" rotWithShape="0">
                    <a:prstClr val="black">
                      <a:alpha val="40000"/>
                    </a:prstClr>
                  </a:outerShdw>
                </a:effectLst>
              </a:rPr>
              <a:t>místa</a:t>
            </a: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času</a:t>
            </a:r>
            <a:r>
              <a:rPr lang="cs-CZ" sz="2800" b="1" dirty="0" smtClean="0">
                <a:solidFill>
                  <a:srgbClr val="FFFF00"/>
                </a:solidFill>
                <a:effectLst>
                  <a:outerShdw blurRad="50800" dist="38100" dir="18900000" algn="bl" rotWithShape="0">
                    <a:prstClr val="black">
                      <a:alpha val="40000"/>
                    </a:prstClr>
                  </a:outerShdw>
                </a:effectLst>
              </a:rPr>
              <a:t>)</a:t>
            </a:r>
            <a:endParaRPr lang="cs-CZ" sz="2800" b="1" dirty="0" smtClean="0">
              <a:solidFill>
                <a:srgbClr val="FFC000"/>
              </a:solidFill>
              <a:effectLst>
                <a:outerShdw blurRad="50800" dist="38100" dir="18900000" algn="bl" rotWithShape="0">
                  <a:prstClr val="black">
                    <a:alpha val="40000"/>
                  </a:prstClr>
                </a:outerShdw>
              </a:effectLst>
            </a:endParaRPr>
          </a:p>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předložky </a:t>
            </a:r>
            <a:r>
              <a:rPr lang="cs-CZ" sz="2800" b="1" dirty="0" smtClean="0">
                <a:solidFill>
                  <a:srgbClr val="FFFF00"/>
                </a:solidFill>
                <a:effectLst>
                  <a:outerShdw blurRad="50800" dist="38100" dir="18900000" algn="bl" rotWithShape="0">
                    <a:prstClr val="black">
                      <a:alpha val="40000"/>
                    </a:prstClr>
                  </a:outerShdw>
                </a:effectLst>
              </a:rPr>
              <a:t>(např. </a:t>
            </a:r>
            <a:r>
              <a:rPr lang="cs-CZ" sz="2800" b="1" dirty="0" smtClean="0">
                <a:solidFill>
                  <a:srgbClr val="FFC000"/>
                </a:solidFill>
                <a:effectLst>
                  <a:outerShdw blurRad="50800" dist="38100" dir="18900000" algn="bl" rotWithShape="0">
                    <a:prstClr val="black">
                      <a:alpha val="40000"/>
                    </a:prstClr>
                  </a:outerShdw>
                </a:effectLst>
              </a:rPr>
              <a:t>před</a:t>
            </a: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za</a:t>
            </a: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pod</a:t>
            </a: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nad</a:t>
            </a:r>
            <a:r>
              <a:rPr lang="cs-CZ" sz="2800" b="1" dirty="0" smtClean="0">
                <a:solidFill>
                  <a:srgbClr val="FFFF00"/>
                </a:solidFill>
                <a:effectLst>
                  <a:outerShdw blurRad="50800" dist="38100" dir="18900000" algn="bl" rotWithShape="0">
                    <a:prstClr val="black">
                      <a:alpha val="40000"/>
                    </a:prstClr>
                  </a:outerShdw>
                </a:effectLst>
              </a:rPr>
              <a:t>)</a:t>
            </a:r>
            <a:endParaRPr lang="cs-CZ" sz="2800" b="1" dirty="0" smtClean="0">
              <a:solidFill>
                <a:srgbClr val="FFC000"/>
              </a:solidFill>
              <a:effectLst>
                <a:outerShdw blurRad="50800" dist="38100" dir="18900000" algn="bl" rotWithShape="0">
                  <a:prstClr val="black">
                    <a:alpha val="40000"/>
                  </a:prstClr>
                </a:outerShdw>
              </a:effectLst>
            </a:endParaRPr>
          </a:p>
          <a:p>
            <a:pPr>
              <a:buFont typeface="Wingdings" pitchFamily="2" charset="2"/>
              <a:buChar char="§"/>
            </a:pPr>
            <a:r>
              <a:rPr lang="cs-CZ" sz="2800" b="1" dirty="0" smtClean="0">
                <a:solidFill>
                  <a:srgbClr val="FFFF00"/>
                </a:solidFill>
                <a:effectLst>
                  <a:outerShdw blurRad="50800" dist="38100" dir="18900000" algn="bl" rotWithShape="0">
                    <a:prstClr val="black">
                      <a:alpha val="40000"/>
                    </a:prstClr>
                  </a:outerShdw>
                </a:effectLst>
              </a:rPr>
              <a:t>  </a:t>
            </a:r>
            <a:r>
              <a:rPr lang="cs-CZ" sz="2800" b="1" dirty="0" smtClean="0">
                <a:solidFill>
                  <a:srgbClr val="FFC000"/>
                </a:solidFill>
                <a:effectLst>
                  <a:outerShdw blurRad="50800" dist="38100" dir="18900000" algn="bl" rotWithShape="0">
                    <a:prstClr val="black">
                      <a:alpha val="40000"/>
                    </a:prstClr>
                  </a:outerShdw>
                </a:effectLst>
              </a:rPr>
              <a:t>přirovnání </a:t>
            </a:r>
            <a:r>
              <a:rPr lang="cs-CZ" sz="2800" b="1" dirty="0" smtClean="0">
                <a:solidFill>
                  <a:srgbClr val="FFFF00"/>
                </a:solidFill>
                <a:effectLst>
                  <a:outerShdw blurRad="50800" dist="38100" dir="18900000" algn="bl" rotWithShape="0">
                    <a:prstClr val="black">
                      <a:alpha val="40000"/>
                    </a:prstClr>
                  </a:outerShdw>
                </a:effectLst>
              </a:rPr>
              <a:t>(např. </a:t>
            </a:r>
            <a:r>
              <a:rPr lang="cs-CZ" sz="2800" b="1" dirty="0" smtClean="0">
                <a:solidFill>
                  <a:srgbClr val="FFC000"/>
                </a:solidFill>
                <a:effectLst>
                  <a:outerShdw blurRad="50800" dist="38100" dir="18900000" algn="bl" rotWithShape="0">
                    <a:prstClr val="black">
                      <a:alpha val="40000"/>
                    </a:prstClr>
                  </a:outerShdw>
                </a:effectLst>
              </a:rPr>
              <a:t>bílý jako sníh</a:t>
            </a:r>
            <a:r>
              <a:rPr lang="cs-CZ" sz="2800" b="1" dirty="0" smtClean="0">
                <a:solidFill>
                  <a:srgbClr val="FFFF00"/>
                </a:solidFill>
                <a:effectLst>
                  <a:outerShdw blurRad="50800" dist="38100" dir="18900000" algn="bl" rotWithShape="0">
                    <a:prstClr val="black">
                      <a:alpha val="40000"/>
                    </a:prstClr>
                  </a:outerShdw>
                </a:effectLst>
              </a:rPr>
              <a:t>)</a:t>
            </a:r>
            <a:endParaRPr lang="cs-CZ" sz="2800" b="1" dirty="0">
              <a:solidFill>
                <a:srgbClr val="FFC000"/>
              </a:solidFill>
              <a:effectLst>
                <a:outerShdw blurRad="50800" dist="38100" dir="18900000" algn="b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2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2000"/>
                                  </p:stCondLst>
                                  <p:childTnLst>
                                    <p:set>
                                      <p:cBhvr>
                                        <p:cTn id="9"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457200" y="144342"/>
            <a:ext cx="8363272" cy="620362"/>
          </a:xfrm>
          <a:prstGeom prst="rect">
            <a:avLst/>
          </a:prstGeom>
          <a:solidFill>
            <a:schemeClr val="accent1">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bg1"/>
                </a:solidFill>
                <a:effectLst/>
                <a:uLnTx/>
                <a:uFillTx/>
                <a:latin typeface="+mj-lt"/>
                <a:ea typeface="+mj-ea"/>
                <a:cs typeface="+mj-cs"/>
              </a:rPr>
              <a:t>POSTUP  PŘI  POPISU</a:t>
            </a:r>
            <a:endParaRPr kumimoji="0" lang="cs-CZ" sz="3200" b="1" i="0" u="none" strike="noStrike" kern="1200" cap="none" spc="0" normalizeH="0" baseline="0" noProof="0" dirty="0">
              <a:ln>
                <a:noFill/>
              </a:ln>
              <a:solidFill>
                <a:schemeClr val="bg1"/>
              </a:solidFill>
              <a:effectLst/>
              <a:uLnTx/>
              <a:uFillTx/>
              <a:latin typeface="+mj-lt"/>
              <a:ea typeface="+mj-ea"/>
              <a:cs typeface="+mj-cs"/>
            </a:endParaRPr>
          </a:p>
        </p:txBody>
      </p:sp>
      <p:sp>
        <p:nvSpPr>
          <p:cNvPr id="10" name="TextovéPole 9"/>
          <p:cNvSpPr txBox="1"/>
          <p:nvPr/>
        </p:nvSpPr>
        <p:spPr>
          <a:xfrm>
            <a:off x="467544" y="1196752"/>
            <a:ext cx="8388000" cy="4616648"/>
          </a:xfrm>
          <a:prstGeom prst="rect">
            <a:avLst/>
          </a:prstGeom>
          <a:solidFill>
            <a:schemeClr val="bg2">
              <a:lumMod val="5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marL="514350" indent="-514350">
              <a:lnSpc>
                <a:spcPct val="150000"/>
              </a:lnSpc>
              <a:buFont typeface="Wingdings" pitchFamily="2" charset="2"/>
              <a:buChar char="Ø"/>
            </a:pPr>
            <a:r>
              <a:rPr lang="cs-CZ" sz="2800" b="1" dirty="0" smtClean="0">
                <a:solidFill>
                  <a:schemeClr val="bg1"/>
                </a:solidFill>
                <a:effectLst>
                  <a:outerShdw blurRad="38100" dist="38100" dir="2700000" algn="tl">
                    <a:srgbClr val="000000">
                      <a:alpha val="43137"/>
                    </a:srgbClr>
                  </a:outerShdw>
                </a:effectLst>
              </a:rPr>
              <a:t>popis začínáme </a:t>
            </a:r>
            <a:r>
              <a:rPr lang="cs-CZ" sz="2800" b="1" dirty="0" smtClean="0">
                <a:solidFill>
                  <a:srgbClr val="FFC000"/>
                </a:solidFill>
                <a:effectLst>
                  <a:outerShdw blurRad="38100" dist="38100" dir="2700000" algn="tl">
                    <a:srgbClr val="000000">
                      <a:alpha val="43137"/>
                    </a:srgbClr>
                  </a:outerShdw>
                </a:effectLst>
              </a:rPr>
              <a:t>celkovým pohledem</a:t>
            </a:r>
          </a:p>
          <a:p>
            <a:pPr marL="514350" indent="-514350">
              <a:lnSpc>
                <a:spcPct val="150000"/>
              </a:lnSpc>
              <a:buFont typeface="Wingdings" pitchFamily="2" charset="2"/>
              <a:buChar char="Ø"/>
            </a:pPr>
            <a:r>
              <a:rPr lang="cs-CZ" sz="2800" b="1" dirty="0" smtClean="0">
                <a:solidFill>
                  <a:schemeClr val="bg1"/>
                </a:solidFill>
                <a:effectLst>
                  <a:outerShdw blurRad="38100" dist="38100" dir="2700000" algn="tl">
                    <a:srgbClr val="000000">
                      <a:alpha val="43137"/>
                    </a:srgbClr>
                  </a:outerShdw>
                </a:effectLst>
              </a:rPr>
              <a:t>potom popisujeme </a:t>
            </a:r>
            <a:r>
              <a:rPr lang="cs-CZ" sz="2800" b="1" dirty="0" smtClean="0">
                <a:solidFill>
                  <a:srgbClr val="FFC000"/>
                </a:solidFill>
                <a:effectLst>
                  <a:outerShdw blurRad="38100" dist="38100" dir="2700000" algn="tl">
                    <a:srgbClr val="000000">
                      <a:alpha val="43137"/>
                    </a:srgbClr>
                  </a:outerShdw>
                </a:effectLst>
              </a:rPr>
              <a:t>jednotlivosti</a:t>
            </a:r>
            <a:endParaRPr lang="cs-CZ" sz="2800" b="1" dirty="0" smtClean="0">
              <a:solidFill>
                <a:schemeClr val="bg1"/>
              </a:solidFill>
              <a:effectLst>
                <a:outerShdw blurRad="38100" dist="38100" dir="2700000" algn="tl">
                  <a:srgbClr val="000000">
                    <a:alpha val="43137"/>
                  </a:srgbClr>
                </a:outerShdw>
              </a:effectLst>
            </a:endParaRPr>
          </a:p>
          <a:p>
            <a:pPr marL="514350" indent="-514350">
              <a:lnSpc>
                <a:spcPct val="150000"/>
              </a:lnSpc>
              <a:buFont typeface="Wingdings" pitchFamily="2" charset="2"/>
              <a:buChar char="Ø"/>
            </a:pPr>
            <a:r>
              <a:rPr lang="cs-CZ" sz="2800" b="1" dirty="0" smtClean="0">
                <a:solidFill>
                  <a:schemeClr val="bg1"/>
                </a:solidFill>
                <a:effectLst>
                  <a:outerShdw blurRad="38100" dist="38100" dir="2700000" algn="tl">
                    <a:srgbClr val="000000">
                      <a:alpha val="43137"/>
                    </a:srgbClr>
                  </a:outerShdw>
                </a:effectLst>
              </a:rPr>
              <a:t>dodržujeme zvolený </a:t>
            </a:r>
            <a:r>
              <a:rPr lang="cs-CZ" sz="2800" b="1" dirty="0" smtClean="0">
                <a:solidFill>
                  <a:srgbClr val="FFC000"/>
                </a:solidFill>
                <a:effectLst>
                  <a:outerShdw blurRad="38100" dist="38100" dir="2700000" algn="tl">
                    <a:srgbClr val="000000">
                      <a:alpha val="43137"/>
                    </a:srgbClr>
                  </a:outerShdw>
                </a:effectLst>
              </a:rPr>
              <a:t>postup</a:t>
            </a:r>
          </a:p>
          <a:p>
            <a:pPr marL="514350" indent="-514350">
              <a:lnSpc>
                <a:spcPct val="150000"/>
              </a:lnSpc>
              <a:buFont typeface="Wingdings" pitchFamily="2" charset="2"/>
              <a:buChar char="§"/>
            </a:pPr>
            <a:r>
              <a:rPr lang="cs-CZ" sz="2800" b="1" dirty="0" smtClean="0">
                <a:solidFill>
                  <a:srgbClr val="FFC000"/>
                </a:solidFill>
                <a:effectLst>
                  <a:outerShdw blurRad="38100" dist="38100" dir="2700000" algn="tl">
                    <a:srgbClr val="000000">
                      <a:alpha val="43137"/>
                    </a:srgbClr>
                  </a:outerShdw>
                </a:effectLst>
              </a:rPr>
              <a:t>       </a:t>
            </a:r>
            <a:r>
              <a:rPr lang="cs-CZ" sz="2800" b="1" dirty="0" smtClean="0">
                <a:solidFill>
                  <a:schemeClr val="bg1"/>
                </a:solidFill>
                <a:effectLst>
                  <a:outerShdw blurRad="38100" dist="38100" dir="2700000" algn="tl">
                    <a:srgbClr val="000000">
                      <a:alpha val="43137"/>
                    </a:srgbClr>
                  </a:outerShdw>
                </a:effectLst>
              </a:rPr>
              <a:t>např.: </a:t>
            </a:r>
            <a:r>
              <a:rPr lang="cs-CZ" sz="2800" b="1" dirty="0" smtClean="0">
                <a:solidFill>
                  <a:srgbClr val="FFC000"/>
                </a:solidFill>
                <a:effectLst>
                  <a:outerShdw blurRad="38100" dist="38100" dir="2700000" algn="tl">
                    <a:srgbClr val="000000">
                      <a:alpha val="43137"/>
                    </a:srgbClr>
                  </a:outerShdw>
                </a:effectLst>
              </a:rPr>
              <a:t>  shora dolů,  zdola nahoru,  zleva doprava </a:t>
            </a:r>
          </a:p>
          <a:p>
            <a:pPr marL="514350" indent="-514350">
              <a:lnSpc>
                <a:spcPct val="150000"/>
              </a:lnSpc>
            </a:pPr>
            <a:r>
              <a:rPr lang="cs-CZ" sz="2800" b="1" dirty="0" smtClean="0">
                <a:solidFill>
                  <a:srgbClr val="FFC000"/>
                </a:solidFill>
                <a:effectLst>
                  <a:outerShdw blurRad="38100" dist="38100" dir="2700000" algn="tl">
                    <a:srgbClr val="000000">
                      <a:alpha val="43137"/>
                    </a:srgbClr>
                  </a:outerShdw>
                </a:effectLst>
              </a:rPr>
              <a:t>                           a naopak</a:t>
            </a:r>
          </a:p>
          <a:p>
            <a:pPr marL="514350" indent="-514350">
              <a:lnSpc>
                <a:spcPct val="150000"/>
              </a:lnSpc>
            </a:pPr>
            <a:r>
              <a:rPr lang="cs-CZ" sz="2800" b="1" dirty="0" smtClean="0">
                <a:solidFill>
                  <a:srgbClr val="FFC000"/>
                </a:solidFill>
                <a:effectLst>
                  <a:outerShdw blurRad="38100" dist="38100" dir="2700000" algn="tl">
                    <a:srgbClr val="000000">
                      <a:alpha val="43137"/>
                    </a:srgbClr>
                  </a:outerShdw>
                </a:effectLst>
              </a:rPr>
              <a:t>                           zpředu dozadu a naopak,  od středu   </a:t>
            </a:r>
          </a:p>
          <a:p>
            <a:pPr marL="514350" indent="-514350">
              <a:lnSpc>
                <a:spcPct val="150000"/>
              </a:lnSpc>
            </a:pPr>
            <a:r>
              <a:rPr lang="cs-CZ" sz="2800" b="1" dirty="0" smtClean="0">
                <a:solidFill>
                  <a:srgbClr val="FFC000"/>
                </a:solidFill>
                <a:effectLst>
                  <a:outerShdw blurRad="38100" dist="38100" dir="2700000" algn="tl">
                    <a:srgbClr val="000000">
                      <a:alpha val="43137"/>
                    </a:srgbClr>
                  </a:outerShdw>
                </a:effectLst>
              </a:rPr>
              <a:t>                           směrem k obvodu</a:t>
            </a:r>
            <a:endParaRPr lang="cs-CZ" sz="2800" b="1" dirty="0" smtClean="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txBox="1">
            <a:spLocks/>
          </p:cNvSpPr>
          <p:nvPr/>
        </p:nvSpPr>
        <p:spPr>
          <a:xfrm>
            <a:off x="323528" y="1601090"/>
            <a:ext cx="8496944" cy="4320480"/>
          </a:xfrm>
          <a:prstGeom prst="rect">
            <a:avLst/>
          </a:prstGeom>
          <a:solidFill>
            <a:schemeClr val="accent5">
              <a:lumMod val="75000"/>
            </a:schemeClr>
          </a:solidFill>
          <a:ln>
            <a:noFill/>
          </a:ln>
          <a:effectLst/>
          <a:scene3d>
            <a:camera prst="orthographicFront">
              <a:rot lat="0" lon="0" rev="0"/>
            </a:camera>
            <a:lightRig rig="chilly" dir="t">
              <a:rot lat="0" lon="0" rev="18480000"/>
            </a:lightRig>
          </a:scene3d>
          <a:sp3d prstMaterial="clear">
            <a:bevelT h="63500"/>
          </a:sp3d>
        </p:spPr>
        <p:txBody>
          <a:bodyP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2400" b="1" i="0" u="none" strike="noStrike" kern="1200" cap="none" spc="0" normalizeH="0" baseline="0" noProof="0" dirty="0" smtClean="0">
                <a:ln>
                  <a:noFill/>
                </a:ln>
                <a:solidFill>
                  <a:schemeClr val="bg1"/>
                </a:solidFill>
                <a:effectLst/>
                <a:uLnTx/>
                <a:uFillTx/>
                <a:latin typeface="+mj-lt"/>
                <a:ea typeface="+mj-ea"/>
                <a:cs typeface="+mj-cs"/>
              </a:rPr>
              <a:t>Podívejte se na obrázky, porovnejte je a řekněte čím se liší:</a:t>
            </a:r>
            <a:endParaRPr kumimoji="0" lang="cs-CZ" b="1" i="0" u="none" strike="noStrike" kern="1200" cap="none" spc="0" normalizeH="0" baseline="0" noProof="0" dirty="0" smtClean="0">
              <a:ln>
                <a:noFill/>
              </a:ln>
              <a:solidFill>
                <a:schemeClr val="bg1"/>
              </a:solidFill>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lang="cs-CZ" sz="3200" b="1" dirty="0" smtClean="0">
              <a:solidFill>
                <a:schemeClr val="bg1"/>
              </a:solidFill>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cs-CZ" sz="3200" b="1" i="0" u="none" strike="noStrike" kern="1200" cap="none" spc="0" normalizeH="0" baseline="0" noProof="0" dirty="0" smtClean="0">
              <a:ln>
                <a:noFill/>
              </a:ln>
              <a:solidFill>
                <a:schemeClr val="bg1"/>
              </a:solidFill>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lang="cs-CZ" sz="3200" b="1" dirty="0" smtClean="0">
              <a:solidFill>
                <a:schemeClr val="bg1"/>
              </a:solidFill>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cs-CZ" sz="3200" b="1" i="0" u="none" strike="noStrike" kern="1200" cap="none" spc="0" normalizeH="0" baseline="0" noProof="0" dirty="0" smtClean="0">
              <a:ln>
                <a:noFill/>
              </a:ln>
              <a:solidFill>
                <a:schemeClr val="bg1"/>
              </a:solidFill>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lang="cs-CZ" sz="3200" b="1" dirty="0" smtClean="0">
              <a:solidFill>
                <a:schemeClr val="bg1"/>
              </a:solidFill>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cs-CZ" sz="3200" b="1" i="0" u="none" strike="noStrike" kern="1200" cap="none" spc="0" normalizeH="0" baseline="0" noProof="0" dirty="0">
              <a:ln>
                <a:noFill/>
              </a:ln>
              <a:solidFill>
                <a:schemeClr val="bg1"/>
              </a:solidFill>
              <a:effectLst/>
              <a:uLnTx/>
              <a:uFillTx/>
              <a:latin typeface="+mj-lt"/>
              <a:ea typeface="+mj-ea"/>
              <a:cs typeface="+mj-cs"/>
            </a:endParaRPr>
          </a:p>
        </p:txBody>
      </p:sp>
      <p:sp>
        <p:nvSpPr>
          <p:cNvPr id="10" name="Obdélník 9"/>
          <p:cNvSpPr/>
          <p:nvPr/>
        </p:nvSpPr>
        <p:spPr>
          <a:xfrm>
            <a:off x="395536" y="2105146"/>
            <a:ext cx="4032448" cy="3600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txBox="1">
            <a:spLocks/>
          </p:cNvSpPr>
          <p:nvPr/>
        </p:nvSpPr>
        <p:spPr>
          <a:xfrm>
            <a:off x="323528" y="144342"/>
            <a:ext cx="8496944" cy="620362"/>
          </a:xfrm>
          <a:prstGeom prst="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bg1"/>
                </a:solidFill>
                <a:effectLst/>
                <a:uLnTx/>
                <a:uFillTx/>
                <a:latin typeface="+mj-lt"/>
                <a:ea typeface="+mj-ea"/>
                <a:cs typeface="+mj-cs"/>
              </a:rPr>
              <a:t>ÚKOL</a:t>
            </a:r>
            <a:endParaRPr kumimoji="0" lang="cs-CZ" sz="3200" b="1" i="0" u="none" strike="noStrike" kern="1200" cap="none" spc="0" normalizeH="0" baseline="0" noProof="0" dirty="0">
              <a:ln>
                <a:noFill/>
              </a:ln>
              <a:solidFill>
                <a:schemeClr val="bg1"/>
              </a:solidFill>
              <a:effectLst/>
              <a:uLnTx/>
              <a:uFillTx/>
              <a:latin typeface="+mj-lt"/>
              <a:ea typeface="+mj-ea"/>
              <a:cs typeface="+mj-cs"/>
            </a:endParaRPr>
          </a:p>
        </p:txBody>
      </p:sp>
      <p:sp>
        <p:nvSpPr>
          <p:cNvPr id="3" name="Nadpis 1"/>
          <p:cNvSpPr txBox="1">
            <a:spLocks/>
          </p:cNvSpPr>
          <p:nvPr/>
        </p:nvSpPr>
        <p:spPr>
          <a:xfrm>
            <a:off x="323528" y="836712"/>
            <a:ext cx="8496944" cy="620362"/>
          </a:xfrm>
          <a:prstGeom prst="rect">
            <a:avLst/>
          </a:prstGeom>
          <a:solidFill>
            <a:schemeClr val="accent5">
              <a:lumMod val="75000"/>
            </a:schemeClr>
          </a:solidFill>
          <a:ln>
            <a:noFill/>
          </a:ln>
          <a:effectLst/>
          <a:scene3d>
            <a:camera prst="orthographicFront">
              <a:rot lat="0" lon="0" rev="0"/>
            </a:camera>
            <a:lightRig rig="chilly" dir="t">
              <a:rot lat="0" lon="0" rev="18480000"/>
            </a:lightRig>
          </a:scene3d>
          <a:sp3d prstMaterial="clear">
            <a:bevelT h="63500"/>
          </a:sp3d>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bg1"/>
                </a:solidFill>
                <a:effectLst/>
                <a:uLnTx/>
                <a:uFillTx/>
                <a:latin typeface="+mj-lt"/>
                <a:ea typeface="+mj-ea"/>
                <a:cs typeface="+mj-cs"/>
              </a:rPr>
              <a:t>POPIS  BUDOVY</a:t>
            </a:r>
            <a:endParaRPr kumimoji="0" lang="cs-CZ" sz="3200" b="1" i="0" u="none" strike="noStrike" kern="1200" cap="none" spc="0" normalizeH="0" baseline="0" noProof="0" dirty="0">
              <a:ln>
                <a:noFill/>
              </a:ln>
              <a:solidFill>
                <a:schemeClr val="bg1"/>
              </a:solidFill>
              <a:effectLst/>
              <a:uLnTx/>
              <a:uFillTx/>
              <a:latin typeface="+mj-lt"/>
              <a:ea typeface="+mj-ea"/>
              <a:cs typeface="+mj-cs"/>
            </a:endParaRPr>
          </a:p>
        </p:txBody>
      </p:sp>
      <p:pic>
        <p:nvPicPr>
          <p:cNvPr id="1026" name="Picture 2" descr="C:\Users\Jirka\Desktop\img139.jpg"/>
          <p:cNvPicPr>
            <a:picLocks noChangeAspect="1" noChangeArrowheads="1"/>
          </p:cNvPicPr>
          <p:nvPr/>
        </p:nvPicPr>
        <p:blipFill>
          <a:blip r:embed="rId2" cstate="print"/>
          <a:srcRect l="7066" t="20600" r="75976" b="62600"/>
          <a:stretch>
            <a:fillRect/>
          </a:stretch>
        </p:blipFill>
        <p:spPr bwMode="auto">
          <a:xfrm>
            <a:off x="539552" y="2321170"/>
            <a:ext cx="2214246" cy="2952328"/>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1027" name="Picture 3" descr="C:\Users\Jirka\Desktop\img139.jpg"/>
          <p:cNvPicPr>
            <a:picLocks noChangeAspect="1" noChangeArrowheads="1"/>
          </p:cNvPicPr>
          <p:nvPr/>
        </p:nvPicPr>
        <p:blipFill>
          <a:blip r:embed="rId2" cstate="print"/>
          <a:srcRect l="28803" t="20600" r="48587" b="62600"/>
          <a:stretch>
            <a:fillRect/>
          </a:stretch>
        </p:blipFill>
        <p:spPr bwMode="auto">
          <a:xfrm>
            <a:off x="4572000" y="2329830"/>
            <a:ext cx="2708594" cy="2708594"/>
          </a:xfrm>
          <a:prstGeom prst="rect">
            <a:avLst/>
          </a:prstGeom>
          <a:noFill/>
        </p:spPr>
      </p:pic>
      <p:pic>
        <p:nvPicPr>
          <p:cNvPr id="1028" name="Picture 4" descr="C:\Users\Jirka\Desktop\img139.jpg"/>
          <p:cNvPicPr>
            <a:picLocks noChangeAspect="1" noChangeArrowheads="1"/>
          </p:cNvPicPr>
          <p:nvPr/>
        </p:nvPicPr>
        <p:blipFill>
          <a:blip r:embed="rId2" cstate="print"/>
          <a:srcRect l="55653" t="27950" r="28802" b="53150"/>
          <a:stretch>
            <a:fillRect/>
          </a:stretch>
        </p:blipFill>
        <p:spPr bwMode="auto">
          <a:xfrm>
            <a:off x="2915816" y="2321170"/>
            <a:ext cx="1368152" cy="2238794"/>
          </a:xfrm>
          <a:prstGeom prst="rect">
            <a:avLst/>
          </a:prstGeom>
          <a:noFill/>
        </p:spPr>
      </p:pic>
      <p:pic>
        <p:nvPicPr>
          <p:cNvPr id="1029" name="Picture 5" descr="C:\Users\Jirka\Desktop\img139.jpg"/>
          <p:cNvPicPr>
            <a:picLocks noChangeAspect="1" noChangeArrowheads="1"/>
          </p:cNvPicPr>
          <p:nvPr/>
        </p:nvPicPr>
        <p:blipFill>
          <a:blip r:embed="rId2" cstate="print"/>
          <a:srcRect l="75437" t="20600" r="10432" b="62600"/>
          <a:stretch>
            <a:fillRect/>
          </a:stretch>
        </p:blipFill>
        <p:spPr bwMode="auto">
          <a:xfrm>
            <a:off x="7308303" y="2329830"/>
            <a:ext cx="1407061" cy="2251298"/>
          </a:xfrm>
          <a:prstGeom prst="rect">
            <a:avLst/>
          </a:prstGeom>
          <a:noFill/>
        </p:spPr>
      </p:pic>
      <p:sp>
        <p:nvSpPr>
          <p:cNvPr id="12" name="TextovéPole 11"/>
          <p:cNvSpPr txBox="1"/>
          <p:nvPr/>
        </p:nvSpPr>
        <p:spPr>
          <a:xfrm rot="559063">
            <a:off x="201336" y="5325863"/>
            <a:ext cx="1224136" cy="369332"/>
          </a:xfrm>
          <a:prstGeom prst="rect">
            <a:avLst/>
          </a:prstGeom>
          <a:solidFill>
            <a:schemeClr val="bg2">
              <a:lumMod val="75000"/>
            </a:schemeClr>
          </a:solidFill>
          <a:ln>
            <a:noFill/>
          </a:ln>
          <a:effectLst/>
          <a:scene3d>
            <a:camera prst="orthographicFront">
              <a:rot lat="0" lon="0" rev="0"/>
            </a:camera>
            <a:lightRig rig="chilly" dir="t">
              <a:rot lat="0" lon="0" rev="18480000"/>
            </a:lightRig>
          </a:scene3d>
          <a:sp3d prstMaterial="clear">
            <a:bevelT h="63500"/>
          </a:sp3d>
        </p:spPr>
        <p:txBody>
          <a:bodyPr wrap="square" rtlCol="0">
            <a:spAutoFit/>
          </a:bodyPr>
          <a:lstStyle/>
          <a:p>
            <a:r>
              <a:rPr lang="cs-CZ" b="1" dirty="0" smtClean="0">
                <a:solidFill>
                  <a:schemeClr val="bg1"/>
                </a:solidFill>
              </a:rPr>
              <a:t>oprýskaná</a:t>
            </a:r>
            <a:endParaRPr lang="cs-CZ" b="1" dirty="0">
              <a:solidFill>
                <a:schemeClr val="bg1"/>
              </a:solidFill>
            </a:endParaRPr>
          </a:p>
        </p:txBody>
      </p:sp>
      <p:sp>
        <p:nvSpPr>
          <p:cNvPr id="13" name="TextovéPole 12"/>
          <p:cNvSpPr txBox="1"/>
          <p:nvPr/>
        </p:nvSpPr>
        <p:spPr>
          <a:xfrm rot="21241260">
            <a:off x="1563570" y="5147935"/>
            <a:ext cx="1224136" cy="369332"/>
          </a:xfrm>
          <a:prstGeom prst="rect">
            <a:avLst/>
          </a:prstGeom>
          <a:solidFill>
            <a:schemeClr val="bg2">
              <a:lumMod val="75000"/>
            </a:schemeClr>
          </a:solidFill>
          <a:ln>
            <a:noFill/>
          </a:ln>
          <a:effectLst/>
          <a:scene3d>
            <a:camera prst="orthographicFront">
              <a:rot lat="0" lon="0" rev="0"/>
            </a:camera>
            <a:lightRig rig="chilly" dir="t">
              <a:rot lat="0" lon="0" rev="18480000"/>
            </a:lightRig>
          </a:scene3d>
          <a:sp3d prstMaterial="clear">
            <a:bevelT h="63500"/>
          </a:sp3d>
        </p:spPr>
        <p:txBody>
          <a:bodyPr wrap="square" rtlCol="0">
            <a:spAutoFit/>
          </a:bodyPr>
          <a:lstStyle/>
          <a:p>
            <a:r>
              <a:rPr lang="cs-CZ" b="1" dirty="0" smtClean="0">
                <a:solidFill>
                  <a:schemeClr val="bg1"/>
                </a:solidFill>
              </a:rPr>
              <a:t>zanedbaná</a:t>
            </a:r>
            <a:endParaRPr lang="cs-CZ" b="1" dirty="0">
              <a:solidFill>
                <a:schemeClr val="bg1"/>
              </a:solidFill>
            </a:endParaRPr>
          </a:p>
        </p:txBody>
      </p:sp>
      <p:sp>
        <p:nvSpPr>
          <p:cNvPr id="15" name="TextovéPole 14"/>
          <p:cNvSpPr txBox="1"/>
          <p:nvPr/>
        </p:nvSpPr>
        <p:spPr>
          <a:xfrm rot="21325842">
            <a:off x="3217181" y="4759095"/>
            <a:ext cx="867085" cy="369332"/>
          </a:xfrm>
          <a:prstGeom prst="rect">
            <a:avLst/>
          </a:prstGeom>
          <a:solidFill>
            <a:schemeClr val="bg2">
              <a:lumMod val="75000"/>
            </a:schemeClr>
          </a:solidFill>
          <a:ln>
            <a:noFill/>
          </a:ln>
          <a:effectLst/>
          <a:scene3d>
            <a:camera prst="orthographicFront">
              <a:rot lat="0" lon="0" rev="0"/>
            </a:camera>
            <a:lightRig rig="chilly" dir="t">
              <a:rot lat="0" lon="0" rev="18480000"/>
            </a:lightRig>
          </a:scene3d>
          <a:sp3d prstMaterial="clear">
            <a:bevelT h="63500"/>
          </a:sp3d>
        </p:spPr>
        <p:txBody>
          <a:bodyPr wrap="square" rtlCol="0">
            <a:spAutoFit/>
          </a:bodyPr>
          <a:lstStyle/>
          <a:p>
            <a:pPr algn="ctr"/>
            <a:r>
              <a:rPr lang="cs-CZ" b="1" dirty="0" smtClean="0">
                <a:solidFill>
                  <a:schemeClr val="bg1"/>
                </a:solidFill>
              </a:rPr>
              <a:t>zvlhlá</a:t>
            </a:r>
            <a:endParaRPr lang="cs-CZ" b="1" dirty="0">
              <a:solidFill>
                <a:schemeClr val="bg1"/>
              </a:solidFill>
            </a:endParaRPr>
          </a:p>
        </p:txBody>
      </p:sp>
      <p:sp>
        <p:nvSpPr>
          <p:cNvPr id="16" name="TextovéPole 15"/>
          <p:cNvSpPr txBox="1"/>
          <p:nvPr/>
        </p:nvSpPr>
        <p:spPr>
          <a:xfrm rot="388420">
            <a:off x="2445389" y="5526789"/>
            <a:ext cx="1484419" cy="369332"/>
          </a:xfrm>
          <a:prstGeom prst="rect">
            <a:avLst/>
          </a:prstGeom>
          <a:solidFill>
            <a:schemeClr val="bg2">
              <a:lumMod val="75000"/>
            </a:schemeClr>
          </a:solidFill>
          <a:ln>
            <a:noFill/>
          </a:ln>
          <a:effectLst/>
          <a:scene3d>
            <a:camera prst="orthographicFront">
              <a:rot lat="0" lon="0" rev="0"/>
            </a:camera>
            <a:lightRig rig="chilly" dir="t">
              <a:rot lat="0" lon="0" rev="18480000"/>
            </a:lightRig>
          </a:scene3d>
          <a:sp3d prstMaterial="clear">
            <a:bevelT h="63500"/>
          </a:sp3d>
        </p:spPr>
        <p:txBody>
          <a:bodyPr wrap="square" rtlCol="0">
            <a:spAutoFit/>
          </a:bodyPr>
          <a:lstStyle/>
          <a:p>
            <a:r>
              <a:rPr lang="cs-CZ" b="1" dirty="0" smtClean="0">
                <a:solidFill>
                  <a:schemeClr val="bg1"/>
                </a:solidFill>
              </a:rPr>
              <a:t>………………….</a:t>
            </a:r>
            <a:endParaRPr lang="cs-CZ" b="1" dirty="0">
              <a:solidFill>
                <a:schemeClr val="bg1"/>
              </a:solidFill>
            </a:endParaRPr>
          </a:p>
        </p:txBody>
      </p:sp>
      <p:sp>
        <p:nvSpPr>
          <p:cNvPr id="21" name="TextovéPole 20"/>
          <p:cNvSpPr txBox="1"/>
          <p:nvPr/>
        </p:nvSpPr>
        <p:spPr>
          <a:xfrm rot="21325842">
            <a:off x="7508005" y="4641680"/>
            <a:ext cx="867085" cy="369332"/>
          </a:xfrm>
          <a:prstGeom prst="rect">
            <a:avLst/>
          </a:prstGeom>
          <a:solidFill>
            <a:schemeClr val="bg2">
              <a:lumMod val="75000"/>
            </a:schemeClr>
          </a:solidFill>
          <a:ln>
            <a:noFill/>
          </a:ln>
          <a:effectLst/>
          <a:scene3d>
            <a:camera prst="orthographicFront">
              <a:rot lat="0" lon="0" rev="0"/>
            </a:camera>
            <a:lightRig rig="chilly" dir="t">
              <a:rot lat="0" lon="0" rev="18480000"/>
            </a:lightRig>
          </a:scene3d>
          <a:sp3d prstMaterial="clear">
            <a:bevelT h="63500"/>
          </a:sp3d>
        </p:spPr>
        <p:txBody>
          <a:bodyPr wrap="square" rtlCol="0">
            <a:spAutoFit/>
          </a:bodyPr>
          <a:lstStyle/>
          <a:p>
            <a:pPr algn="ctr"/>
            <a:r>
              <a:rPr lang="cs-CZ" b="1" dirty="0" smtClean="0">
                <a:solidFill>
                  <a:schemeClr val="bg1"/>
                </a:solidFill>
              </a:rPr>
              <a:t>nová</a:t>
            </a:r>
            <a:endParaRPr lang="cs-CZ" b="1" dirty="0">
              <a:solidFill>
                <a:schemeClr val="bg1"/>
              </a:solidFill>
            </a:endParaRPr>
          </a:p>
        </p:txBody>
      </p:sp>
      <p:sp>
        <p:nvSpPr>
          <p:cNvPr id="22" name="TextovéPole 21"/>
          <p:cNvSpPr txBox="1"/>
          <p:nvPr/>
        </p:nvSpPr>
        <p:spPr>
          <a:xfrm rot="388420">
            <a:off x="5017035" y="5288272"/>
            <a:ext cx="1068731" cy="369332"/>
          </a:xfrm>
          <a:prstGeom prst="rect">
            <a:avLst/>
          </a:prstGeom>
          <a:solidFill>
            <a:schemeClr val="bg2">
              <a:lumMod val="75000"/>
            </a:schemeClr>
          </a:solidFill>
          <a:ln>
            <a:noFill/>
          </a:ln>
          <a:effectLst/>
          <a:scene3d>
            <a:camera prst="orthographicFront">
              <a:rot lat="0" lon="0" rev="0"/>
            </a:camera>
            <a:lightRig rig="chilly" dir="t">
              <a:rot lat="0" lon="0" rev="18480000"/>
            </a:lightRig>
          </a:scene3d>
          <a:sp3d prstMaterial="clear">
            <a:bevelT h="63500"/>
          </a:sp3d>
        </p:spPr>
        <p:txBody>
          <a:bodyPr wrap="square" rtlCol="0">
            <a:spAutoFit/>
          </a:bodyPr>
          <a:lstStyle/>
          <a:p>
            <a:r>
              <a:rPr lang="cs-CZ" b="1" dirty="0" smtClean="0">
                <a:solidFill>
                  <a:schemeClr val="bg1"/>
                </a:solidFill>
              </a:rPr>
              <a:t>opravená</a:t>
            </a:r>
            <a:endParaRPr lang="cs-CZ" b="1" dirty="0">
              <a:solidFill>
                <a:schemeClr val="bg1"/>
              </a:solidFill>
            </a:endParaRPr>
          </a:p>
        </p:txBody>
      </p:sp>
      <p:sp>
        <p:nvSpPr>
          <p:cNvPr id="24" name="TextovéPole 23"/>
          <p:cNvSpPr txBox="1"/>
          <p:nvPr/>
        </p:nvSpPr>
        <p:spPr>
          <a:xfrm>
            <a:off x="6355282" y="5291916"/>
            <a:ext cx="1224136" cy="369332"/>
          </a:xfrm>
          <a:prstGeom prst="rect">
            <a:avLst/>
          </a:prstGeom>
          <a:solidFill>
            <a:schemeClr val="bg2">
              <a:lumMod val="75000"/>
            </a:schemeClr>
          </a:solidFill>
          <a:ln>
            <a:noFill/>
          </a:ln>
          <a:effectLst/>
          <a:scene3d>
            <a:camera prst="orthographicFront">
              <a:rot lat="0" lon="0" rev="0"/>
            </a:camera>
            <a:lightRig rig="chilly" dir="t">
              <a:rot lat="0" lon="0" rev="18480000"/>
            </a:lightRig>
          </a:scene3d>
          <a:sp3d prstMaterial="clear">
            <a:bevelT h="63500"/>
          </a:sp3d>
        </p:spPr>
        <p:txBody>
          <a:bodyPr wrap="square" rtlCol="0">
            <a:spAutoFit/>
          </a:bodyPr>
          <a:lstStyle/>
          <a:p>
            <a:r>
              <a:rPr lang="cs-CZ" b="1" dirty="0" smtClean="0">
                <a:solidFill>
                  <a:schemeClr val="bg1"/>
                </a:solidFill>
              </a:rPr>
              <a:t>……………...</a:t>
            </a:r>
            <a:endParaRPr lang="cs-CZ" b="1" dirty="0">
              <a:solidFill>
                <a:schemeClr val="bg1"/>
              </a:solidFill>
            </a:endParaRPr>
          </a:p>
        </p:txBody>
      </p:sp>
      <p:sp>
        <p:nvSpPr>
          <p:cNvPr id="29" name="Nadpis 1"/>
          <p:cNvSpPr txBox="1">
            <a:spLocks/>
          </p:cNvSpPr>
          <p:nvPr/>
        </p:nvSpPr>
        <p:spPr>
          <a:xfrm>
            <a:off x="107504" y="6381328"/>
            <a:ext cx="8928000" cy="404338"/>
          </a:xfrm>
          <a:prstGeom prst="rect">
            <a:avLst/>
          </a:prstGeom>
          <a:solidFill>
            <a:schemeClr val="accent5">
              <a:lumMod val="75000"/>
            </a:schemeClr>
          </a:solidFill>
          <a:ln>
            <a:noFill/>
          </a:ln>
          <a:effectLst/>
          <a:scene3d>
            <a:camera prst="orthographicFront">
              <a:rot lat="0" lon="0" rev="0"/>
            </a:camera>
            <a:lightRig rig="chilly" dir="t">
              <a:rot lat="0" lon="0" rev="18480000"/>
            </a:lightRig>
          </a:scene3d>
          <a:sp3d prstMaterial="clear">
            <a:bevelT h="63500"/>
          </a:sp3d>
        </p:spPr>
        <p:txBody>
          <a:bodyP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2000" b="1" i="0" u="none" strike="noStrike" kern="1200" cap="none" spc="0" normalizeH="0" baseline="0" noProof="0" dirty="0" smtClean="0">
                <a:ln>
                  <a:noFill/>
                </a:ln>
                <a:solidFill>
                  <a:schemeClr val="bg2">
                    <a:lumMod val="25000"/>
                  </a:schemeClr>
                </a:solidFill>
                <a:effectLst/>
                <a:uLnTx/>
                <a:uFillTx/>
                <a:latin typeface="+mj-lt"/>
                <a:ea typeface="+mj-ea"/>
                <a:cs typeface="+mj-cs"/>
              </a:rPr>
              <a:t>Napište nejméně 10 přídavných jmen, která co nejvýstižněji charakterizují obrázky.</a:t>
            </a:r>
            <a:endParaRPr kumimoji="0" lang="cs-CZ" sz="2000" b="1" i="0" u="none" strike="noStrike" kern="1200" cap="none" spc="0" normalizeH="0" baseline="0" noProof="0" dirty="0">
              <a:ln>
                <a:noFill/>
              </a:ln>
              <a:solidFill>
                <a:schemeClr val="bg2">
                  <a:lumMod val="25000"/>
                </a:schemeClr>
              </a:solidFill>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6" grpId="0" animBg="1"/>
      <p:bldP spid="21" grpId="0" animBg="1"/>
      <p:bldP spid="22"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107504" y="188640"/>
            <a:ext cx="8892000" cy="576064"/>
          </a:xfrm>
          <a:prstGeom prst="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pPr marL="0" marR="0" lvl="0" indent="0" defTabSz="914400" rtl="0" eaLnBrk="1" fontAlgn="auto" latinLnBrk="0" hangingPunct="1">
              <a:lnSpc>
                <a:spcPct val="100000"/>
              </a:lnSpc>
              <a:spcBef>
                <a:spcPct val="0"/>
              </a:spcBef>
              <a:spcAft>
                <a:spcPts val="0"/>
              </a:spcAft>
              <a:buClrTx/>
              <a:buSzTx/>
              <a:buFont typeface="Wingdings" pitchFamily="2" charset="2"/>
              <a:buChar char="Ø"/>
              <a:tabLst/>
              <a:defRPr/>
            </a:pPr>
            <a:r>
              <a:rPr kumimoji="0" lang="cs-CZ" sz="2400" b="1" i="0" u="none" strike="noStrike" kern="1200" cap="none" spc="0" normalizeH="0" baseline="0" noProof="0" dirty="0" smtClean="0">
                <a:ln>
                  <a:noFill/>
                </a:ln>
                <a:solidFill>
                  <a:schemeClr val="bg1"/>
                </a:solidFill>
                <a:effectLst/>
                <a:uLnTx/>
                <a:uFillTx/>
                <a:latin typeface="+mj-lt"/>
                <a:ea typeface="+mj-ea"/>
                <a:cs typeface="+mj-cs"/>
              </a:rPr>
              <a:t>Napište 6 sloves, které použijete při jejich popisu?</a:t>
            </a:r>
            <a:endParaRPr kumimoji="0" lang="cs-CZ" sz="2400" b="1" i="0" u="none" strike="noStrike" kern="1200" cap="none" spc="0" normalizeH="0" baseline="0" noProof="0" dirty="0">
              <a:ln>
                <a:noFill/>
              </a:ln>
              <a:solidFill>
                <a:schemeClr val="bg1"/>
              </a:solidFill>
              <a:effectLst/>
              <a:uLnTx/>
              <a:uFillTx/>
              <a:latin typeface="+mj-lt"/>
              <a:ea typeface="+mj-ea"/>
              <a:cs typeface="+mj-cs"/>
            </a:endParaRPr>
          </a:p>
        </p:txBody>
      </p:sp>
      <p:sp>
        <p:nvSpPr>
          <p:cNvPr id="3" name="TextovéPole 2"/>
          <p:cNvSpPr txBox="1"/>
          <p:nvPr/>
        </p:nvSpPr>
        <p:spPr>
          <a:xfrm>
            <a:off x="467544" y="1052736"/>
            <a:ext cx="1656184"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400" b="1" dirty="0" smtClean="0"/>
              <a:t>omítnout</a:t>
            </a:r>
          </a:p>
        </p:txBody>
      </p:sp>
      <p:sp>
        <p:nvSpPr>
          <p:cNvPr id="4" name="TextovéPole 3"/>
          <p:cNvSpPr txBox="1"/>
          <p:nvPr/>
        </p:nvSpPr>
        <p:spPr>
          <a:xfrm>
            <a:off x="827584" y="1743199"/>
            <a:ext cx="1656184"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400" b="1" dirty="0" smtClean="0"/>
              <a:t>zasklít</a:t>
            </a:r>
          </a:p>
        </p:txBody>
      </p:sp>
      <p:sp>
        <p:nvSpPr>
          <p:cNvPr id="5" name="TextovéPole 4"/>
          <p:cNvSpPr txBox="1"/>
          <p:nvPr/>
        </p:nvSpPr>
        <p:spPr>
          <a:xfrm>
            <a:off x="1187624" y="2433662"/>
            <a:ext cx="1656184"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400" b="1" dirty="0" smtClean="0"/>
              <a:t>nahodit</a:t>
            </a:r>
          </a:p>
        </p:txBody>
      </p:sp>
      <p:sp>
        <p:nvSpPr>
          <p:cNvPr id="6" name="TextovéPole 5"/>
          <p:cNvSpPr txBox="1"/>
          <p:nvPr/>
        </p:nvSpPr>
        <p:spPr>
          <a:xfrm>
            <a:off x="1547664" y="3124125"/>
            <a:ext cx="1656184"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400" b="1" dirty="0" smtClean="0"/>
              <a:t>………..</a:t>
            </a:r>
          </a:p>
        </p:txBody>
      </p:sp>
      <p:sp>
        <p:nvSpPr>
          <p:cNvPr id="11" name="Nadpis 1"/>
          <p:cNvSpPr txBox="1">
            <a:spLocks/>
          </p:cNvSpPr>
          <p:nvPr/>
        </p:nvSpPr>
        <p:spPr>
          <a:xfrm>
            <a:off x="107504" y="3933056"/>
            <a:ext cx="8892000" cy="576064"/>
          </a:xfrm>
          <a:prstGeom prst="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pPr marL="0" marR="0" lvl="0" indent="0" defTabSz="914400" rtl="0" eaLnBrk="1" fontAlgn="auto" latinLnBrk="0" hangingPunct="1">
              <a:lnSpc>
                <a:spcPct val="100000"/>
              </a:lnSpc>
              <a:spcBef>
                <a:spcPct val="0"/>
              </a:spcBef>
              <a:spcAft>
                <a:spcPts val="0"/>
              </a:spcAft>
              <a:buClrTx/>
              <a:buSzTx/>
              <a:buFont typeface="Wingdings" pitchFamily="2" charset="2"/>
              <a:buChar char="Ø"/>
              <a:tabLst/>
              <a:defRPr/>
            </a:pPr>
            <a:r>
              <a:rPr kumimoji="0" lang="cs-CZ" sz="2400" b="1" i="0" u="none" strike="noStrike" kern="1200" cap="none" spc="0" normalizeH="0" baseline="0" noProof="0" dirty="0" smtClean="0">
                <a:ln>
                  <a:noFill/>
                </a:ln>
                <a:solidFill>
                  <a:schemeClr val="bg1"/>
                </a:solidFill>
                <a:effectLst/>
                <a:uLnTx/>
                <a:uFillTx/>
                <a:latin typeface="+mj-lt"/>
                <a:ea typeface="+mj-ea"/>
                <a:cs typeface="+mj-cs"/>
              </a:rPr>
              <a:t>Utvořte několik vhodných přirovnání.</a:t>
            </a:r>
            <a:endParaRPr kumimoji="0" lang="cs-CZ" sz="2400" b="1" i="0" u="none" strike="noStrike" kern="1200" cap="none" spc="0" normalizeH="0" baseline="0" noProof="0" dirty="0">
              <a:ln>
                <a:noFill/>
              </a:ln>
              <a:solidFill>
                <a:schemeClr val="bg1"/>
              </a:solidFill>
              <a:effectLst/>
              <a:uLnTx/>
              <a:uFillTx/>
              <a:latin typeface="+mj-lt"/>
              <a:ea typeface="+mj-ea"/>
              <a:cs typeface="+mj-cs"/>
            </a:endParaRPr>
          </a:p>
        </p:txBody>
      </p:sp>
      <p:sp>
        <p:nvSpPr>
          <p:cNvPr id="12" name="TextovéPole 11"/>
          <p:cNvSpPr txBox="1"/>
          <p:nvPr/>
        </p:nvSpPr>
        <p:spPr>
          <a:xfrm>
            <a:off x="107504" y="4767535"/>
            <a:ext cx="388843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400" b="1" dirty="0" smtClean="0"/>
              <a:t>září jako sluníčko</a:t>
            </a:r>
          </a:p>
        </p:txBody>
      </p:sp>
      <p:sp>
        <p:nvSpPr>
          <p:cNvPr id="13" name="TextovéPole 12"/>
          <p:cNvSpPr txBox="1"/>
          <p:nvPr/>
        </p:nvSpPr>
        <p:spPr>
          <a:xfrm>
            <a:off x="5076056" y="4767535"/>
            <a:ext cx="388843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400" b="1" dirty="0" smtClean="0"/>
              <a:t>je škaredá jako noc</a:t>
            </a:r>
          </a:p>
        </p:txBody>
      </p:sp>
      <p:sp>
        <p:nvSpPr>
          <p:cNvPr id="14" name="TextovéPole 13"/>
          <p:cNvSpPr txBox="1"/>
          <p:nvPr/>
        </p:nvSpPr>
        <p:spPr>
          <a:xfrm>
            <a:off x="107504" y="5487615"/>
            <a:ext cx="388843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cs-CZ" sz="2400" b="1"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ppt_w</p:attrName>
                                        </p:attrNameLst>
                                      </p:cBhvr>
                                      <p:tavLst>
                                        <p:tav tm="0">
                                          <p:val>
                                            <p:strVal val="#ppt_w*0.70"/>
                                          </p:val>
                                        </p:tav>
                                        <p:tav tm="100000">
                                          <p:val>
                                            <p:strVal val="#ppt_w"/>
                                          </p:val>
                                        </p:tav>
                                      </p:tavLst>
                                    </p:anim>
                                    <p:anim calcmode="lin" valueType="num">
                                      <p:cBhvr>
                                        <p:cTn id="36" dur="1000" fill="hold"/>
                                        <p:tgtEl>
                                          <p:spTgt spid="12"/>
                                        </p:tgtEl>
                                        <p:attrNameLst>
                                          <p:attrName>ppt_h</p:attrName>
                                        </p:attrNameLst>
                                      </p:cBhvr>
                                      <p:tavLst>
                                        <p:tav tm="0">
                                          <p:val>
                                            <p:strVal val="#ppt_h"/>
                                          </p:val>
                                        </p:tav>
                                        <p:tav tm="100000">
                                          <p:val>
                                            <p:strVal val="#ppt_h"/>
                                          </p:val>
                                        </p:tav>
                                      </p:tavLst>
                                    </p:anim>
                                    <p:animEffect transition="in" filter="fade">
                                      <p:cBhvr>
                                        <p:cTn id="37" dur="10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strVal val="#ppt_w*0.70"/>
                                          </p:val>
                                        </p:tav>
                                        <p:tav tm="100000">
                                          <p:val>
                                            <p:strVal val="#ppt_w"/>
                                          </p:val>
                                        </p:tav>
                                      </p:tavLst>
                                    </p:anim>
                                    <p:anim calcmode="lin" valueType="num">
                                      <p:cBhvr>
                                        <p:cTn id="43" dur="1000" fill="hold"/>
                                        <p:tgtEl>
                                          <p:spTgt spid="13"/>
                                        </p:tgtEl>
                                        <p:attrNameLst>
                                          <p:attrName>ppt_h</p:attrName>
                                        </p:attrNameLst>
                                      </p:cBhvr>
                                      <p:tavLst>
                                        <p:tav tm="0">
                                          <p:val>
                                            <p:strVal val="#ppt_h"/>
                                          </p:val>
                                        </p:tav>
                                        <p:tav tm="100000">
                                          <p:val>
                                            <p:strVal val="#ppt_h"/>
                                          </p:val>
                                        </p:tav>
                                      </p:tavLst>
                                    </p:anim>
                                    <p:animEffect transition="in" filter="fade">
                                      <p:cBhvr>
                                        <p:cTn id="44" dur="10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1000" fill="hold"/>
                                        <p:tgtEl>
                                          <p:spTgt spid="14"/>
                                        </p:tgtEl>
                                        <p:attrNameLst>
                                          <p:attrName>ppt_w</p:attrName>
                                        </p:attrNameLst>
                                      </p:cBhvr>
                                      <p:tavLst>
                                        <p:tav tm="0">
                                          <p:val>
                                            <p:strVal val="#ppt_w*0.70"/>
                                          </p:val>
                                        </p:tav>
                                        <p:tav tm="100000">
                                          <p:val>
                                            <p:strVal val="#ppt_w"/>
                                          </p:val>
                                        </p:tav>
                                      </p:tavLst>
                                    </p:anim>
                                    <p:anim calcmode="lin" valueType="num">
                                      <p:cBhvr>
                                        <p:cTn id="50" dur="1000" fill="hold"/>
                                        <p:tgtEl>
                                          <p:spTgt spid="14"/>
                                        </p:tgtEl>
                                        <p:attrNameLst>
                                          <p:attrName>ppt_h</p:attrName>
                                        </p:attrNameLst>
                                      </p:cBhvr>
                                      <p:tavLst>
                                        <p:tav tm="0">
                                          <p:val>
                                            <p:strVal val="#ppt_h"/>
                                          </p:val>
                                        </p:tav>
                                        <p:tav tm="100000">
                                          <p:val>
                                            <p:strVal val="#ppt_h"/>
                                          </p:val>
                                        </p:tav>
                                      </p:tavLst>
                                    </p:anim>
                                    <p:animEffect transition="in" filter="fade">
                                      <p:cBhvr>
                                        <p:cTn id="51"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2" grpId="0" animBg="1"/>
      <p:bldP spid="13"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107504" y="188640"/>
            <a:ext cx="8892000" cy="576064"/>
          </a:xfrm>
          <a:prstGeom prst="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pPr marL="0" marR="0" lvl="0" indent="0" defTabSz="914400" rtl="0" eaLnBrk="1" fontAlgn="auto" latinLnBrk="0" hangingPunct="1">
              <a:lnSpc>
                <a:spcPct val="100000"/>
              </a:lnSpc>
              <a:spcBef>
                <a:spcPct val="0"/>
              </a:spcBef>
              <a:spcAft>
                <a:spcPts val="0"/>
              </a:spcAft>
              <a:buClrTx/>
              <a:buSzTx/>
              <a:buFont typeface="Wingdings" pitchFamily="2" charset="2"/>
              <a:buChar char="Ø"/>
              <a:tabLst/>
              <a:defRPr/>
            </a:pPr>
            <a:r>
              <a:rPr kumimoji="0" lang="cs-CZ" sz="2400" b="1" i="0" u="none" strike="noStrike" kern="1200" cap="none" spc="0" normalizeH="0" baseline="0" noProof="0" dirty="0" smtClean="0">
                <a:ln>
                  <a:noFill/>
                </a:ln>
                <a:solidFill>
                  <a:schemeClr val="bg1"/>
                </a:solidFill>
                <a:effectLst/>
                <a:uLnTx/>
                <a:uFillTx/>
                <a:latin typeface="+mj-lt"/>
                <a:ea typeface="+mj-ea"/>
                <a:cs typeface="+mj-cs"/>
              </a:rPr>
              <a:t>Zvolte si postup popisu jednoho z obrázků a napište osnovu.</a:t>
            </a:r>
            <a:endParaRPr kumimoji="0" lang="cs-CZ" sz="2400" b="1" i="0" u="none" strike="noStrike" kern="1200" cap="none" spc="0" normalizeH="0" baseline="0" noProof="0" dirty="0">
              <a:ln>
                <a:noFill/>
              </a:ln>
              <a:solidFill>
                <a:schemeClr val="bg1"/>
              </a:solidFill>
              <a:effectLst/>
              <a:uLnTx/>
              <a:uFillTx/>
              <a:latin typeface="+mj-lt"/>
              <a:ea typeface="+mj-ea"/>
              <a:cs typeface="+mj-cs"/>
            </a:endParaRPr>
          </a:p>
        </p:txBody>
      </p:sp>
      <p:sp>
        <p:nvSpPr>
          <p:cNvPr id="3" name="TextovéPole 2"/>
          <p:cNvSpPr txBox="1"/>
          <p:nvPr/>
        </p:nvSpPr>
        <p:spPr>
          <a:xfrm>
            <a:off x="107504" y="1023119"/>
            <a:ext cx="2520280"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457200" indent="-457200">
              <a:buFont typeface="+mj-lt"/>
              <a:buAutoNum type="arabicParenR"/>
            </a:pPr>
            <a:r>
              <a:rPr lang="cs-CZ" sz="2400" b="1" dirty="0" smtClean="0"/>
              <a:t>ÚVOD</a:t>
            </a:r>
          </a:p>
        </p:txBody>
      </p:sp>
      <p:sp>
        <p:nvSpPr>
          <p:cNvPr id="7" name="TextovéPole 6"/>
          <p:cNvSpPr txBox="1"/>
          <p:nvPr/>
        </p:nvSpPr>
        <p:spPr>
          <a:xfrm>
            <a:off x="3059832" y="1018828"/>
            <a:ext cx="496855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lvl="1"/>
            <a:r>
              <a:rPr lang="cs-CZ" sz="2400" b="1" dirty="0" smtClean="0"/>
              <a:t>kaple ve Zboží</a:t>
            </a:r>
          </a:p>
        </p:txBody>
      </p:sp>
      <p:sp>
        <p:nvSpPr>
          <p:cNvPr id="8" name="TextovéPole 7"/>
          <p:cNvSpPr txBox="1"/>
          <p:nvPr/>
        </p:nvSpPr>
        <p:spPr>
          <a:xfrm>
            <a:off x="107504" y="1899989"/>
            <a:ext cx="2520280"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457200" indent="-457200"/>
            <a:r>
              <a:rPr lang="cs-CZ" sz="2400" b="1" dirty="0" smtClean="0"/>
              <a:t>2)    STAŤ</a:t>
            </a:r>
          </a:p>
        </p:txBody>
      </p:sp>
      <p:sp>
        <p:nvSpPr>
          <p:cNvPr id="9" name="TextovéPole 8"/>
          <p:cNvSpPr txBox="1"/>
          <p:nvPr/>
        </p:nvSpPr>
        <p:spPr>
          <a:xfrm>
            <a:off x="3059832" y="1899989"/>
            <a:ext cx="496855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lvl="1"/>
            <a:r>
              <a:rPr lang="cs-CZ" sz="2400" b="1" dirty="0" smtClean="0"/>
              <a:t>celkový vzhled</a:t>
            </a:r>
          </a:p>
        </p:txBody>
      </p:sp>
      <p:sp>
        <p:nvSpPr>
          <p:cNvPr id="10" name="TextovéPole 9"/>
          <p:cNvSpPr txBox="1"/>
          <p:nvPr/>
        </p:nvSpPr>
        <p:spPr>
          <a:xfrm>
            <a:off x="3059832" y="2433662"/>
            <a:ext cx="496855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lvl="1"/>
            <a:r>
              <a:rPr lang="cs-CZ" sz="2400" b="1" dirty="0" smtClean="0"/>
              <a:t>jednotlivé části</a:t>
            </a:r>
          </a:p>
        </p:txBody>
      </p:sp>
      <p:sp>
        <p:nvSpPr>
          <p:cNvPr id="11" name="TextovéPole 10"/>
          <p:cNvSpPr txBox="1"/>
          <p:nvPr/>
        </p:nvSpPr>
        <p:spPr>
          <a:xfrm>
            <a:off x="3059832" y="2967335"/>
            <a:ext cx="496855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lvl="1"/>
            <a:r>
              <a:rPr lang="cs-CZ" sz="2400" b="1" dirty="0" smtClean="0"/>
              <a:t>úprava okolí</a:t>
            </a:r>
          </a:p>
        </p:txBody>
      </p:sp>
      <p:sp>
        <p:nvSpPr>
          <p:cNvPr id="12" name="TextovéPole 11"/>
          <p:cNvSpPr txBox="1"/>
          <p:nvPr/>
        </p:nvSpPr>
        <p:spPr>
          <a:xfrm>
            <a:off x="107504" y="3831431"/>
            <a:ext cx="2520280"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457200" indent="-457200"/>
            <a:r>
              <a:rPr lang="cs-CZ" sz="2400" b="1" dirty="0" smtClean="0"/>
              <a:t>3)    ZÁVĚR</a:t>
            </a:r>
          </a:p>
        </p:txBody>
      </p:sp>
      <p:sp>
        <p:nvSpPr>
          <p:cNvPr id="13" name="TextovéPole 12"/>
          <p:cNvSpPr txBox="1"/>
          <p:nvPr/>
        </p:nvSpPr>
        <p:spPr>
          <a:xfrm>
            <a:off x="3059832" y="3831431"/>
            <a:ext cx="4968552" cy="461665"/>
          </a:xfrm>
          <a:prstGeom prst="rect">
            <a:avLst/>
          </a:prstGeom>
          <a:solidFill>
            <a:schemeClr val="bg2">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lvl="1"/>
            <a:r>
              <a:rPr lang="cs-CZ" sz="2400" b="1" dirty="0" smtClean="0"/>
              <a:t>celkový dojem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1000" fill="hold"/>
                                        <p:tgtEl>
                                          <p:spTgt spid="8"/>
                                        </p:tgtEl>
                                        <p:attrNameLst>
                                          <p:attrName>ppt_w</p:attrName>
                                        </p:attrNameLst>
                                      </p:cBhvr>
                                      <p:tavLst>
                                        <p:tav tm="0">
                                          <p:val>
                                            <p:strVal val="#ppt_w*0.70"/>
                                          </p:val>
                                        </p:tav>
                                        <p:tav tm="100000">
                                          <p:val>
                                            <p:strVal val="#ppt_w"/>
                                          </p:val>
                                        </p:tav>
                                      </p:tavLst>
                                    </p:anim>
                                    <p:anim calcmode="lin" valueType="num">
                                      <p:cBhvr>
                                        <p:cTn id="22" dur="1000" fill="hold"/>
                                        <p:tgtEl>
                                          <p:spTgt spid="8"/>
                                        </p:tgtEl>
                                        <p:attrNameLst>
                                          <p:attrName>ppt_h</p:attrName>
                                        </p:attrNameLst>
                                      </p:cBhvr>
                                      <p:tavLst>
                                        <p:tav tm="0">
                                          <p:val>
                                            <p:strVal val="#ppt_h"/>
                                          </p:val>
                                        </p:tav>
                                        <p:tav tm="100000">
                                          <p:val>
                                            <p:strVal val="#ppt_h"/>
                                          </p:val>
                                        </p:tav>
                                      </p:tavLst>
                                    </p:anim>
                                    <p:animEffect transition="in" filter="fade">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strVal val="#ppt_w*0.70"/>
                                          </p:val>
                                        </p:tav>
                                        <p:tav tm="100000">
                                          <p:val>
                                            <p:strVal val="#ppt_w"/>
                                          </p:val>
                                        </p:tav>
                                      </p:tavLst>
                                    </p:anim>
                                    <p:anim calcmode="lin" valueType="num">
                                      <p:cBhvr>
                                        <p:cTn id="29" dur="1000" fill="hold"/>
                                        <p:tgtEl>
                                          <p:spTgt spid="9"/>
                                        </p:tgtEl>
                                        <p:attrNameLst>
                                          <p:attrName>ppt_h</p:attrName>
                                        </p:attrNameLst>
                                      </p:cBhvr>
                                      <p:tavLst>
                                        <p:tav tm="0">
                                          <p:val>
                                            <p:strVal val="#ppt_h"/>
                                          </p:val>
                                        </p:tav>
                                        <p:tav tm="100000">
                                          <p:val>
                                            <p:strVal val="#ppt_h"/>
                                          </p:val>
                                        </p:tav>
                                      </p:tavLst>
                                    </p:anim>
                                    <p:animEffect transition="in" filter="fade">
                                      <p:cBhvr>
                                        <p:cTn id="30" dur="10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strVal val="#ppt_w*0.70"/>
                                          </p:val>
                                        </p:tav>
                                        <p:tav tm="100000">
                                          <p:val>
                                            <p:strVal val="#ppt_w"/>
                                          </p:val>
                                        </p:tav>
                                      </p:tavLst>
                                    </p:anim>
                                    <p:anim calcmode="lin" valueType="num">
                                      <p:cBhvr>
                                        <p:cTn id="36" dur="1000" fill="hold"/>
                                        <p:tgtEl>
                                          <p:spTgt spid="10"/>
                                        </p:tgtEl>
                                        <p:attrNameLst>
                                          <p:attrName>ppt_h</p:attrName>
                                        </p:attrNameLst>
                                      </p:cBhvr>
                                      <p:tavLst>
                                        <p:tav tm="0">
                                          <p:val>
                                            <p:strVal val="#ppt_h"/>
                                          </p:val>
                                        </p:tav>
                                        <p:tav tm="100000">
                                          <p:val>
                                            <p:strVal val="#ppt_h"/>
                                          </p:val>
                                        </p:tav>
                                      </p:tavLst>
                                    </p:anim>
                                    <p:animEffect transition="in" filter="fade">
                                      <p:cBhvr>
                                        <p:cTn id="37" dur="10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strVal val="#ppt_w*0.70"/>
                                          </p:val>
                                        </p:tav>
                                        <p:tav tm="100000">
                                          <p:val>
                                            <p:strVal val="#ppt_w"/>
                                          </p:val>
                                        </p:tav>
                                      </p:tavLst>
                                    </p:anim>
                                    <p:anim calcmode="lin" valueType="num">
                                      <p:cBhvr>
                                        <p:cTn id="43" dur="1000" fill="hold"/>
                                        <p:tgtEl>
                                          <p:spTgt spid="11"/>
                                        </p:tgtEl>
                                        <p:attrNameLst>
                                          <p:attrName>ppt_h</p:attrName>
                                        </p:attrNameLst>
                                      </p:cBhvr>
                                      <p:tavLst>
                                        <p:tav tm="0">
                                          <p:val>
                                            <p:strVal val="#ppt_h"/>
                                          </p:val>
                                        </p:tav>
                                        <p:tav tm="100000">
                                          <p:val>
                                            <p:strVal val="#ppt_h"/>
                                          </p:val>
                                        </p:tav>
                                      </p:tavLst>
                                    </p:anim>
                                    <p:animEffect transition="in" filter="fade">
                                      <p:cBhvr>
                                        <p:cTn id="44" dur="10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strVal val="#ppt_w*0.70"/>
                                          </p:val>
                                        </p:tav>
                                        <p:tav tm="100000">
                                          <p:val>
                                            <p:strVal val="#ppt_w"/>
                                          </p:val>
                                        </p:tav>
                                      </p:tavLst>
                                    </p:anim>
                                    <p:anim calcmode="lin" valueType="num">
                                      <p:cBhvr>
                                        <p:cTn id="50" dur="1000" fill="hold"/>
                                        <p:tgtEl>
                                          <p:spTgt spid="12"/>
                                        </p:tgtEl>
                                        <p:attrNameLst>
                                          <p:attrName>ppt_h</p:attrName>
                                        </p:attrNameLst>
                                      </p:cBhvr>
                                      <p:tavLst>
                                        <p:tav tm="0">
                                          <p:val>
                                            <p:strVal val="#ppt_h"/>
                                          </p:val>
                                        </p:tav>
                                        <p:tav tm="100000">
                                          <p:val>
                                            <p:strVal val="#ppt_h"/>
                                          </p:val>
                                        </p:tav>
                                      </p:tavLst>
                                    </p:anim>
                                    <p:animEffect transition="in" filter="fade">
                                      <p:cBhvr>
                                        <p:cTn id="51" dur="1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1000" fill="hold"/>
                                        <p:tgtEl>
                                          <p:spTgt spid="13"/>
                                        </p:tgtEl>
                                        <p:attrNameLst>
                                          <p:attrName>ppt_w</p:attrName>
                                        </p:attrNameLst>
                                      </p:cBhvr>
                                      <p:tavLst>
                                        <p:tav tm="0">
                                          <p:val>
                                            <p:strVal val="#ppt_w*0.70"/>
                                          </p:val>
                                        </p:tav>
                                        <p:tav tm="100000">
                                          <p:val>
                                            <p:strVal val="#ppt_w"/>
                                          </p:val>
                                        </p:tav>
                                      </p:tavLst>
                                    </p:anim>
                                    <p:anim calcmode="lin" valueType="num">
                                      <p:cBhvr>
                                        <p:cTn id="57" dur="1000" fill="hold"/>
                                        <p:tgtEl>
                                          <p:spTgt spid="13"/>
                                        </p:tgtEl>
                                        <p:attrNameLst>
                                          <p:attrName>ppt_h</p:attrName>
                                        </p:attrNameLst>
                                      </p:cBhvr>
                                      <p:tavLst>
                                        <p:tav tm="0">
                                          <p:val>
                                            <p:strVal val="#ppt_h"/>
                                          </p:val>
                                        </p:tav>
                                        <p:tav tm="100000">
                                          <p:val>
                                            <p:strVal val="#ppt_h"/>
                                          </p:val>
                                        </p:tav>
                                      </p:tavLst>
                                    </p:anim>
                                    <p:animEffect transition="in" filter="fade">
                                      <p:cBhvr>
                                        <p:cTn id="5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0"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107504" y="188640"/>
            <a:ext cx="8892000" cy="576064"/>
          </a:xfrm>
          <a:prstGeom prst="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pPr marL="0" marR="0" lvl="0" indent="0" defTabSz="914400" rtl="0" eaLnBrk="1" fontAlgn="auto" latinLnBrk="0" hangingPunct="1">
              <a:lnSpc>
                <a:spcPct val="100000"/>
              </a:lnSpc>
              <a:spcBef>
                <a:spcPct val="0"/>
              </a:spcBef>
              <a:spcAft>
                <a:spcPts val="0"/>
              </a:spcAft>
              <a:buClrTx/>
              <a:buSzTx/>
              <a:buFont typeface="Wingdings" pitchFamily="2" charset="2"/>
              <a:buChar char="Ø"/>
              <a:tabLst/>
              <a:defRPr/>
            </a:pPr>
            <a:r>
              <a:rPr kumimoji="0" lang="cs-CZ" sz="2400" b="1" i="0" u="none" strike="noStrike" kern="1200" cap="none" spc="0" normalizeH="0" baseline="0" noProof="0" dirty="0" smtClean="0">
                <a:ln>
                  <a:noFill/>
                </a:ln>
                <a:solidFill>
                  <a:schemeClr val="bg1"/>
                </a:solidFill>
                <a:effectLst/>
                <a:uLnTx/>
                <a:uFillTx/>
                <a:latin typeface="+mj-lt"/>
                <a:ea typeface="+mj-ea"/>
                <a:cs typeface="+mj-cs"/>
              </a:rPr>
              <a:t>Podle osnovy obrázek ústně popište.</a:t>
            </a:r>
            <a:endParaRPr kumimoji="0" lang="cs-CZ" sz="2400" b="1" i="0" u="none" strike="noStrike" kern="1200" cap="none" spc="0" normalizeH="0" baseline="0" noProof="0" dirty="0">
              <a:ln>
                <a:noFill/>
              </a:ln>
              <a:solidFill>
                <a:schemeClr val="bg1"/>
              </a:solidFill>
              <a:effectLst/>
              <a:uLnTx/>
              <a:uFillTx/>
              <a:latin typeface="+mj-lt"/>
              <a:ea typeface="+mj-ea"/>
              <a:cs typeface="+mj-cs"/>
            </a:endParaRPr>
          </a:p>
        </p:txBody>
      </p:sp>
      <p:sp>
        <p:nvSpPr>
          <p:cNvPr id="4" name="TextovéPole 3"/>
          <p:cNvSpPr txBox="1"/>
          <p:nvPr/>
        </p:nvSpPr>
        <p:spPr>
          <a:xfrm>
            <a:off x="107504" y="1052736"/>
            <a:ext cx="8892000" cy="4524315"/>
          </a:xfrm>
          <a:prstGeom prst="rect">
            <a:avLst/>
          </a:prstGeom>
          <a:solidFill>
            <a:schemeClr val="bg2">
              <a:lumMod val="5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lvl="1"/>
            <a:r>
              <a:rPr lang="cs-CZ" sz="2400" b="1" dirty="0" smtClean="0"/>
              <a:t>Před námi je obrázek kaple ve Zboží. </a:t>
            </a:r>
          </a:p>
          <a:p>
            <a:pPr lvl="1"/>
            <a:r>
              <a:rPr lang="cs-CZ" sz="2400" b="1" dirty="0" smtClean="0"/>
              <a:t>       Je nově opravená. Je to poměrně malá stavba, postavená </a:t>
            </a:r>
          </a:p>
          <a:p>
            <a:pPr lvl="1"/>
            <a:r>
              <a:rPr lang="cs-CZ" sz="2400" b="1" dirty="0" smtClean="0"/>
              <a:t>v pseudogotickém slohu. Gotiku nám připomíná lomený oblouk </a:t>
            </a:r>
          </a:p>
          <a:p>
            <a:pPr lvl="1"/>
            <a:r>
              <a:rPr lang="cs-CZ" sz="2400" b="1" dirty="0" smtClean="0"/>
              <a:t>u portálu vchodu a bočních oken. Nad vchodem je malá věžička se zvonkem. Kaple má žlutou omítku a na vrcholu je zdobena kamenným křížkem. Do dálky svítí nově položená červená střecha se stříbrnými žlábky okapů. Jako sluníčko září světle žlutá omítka, která se střechou vytváří barevný kontrast. Nově zasklená okna s natřenými rámy se lesknou jako zrcadlo. Nejbližší okolí kaple je také znovu upraveno. Před vchodem a okolo kaple je nový chodníček. </a:t>
            </a:r>
          </a:p>
          <a:p>
            <a:pPr lvl="1"/>
            <a:r>
              <a:rPr lang="cs-CZ" sz="2400" b="1" dirty="0" smtClean="0"/>
              <a:t>      Celá stavba i její nejbližší okolí působí čistě a upraveně.</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67544" y="1052736"/>
            <a:ext cx="8568952" cy="261610"/>
          </a:xfrm>
          <a:prstGeom prst="rect">
            <a:avLst/>
          </a:prstGeom>
        </p:spPr>
        <p:txBody>
          <a:bodyPr wrap="square">
            <a:spAutoFit/>
          </a:bodyPr>
          <a:lstStyle/>
          <a:p>
            <a:r>
              <a:rPr lang="cs-CZ" sz="1100" dirty="0" smtClean="0">
                <a:solidFill>
                  <a:schemeClr val="bg1"/>
                </a:solidFill>
              </a:rPr>
              <a:t>Český jazyk  pro 6.ročník základní školy a primu víceletého gymnázia, Nakladatelství </a:t>
            </a:r>
            <a:r>
              <a:rPr lang="cs-CZ" sz="1100" dirty="0" err="1" smtClean="0">
                <a:solidFill>
                  <a:schemeClr val="bg1"/>
                </a:solidFill>
              </a:rPr>
              <a:t>Fraus</a:t>
            </a:r>
            <a:endParaRPr lang="cs-CZ" sz="1100" dirty="0">
              <a:solidFill>
                <a:schemeClr val="bg1"/>
              </a:solidFill>
            </a:endParaRPr>
          </a:p>
        </p:txBody>
      </p:sp>
      <p:sp>
        <p:nvSpPr>
          <p:cNvPr id="3" name="TextovéPole 2"/>
          <p:cNvSpPr txBox="1"/>
          <p:nvPr/>
        </p:nvSpPr>
        <p:spPr>
          <a:xfrm>
            <a:off x="467544" y="692696"/>
            <a:ext cx="1728192" cy="276999"/>
          </a:xfrm>
          <a:prstGeom prst="rect">
            <a:avLst/>
          </a:prstGeom>
          <a:noFill/>
        </p:spPr>
        <p:txBody>
          <a:bodyPr wrap="square" rtlCol="0">
            <a:spAutoFit/>
          </a:bodyPr>
          <a:lstStyle/>
          <a:p>
            <a:r>
              <a:rPr lang="cs-CZ" sz="1200" dirty="0" smtClean="0">
                <a:solidFill>
                  <a:schemeClr val="bg1"/>
                </a:solidFill>
              </a:rPr>
              <a:t>citace:</a:t>
            </a:r>
            <a:endParaRPr lang="cs-CZ" sz="1200"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462</Words>
  <Application>Microsoft Office PowerPoint</Application>
  <PresentationFormat>Předvádění na obrazovce (4:3)</PresentationFormat>
  <Paragraphs>122</Paragraphs>
  <Slides>15</Slides>
  <Notes>0</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Motiv sady Office</vt:lpstr>
      <vt:lpstr>Snímek 1</vt:lpstr>
      <vt:lpstr>Snímek 2</vt:lpstr>
      <vt:lpstr>POPIS A JEHO  FUNKCE</vt:lpstr>
      <vt:lpstr>Snímek 4</vt:lpstr>
      <vt:lpstr>Snímek 5</vt:lpstr>
      <vt:lpstr>Snímek 6</vt:lpstr>
      <vt:lpstr>Snímek 7</vt:lpstr>
      <vt:lpstr>Snímek 8</vt:lpstr>
      <vt:lpstr>Snímek 9</vt:lpstr>
      <vt:lpstr>Snímek 10</vt:lpstr>
      <vt:lpstr>Snímek 11</vt:lpstr>
      <vt:lpstr>Snímek 12</vt:lpstr>
      <vt:lpstr>Snímek 13</vt:lpstr>
      <vt:lpstr>Snímek 14</vt:lpstr>
      <vt:lpstr>Snímek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Jirka</dc:creator>
  <cp:lastModifiedBy>Jirka</cp:lastModifiedBy>
  <cp:revision>85</cp:revision>
  <dcterms:created xsi:type="dcterms:W3CDTF">2012-11-27T20:16:44Z</dcterms:created>
  <dcterms:modified xsi:type="dcterms:W3CDTF">2013-06-25T19:55:35Z</dcterms:modified>
</cp:coreProperties>
</file>