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28" r:id="rId2"/>
    <p:sldId id="327" r:id="rId3"/>
    <p:sldId id="256" r:id="rId4"/>
    <p:sldId id="308" r:id="rId5"/>
    <p:sldId id="313" r:id="rId6"/>
    <p:sldId id="322" r:id="rId7"/>
    <p:sldId id="332" r:id="rId8"/>
    <p:sldId id="333" r:id="rId9"/>
    <p:sldId id="334" r:id="rId10"/>
    <p:sldId id="331" r:id="rId11"/>
    <p:sldId id="335" r:id="rId12"/>
    <p:sldId id="336" r:id="rId13"/>
    <p:sldId id="30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6699"/>
    <a:srgbClr val="CC3300"/>
    <a:srgbClr val="FF6600"/>
    <a:srgbClr val="00FF00"/>
    <a:srgbClr val="663300"/>
    <a:srgbClr val="66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445" y="-1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130" y="-8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0F6982-19A0-407B-BE91-B13A78394C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2CCD1-AFCB-4FB1-B831-7FAB2D1C175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70377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82FC3A-4C53-4A7C-8AF5-B03D4A3255F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7BD33-A29B-40D4-A4E5-9E958596A6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608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77BD33-A29B-40D4-A4E5-9E958596A6B4}" type="slidenum">
              <a:rPr lang="cs-CZ" smtClean="0"/>
              <a:pPr/>
              <a:t>5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1791256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jazyk_6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Čj</a:t>
                      </a:r>
                      <a:r>
                        <a:rPr lang="cs-CZ" sz="1200" b="1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_20/6</a:t>
                      </a:r>
                      <a:endParaRPr lang="cs-CZ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Skloňování zájmen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/2012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620688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Anotace: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Prezentace je určena pro žáky </a:t>
            </a:r>
            <a:r>
              <a:rPr lang="cs-CZ" dirty="0" err="1" smtClean="0">
                <a:solidFill>
                  <a:schemeClr val="bg1"/>
                </a:solidFill>
              </a:rPr>
              <a:t>II.stupně</a:t>
            </a:r>
            <a:r>
              <a:rPr lang="cs-CZ" dirty="0" smtClean="0">
                <a:solidFill>
                  <a:schemeClr val="bg1"/>
                </a:solidFill>
              </a:rPr>
              <a:t> k osvojení nového učiva a jeho procvičení.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470025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bg1"/>
                </a:solidFill>
              </a:rPr>
              <a:t>ČESKÝ  JAZYK</a:t>
            </a:r>
            <a:endParaRPr lang="cs-CZ" sz="8000" b="1" dirty="0">
              <a:solidFill>
                <a:schemeClr val="bg1"/>
              </a:solidFill>
            </a:endParaRPr>
          </a:p>
        </p:txBody>
      </p:sp>
      <p:pic>
        <p:nvPicPr>
          <p:cNvPr id="11268" name="Picture 4" descr="http://t1.gstatic.com/images?q=tbn:ANd9GcRKhpfGPdLgcFQDgOtVZ1_Tiz81YWIlK7_BFIXE72a8Zal-Gju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085184"/>
            <a:ext cx="2133579" cy="633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TextovéPole 5"/>
          <p:cNvSpPr txBox="1"/>
          <p:nvPr/>
        </p:nvSpPr>
        <p:spPr>
          <a:xfrm>
            <a:off x="3131840" y="450912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6. ročník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496944" cy="2592288"/>
          </a:xfrm>
          <a:solidFill>
            <a:schemeClr val="tx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cs-CZ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SKLOŇOVÁNÍ ZÁJMEN</a:t>
            </a:r>
            <a:endParaRPr lang="cs-CZ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188640"/>
            <a:ext cx="8784976" cy="52322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 algn="ctr"/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Skloňování zájmen podle vzorů </a:t>
            </a:r>
            <a:r>
              <a:rPr lang="cs-CZ" sz="28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 </a:t>
            </a:r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náš</a:t>
            </a:r>
            <a:endParaRPr lang="cs-CZ" sz="24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971600" y="1376888"/>
          <a:ext cx="7776864" cy="4853216"/>
        </p:xfrm>
        <a:graphic>
          <a:graphicData uri="http://schemas.openxmlformats.org/drawingml/2006/table">
            <a:tbl>
              <a:tblPr firstRow="1" bandRow="1">
                <a:effectLst>
                  <a:reflection blurRad="6350" stA="52000" endA="300" endPos="35000" dir="5400000" sy="-100000" algn="bl" rotWithShape="0"/>
                </a:effectLst>
                <a:tableStyleId>{69CF1AB2-1976-4502-BF36-3FF5EA218861}</a:tableStyleId>
              </a:tblPr>
              <a:tblGrid>
                <a:gridCol w="3024336"/>
                <a:gridCol w="2304256"/>
                <a:gridCol w="2448272"/>
              </a:tblGrid>
              <a:tr h="2628176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1.p</a:t>
                      </a:r>
                      <a:r>
                        <a:rPr lang="cs-CZ" sz="200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.       </a:t>
                      </a:r>
                      <a:r>
                        <a:rPr lang="cs-CZ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ten náš</a:t>
                      </a:r>
                      <a:r>
                        <a:rPr lang="cs-CZ" sz="2000" dirty="0" smtClean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cs-CZ" sz="1600" b="0" dirty="0" smtClean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cs-CZ" sz="16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(bratr, les)</a:t>
                      </a:r>
                      <a:r>
                        <a:rPr lang="cs-CZ" sz="1600" b="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cs-CZ" sz="2000" b="0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2.p</a:t>
                      </a:r>
                      <a:r>
                        <a:rPr lang="cs-CZ" sz="2000" baseline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.       toho </a:t>
                      </a:r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našeho</a:t>
                      </a:r>
                      <a:endParaRPr lang="cs-CZ" sz="2000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3.p.       tomu našemu</a:t>
                      </a:r>
                      <a:endParaRPr lang="cs-CZ" sz="2000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4.p</a:t>
                      </a:r>
                      <a:r>
                        <a:rPr lang="cs-CZ" sz="2000" baseline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.       </a:t>
                      </a:r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toho našeho </a:t>
                      </a:r>
                      <a:r>
                        <a:rPr lang="cs-CZ" sz="1600" b="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(bratra)</a:t>
                      </a:r>
                      <a:endParaRPr lang="cs-CZ" sz="2000" b="0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             ten náš (les)</a:t>
                      </a:r>
                    </a:p>
                    <a:p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6.p.  (o) tom našem</a:t>
                      </a:r>
                      <a:endParaRPr lang="cs-CZ" sz="2000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7.p.        tím naším</a:t>
                      </a:r>
                      <a:endParaRPr lang="cs-CZ" sz="2000" baseline="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     ta naše (dcera)</a:t>
                      </a:r>
                      <a:endParaRPr lang="cs-CZ" sz="2000" u="none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té naší</a:t>
                      </a:r>
                      <a:endParaRPr lang="cs-CZ" sz="2000" u="none" baseline="0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té naší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tu naši</a:t>
                      </a:r>
                    </a:p>
                    <a:p>
                      <a:endParaRPr lang="cs-CZ" sz="2000" u="none" baseline="0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(o) té naší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tou naší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to naše (kotě)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toho našeho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tomu našemu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to naše</a:t>
                      </a:r>
                    </a:p>
                    <a:p>
                      <a:endParaRPr lang="cs-CZ" sz="2000" u="none" baseline="0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(o) tom našem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tím naším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1.p.        ti naši (bratři)</a:t>
                      </a:r>
                    </a:p>
                    <a:p>
                      <a:r>
                        <a:rPr lang="cs-CZ" sz="2000" b="1" u="none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              ty naše (lesy)</a:t>
                      </a:r>
                      <a:endParaRPr lang="cs-CZ" sz="2000" b="1" u="none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2.p.  </a:t>
                      </a:r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3.p.  </a:t>
                      </a:r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4.p.         ty naše </a:t>
                      </a:r>
                      <a:r>
                        <a:rPr lang="cs-CZ" sz="1600" b="0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(bratry, lesy)     </a:t>
                      </a:r>
                      <a:endParaRPr lang="cs-CZ" sz="2000" b="0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6.p.  </a:t>
                      </a:r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7.p.  </a:t>
                      </a:r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     ty naše (dcery)</a:t>
                      </a:r>
                    </a:p>
                    <a:p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těch našich </a:t>
                      </a:r>
                    </a:p>
                    <a:p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těm našim</a:t>
                      </a:r>
                    </a:p>
                    <a:p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ty naše (dcery)</a:t>
                      </a:r>
                    </a:p>
                    <a:p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(o) těch našich</a:t>
                      </a:r>
                    </a:p>
                    <a:p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těmi našimi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u="none" dirty="0" smtClean="0">
                          <a:solidFill>
                            <a:srgbClr val="FF0000"/>
                          </a:solidFill>
                        </a:rPr>
                        <a:t>      </a:t>
                      </a:r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ta naše (koťata)</a:t>
                      </a:r>
                    </a:p>
                    <a:p>
                      <a:endParaRPr lang="cs-CZ" sz="2000" b="1" u="none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ta naše (koťata)</a:t>
                      </a:r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971600" y="940658"/>
            <a:ext cx="3024336" cy="4001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mužský rod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95936" y="940658"/>
            <a:ext cx="2304256" cy="4001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ženský rod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rot="16200000">
            <a:off x="-610735" y="2457092"/>
            <a:ext cx="2627945" cy="46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jednotné číslo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rot="16200000">
            <a:off x="-410387" y="4887188"/>
            <a:ext cx="2232248" cy="46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množné číslo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300192" y="940658"/>
            <a:ext cx="2448272" cy="4001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střední rod</a:t>
            </a:r>
            <a:endParaRPr lang="cs-CZ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03039"/>
            <a:ext cx="8496944" cy="3785652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Stejně jako 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přivlastňovací zájmeno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náš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skloňuje:</a:t>
            </a:r>
          </a:p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/>
            <a:r>
              <a:rPr lang="cs-CZ" sz="2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přivlastňovací zájmeno</a:t>
            </a: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váš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/>
            <a:r>
              <a:rPr lang="cs-CZ" sz="2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tázací zájmeno</a:t>
            </a: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</a:t>
            </a:r>
          </a:p>
          <a:p>
            <a:pPr marL="457200" indent="-457200"/>
            <a:r>
              <a:rPr lang="cs-CZ" sz="2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neurčitá zájmena</a:t>
            </a: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něco</a:t>
            </a:r>
          </a:p>
          <a:p>
            <a:pPr marL="457200" indent="-457200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ledaco</a:t>
            </a:r>
          </a:p>
          <a:p>
            <a:pPr marL="457200" indent="-457200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lecco</a:t>
            </a:r>
          </a:p>
          <a:p>
            <a:pPr marL="457200" indent="-457200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cosi</a:t>
            </a:r>
          </a:p>
          <a:p>
            <a:pPr marL="457200" indent="-457200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cokoli</a:t>
            </a:r>
          </a:p>
          <a:p>
            <a:pPr marL="457200" indent="-457200"/>
            <a:r>
              <a:rPr lang="cs-CZ" sz="2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záporné zájmeno</a:t>
            </a: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nic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1907704" y="162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51520" y="4293096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NAPŘ.:  </a:t>
            </a:r>
            <a:r>
              <a:rPr lang="cs-CZ" sz="2400" b="1" u="sng" dirty="0" smtClean="0">
                <a:solidFill>
                  <a:schemeClr val="bg1"/>
                </a:solidFill>
              </a:rPr>
              <a:t>co</a:t>
            </a:r>
            <a:r>
              <a:rPr lang="cs-CZ" sz="2400" b="1" dirty="0" smtClean="0">
                <a:solidFill>
                  <a:schemeClr val="bg1"/>
                </a:solidFill>
              </a:rPr>
              <a:t>, </a:t>
            </a:r>
            <a:r>
              <a:rPr lang="cs-CZ" sz="2400" b="1" u="sng" dirty="0" smtClean="0">
                <a:solidFill>
                  <a:schemeClr val="bg1"/>
                </a:solidFill>
              </a:rPr>
              <a:t>č-</a:t>
            </a:r>
            <a:r>
              <a:rPr lang="cs-CZ" sz="2400" b="1" i="1" u="sng" dirty="0" err="1" smtClean="0">
                <a:solidFill>
                  <a:schemeClr val="bg1"/>
                </a:solidFill>
              </a:rPr>
              <a:t>eho</a:t>
            </a:r>
            <a:r>
              <a:rPr lang="cs-CZ" sz="2400" b="1" dirty="0" smtClean="0">
                <a:solidFill>
                  <a:schemeClr val="bg1"/>
                </a:solidFill>
              </a:rPr>
              <a:t>, </a:t>
            </a:r>
            <a:r>
              <a:rPr lang="cs-CZ" sz="2400" b="1" u="sng" dirty="0" smtClean="0">
                <a:solidFill>
                  <a:schemeClr val="bg1"/>
                </a:solidFill>
              </a:rPr>
              <a:t>č-</a:t>
            </a:r>
            <a:r>
              <a:rPr lang="cs-CZ" sz="2400" b="1" i="1" u="sng" dirty="0" smtClean="0">
                <a:solidFill>
                  <a:schemeClr val="bg1"/>
                </a:solidFill>
              </a:rPr>
              <a:t>emu</a:t>
            </a:r>
            <a:r>
              <a:rPr lang="cs-CZ" sz="2400" b="1" dirty="0" smtClean="0">
                <a:solidFill>
                  <a:schemeClr val="bg1"/>
                </a:solidFill>
              </a:rPr>
              <a:t>              </a:t>
            </a:r>
            <a:r>
              <a:rPr lang="cs-CZ" sz="2400" b="1" dirty="0" smtClean="0">
                <a:solidFill>
                  <a:srgbClr val="FFFF00"/>
                </a:solidFill>
              </a:rPr>
              <a:t>jako  </a:t>
            </a:r>
            <a:r>
              <a:rPr lang="cs-CZ" sz="2400" b="1" u="sng" dirty="0" smtClean="0">
                <a:solidFill>
                  <a:schemeClr val="bg1"/>
                </a:solidFill>
              </a:rPr>
              <a:t>náš</a:t>
            </a:r>
            <a:r>
              <a:rPr lang="cs-CZ" sz="2400" b="1" dirty="0" smtClean="0">
                <a:solidFill>
                  <a:schemeClr val="bg1"/>
                </a:solidFill>
              </a:rPr>
              <a:t>, </a:t>
            </a:r>
            <a:r>
              <a:rPr lang="cs-CZ" sz="2400" b="1" u="sng" dirty="0" err="1" smtClean="0">
                <a:solidFill>
                  <a:schemeClr val="bg1"/>
                </a:solidFill>
              </a:rPr>
              <a:t>naš</a:t>
            </a:r>
            <a:r>
              <a:rPr lang="cs-CZ" sz="2400" b="1" u="sng" dirty="0" smtClean="0">
                <a:solidFill>
                  <a:schemeClr val="bg1"/>
                </a:solidFill>
              </a:rPr>
              <a:t>-</a:t>
            </a:r>
            <a:r>
              <a:rPr lang="cs-CZ" sz="2400" b="1" dirty="0" err="1" smtClean="0">
                <a:solidFill>
                  <a:schemeClr val="bg1"/>
                </a:solidFill>
              </a:rPr>
              <a:t>eho</a:t>
            </a:r>
            <a:r>
              <a:rPr lang="cs-CZ" sz="2400" b="1" dirty="0" smtClean="0">
                <a:solidFill>
                  <a:schemeClr val="bg1"/>
                </a:solidFill>
              </a:rPr>
              <a:t>, </a:t>
            </a:r>
            <a:r>
              <a:rPr lang="cs-CZ" sz="2400" b="1" u="sng" dirty="0" err="1" smtClean="0">
                <a:solidFill>
                  <a:schemeClr val="bg1"/>
                </a:solidFill>
              </a:rPr>
              <a:t>naš</a:t>
            </a:r>
            <a:r>
              <a:rPr lang="cs-CZ" sz="2400" b="1" u="sng" dirty="0" smtClean="0">
                <a:solidFill>
                  <a:schemeClr val="bg1"/>
                </a:solidFill>
              </a:rPr>
              <a:t>-</a:t>
            </a:r>
            <a:r>
              <a:rPr lang="cs-CZ" sz="2400" b="1" i="1" u="sng" dirty="0" smtClean="0">
                <a:solidFill>
                  <a:schemeClr val="bg1"/>
                </a:solidFill>
              </a:rPr>
              <a:t>emu</a:t>
            </a:r>
            <a:r>
              <a:rPr lang="cs-CZ" sz="2400" b="1" dirty="0" smtClean="0">
                <a:solidFill>
                  <a:schemeClr val="bg1"/>
                </a:solidFill>
              </a:rPr>
              <a:t>.   </a:t>
            </a:r>
          </a:p>
          <a:p>
            <a:endParaRPr lang="cs-CZ" sz="2400" b="1" u="sng" dirty="0" smtClean="0">
              <a:solidFill>
                <a:schemeClr val="bg1"/>
              </a:solidFill>
            </a:endParaRPr>
          </a:p>
          <a:p>
            <a:r>
              <a:rPr lang="cs-CZ" sz="2400" b="1" dirty="0" smtClean="0">
                <a:solidFill>
                  <a:schemeClr val="bg1"/>
                </a:solidFill>
              </a:rPr>
              <a:t>     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9" name="Šipka doprava 38"/>
          <p:cNvSpPr/>
          <p:nvPr/>
        </p:nvSpPr>
        <p:spPr>
          <a:xfrm>
            <a:off x="3923928" y="4399012"/>
            <a:ext cx="576064" cy="36004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303039"/>
            <a:ext cx="8496944" cy="4154984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ukazovací zájmeno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skloňují další:</a:t>
            </a:r>
          </a:p>
          <a:p>
            <a:pPr marL="457200" indent="-457200"/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/>
            <a:r>
              <a:rPr lang="cs-CZ" sz="2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ukazovací zájmena</a:t>
            </a: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tento</a:t>
            </a: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tenhle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onen</a:t>
            </a:r>
          </a:p>
          <a:p>
            <a:pPr marL="457200" indent="-457200"/>
            <a:r>
              <a:rPr lang="cs-CZ" sz="2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tázací nebo vztažné zájmeno</a:t>
            </a: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</a:t>
            </a:r>
          </a:p>
          <a:p>
            <a:pPr marL="457200" indent="-457200"/>
            <a:r>
              <a:rPr lang="cs-CZ" sz="2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neurčitá zájmena</a:t>
            </a: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někdo</a:t>
            </a:r>
          </a:p>
          <a:p>
            <a:pPr marL="457200" indent="-457200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leckdo</a:t>
            </a:r>
          </a:p>
          <a:p>
            <a:pPr marL="457200" indent="-457200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ledakdo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</a:t>
            </a:r>
          </a:p>
          <a:p>
            <a:pPr marL="457200" indent="-457200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kdosi</a:t>
            </a:r>
          </a:p>
          <a:p>
            <a:pPr marL="457200" indent="-457200"/>
            <a:r>
              <a:rPr lang="cs-CZ" sz="2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záporné zájmeno</a:t>
            </a: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nikdo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907704" y="162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4964975"/>
            <a:ext cx="88924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NAPŘ.:  </a:t>
            </a:r>
            <a:r>
              <a:rPr lang="cs-CZ" sz="2400" b="1" u="sng" dirty="0" smtClean="0">
                <a:solidFill>
                  <a:schemeClr val="bg1"/>
                </a:solidFill>
              </a:rPr>
              <a:t>kdo</a:t>
            </a:r>
            <a:r>
              <a:rPr lang="cs-CZ" sz="2400" b="1" dirty="0" smtClean="0">
                <a:solidFill>
                  <a:schemeClr val="bg1"/>
                </a:solidFill>
              </a:rPr>
              <a:t>, </a:t>
            </a:r>
            <a:r>
              <a:rPr lang="cs-CZ" sz="2400" b="1" u="sng" dirty="0" smtClean="0">
                <a:solidFill>
                  <a:schemeClr val="bg1"/>
                </a:solidFill>
              </a:rPr>
              <a:t>k-oho</a:t>
            </a:r>
            <a:r>
              <a:rPr lang="cs-CZ" sz="2400" b="1" dirty="0" smtClean="0">
                <a:solidFill>
                  <a:schemeClr val="bg1"/>
                </a:solidFill>
              </a:rPr>
              <a:t>, </a:t>
            </a:r>
            <a:r>
              <a:rPr lang="cs-CZ" sz="2400" b="1" u="sng" dirty="0" smtClean="0">
                <a:solidFill>
                  <a:schemeClr val="bg1"/>
                </a:solidFill>
              </a:rPr>
              <a:t>k-</a:t>
            </a:r>
            <a:r>
              <a:rPr lang="cs-CZ" sz="2400" b="1" u="sng" dirty="0" err="1" smtClean="0">
                <a:solidFill>
                  <a:schemeClr val="bg1"/>
                </a:solidFill>
              </a:rPr>
              <a:t>omu</a:t>
            </a:r>
            <a:r>
              <a:rPr lang="cs-CZ" sz="2400" b="1" dirty="0" smtClean="0">
                <a:solidFill>
                  <a:schemeClr val="bg1"/>
                </a:solidFill>
              </a:rPr>
              <a:t>              </a:t>
            </a:r>
            <a:r>
              <a:rPr lang="cs-CZ" sz="2400" b="1" dirty="0" smtClean="0">
                <a:solidFill>
                  <a:srgbClr val="FFFF00"/>
                </a:solidFill>
              </a:rPr>
              <a:t>jako  </a:t>
            </a:r>
            <a:r>
              <a:rPr lang="cs-CZ" sz="2400" b="1" u="sng" dirty="0" smtClean="0">
                <a:solidFill>
                  <a:schemeClr val="bg1"/>
                </a:solidFill>
              </a:rPr>
              <a:t>ten</a:t>
            </a:r>
            <a:r>
              <a:rPr lang="cs-CZ" sz="2400" b="1" dirty="0" smtClean="0">
                <a:solidFill>
                  <a:schemeClr val="bg1"/>
                </a:solidFill>
              </a:rPr>
              <a:t>, </a:t>
            </a:r>
            <a:r>
              <a:rPr lang="cs-CZ" sz="2400" b="1" u="sng" dirty="0" smtClean="0">
                <a:solidFill>
                  <a:schemeClr val="bg1"/>
                </a:solidFill>
              </a:rPr>
              <a:t>t-oho</a:t>
            </a:r>
            <a:r>
              <a:rPr lang="cs-CZ" sz="2400" b="1" dirty="0" smtClean="0">
                <a:solidFill>
                  <a:schemeClr val="bg1"/>
                </a:solidFill>
              </a:rPr>
              <a:t>, </a:t>
            </a:r>
            <a:r>
              <a:rPr lang="cs-CZ" sz="2400" b="1" u="sng" dirty="0" smtClean="0">
                <a:solidFill>
                  <a:schemeClr val="bg1"/>
                </a:solidFill>
              </a:rPr>
              <a:t>t-</a:t>
            </a:r>
            <a:r>
              <a:rPr lang="cs-CZ" sz="2400" b="1" u="sng" dirty="0" err="1" smtClean="0">
                <a:solidFill>
                  <a:schemeClr val="bg1"/>
                </a:solidFill>
              </a:rPr>
              <a:t>omu</a:t>
            </a:r>
            <a:r>
              <a:rPr lang="cs-CZ" sz="2400" b="1" dirty="0" smtClean="0">
                <a:solidFill>
                  <a:schemeClr val="bg1"/>
                </a:solidFill>
              </a:rPr>
              <a:t>.</a:t>
            </a:r>
          </a:p>
          <a:p>
            <a:endParaRPr lang="cs-CZ" sz="2400" b="1" dirty="0" smtClean="0">
              <a:solidFill>
                <a:schemeClr val="bg1"/>
              </a:solidFill>
            </a:endParaRPr>
          </a:p>
          <a:p>
            <a:r>
              <a:rPr lang="cs-CZ" sz="2400" b="1" dirty="0" smtClean="0">
                <a:solidFill>
                  <a:schemeClr val="bg1"/>
                </a:solidFill>
              </a:rPr>
              <a:t>Rozdíl je jen ve tvarech 7.p.             (s tím,  ale </a:t>
            </a:r>
            <a:r>
              <a:rPr lang="cs-CZ" sz="2400" b="1" u="sng" dirty="0" smtClean="0">
                <a:solidFill>
                  <a:schemeClr val="bg1"/>
                </a:solidFill>
              </a:rPr>
              <a:t>s kým</a:t>
            </a:r>
            <a:r>
              <a:rPr lang="cs-CZ" sz="2400" b="1" dirty="0" smtClean="0">
                <a:solidFill>
                  <a:schemeClr val="bg1"/>
                </a:solidFill>
              </a:rPr>
              <a:t>, </a:t>
            </a:r>
            <a:r>
              <a:rPr lang="cs-CZ" sz="2400" b="1" u="sng" dirty="0" smtClean="0">
                <a:solidFill>
                  <a:schemeClr val="bg1"/>
                </a:solidFill>
              </a:rPr>
              <a:t>nikým</a:t>
            </a:r>
            <a:r>
              <a:rPr lang="cs-CZ" sz="2400" b="1" dirty="0" smtClean="0">
                <a:solidFill>
                  <a:schemeClr val="bg1"/>
                </a:solidFill>
              </a:rPr>
              <a:t>  </a:t>
            </a:r>
            <a:r>
              <a:rPr lang="cs-CZ" sz="2400" dirty="0" smtClean="0">
                <a:solidFill>
                  <a:schemeClr val="bg1"/>
                </a:solidFill>
              </a:rPr>
              <a:t>apod.</a:t>
            </a:r>
            <a:r>
              <a:rPr lang="cs-CZ" sz="2400" b="1" dirty="0" smtClean="0">
                <a:solidFill>
                  <a:schemeClr val="bg1"/>
                </a:solidFill>
              </a:rPr>
              <a:t>)    </a:t>
            </a:r>
          </a:p>
          <a:p>
            <a:endParaRPr lang="cs-CZ" sz="2400" b="1" u="sng" dirty="0" smtClean="0">
              <a:solidFill>
                <a:schemeClr val="bg1"/>
              </a:solidFill>
            </a:endParaRPr>
          </a:p>
          <a:p>
            <a:r>
              <a:rPr lang="cs-CZ" sz="2400" b="1" dirty="0" smtClean="0">
                <a:solidFill>
                  <a:schemeClr val="bg1"/>
                </a:solidFill>
              </a:rPr>
              <a:t>     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4211960" y="5085184"/>
            <a:ext cx="576064" cy="36004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4211960" y="5776689"/>
            <a:ext cx="576064" cy="36004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03039"/>
            <a:ext cx="8496944" cy="830997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 postupně do vět zájmena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ten, tento, onen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náležitých </a:t>
            </a:r>
          </a:p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tvarech:</a:t>
            </a:r>
            <a:endParaRPr lang="cs-CZ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556792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______ člověka neznám.  Za ______ situace to můžeme udělat.  Bez _______ věcí nemůžeme odjet.  K ________ lidem nemáme důvěru.  ______ budova byla postavena už v minulém století.  Na ______ výlet máme krásné vzpomínky.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62880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Toho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62880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této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03039"/>
            <a:ext cx="8496944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Zájmena v závorkách dejte do náležitého tvaru:</a:t>
            </a:r>
            <a:endParaRPr lang="cs-CZ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124744"/>
            <a:ext cx="85689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Za  </a:t>
            </a:r>
            <a:r>
              <a:rPr lang="cs-CZ" sz="2400" b="1" i="1" dirty="0" smtClean="0">
                <a:solidFill>
                  <a:schemeClr val="bg1"/>
                </a:solidFill>
              </a:rPr>
              <a:t>(náš)</a:t>
            </a:r>
            <a:r>
              <a:rPr lang="cs-CZ" sz="2400" b="1" dirty="0" smtClean="0">
                <a:solidFill>
                  <a:schemeClr val="bg1"/>
                </a:solidFill>
              </a:rPr>
              <a:t>  domem postavili dálnici.  S  </a:t>
            </a:r>
            <a:r>
              <a:rPr lang="cs-CZ" sz="2400" b="1" i="1" dirty="0" smtClean="0">
                <a:solidFill>
                  <a:schemeClr val="bg1"/>
                </a:solidFill>
              </a:rPr>
              <a:t>(váš)</a:t>
            </a:r>
            <a:r>
              <a:rPr lang="cs-CZ" sz="2400" b="1" dirty="0" smtClean="0">
                <a:solidFill>
                  <a:schemeClr val="bg1"/>
                </a:solidFill>
              </a:rPr>
              <a:t>  bratrem jsme byli v Chorvatsku.  Jana šla pro  </a:t>
            </a:r>
            <a:r>
              <a:rPr lang="cs-CZ" sz="2400" b="1" i="1" dirty="0" smtClean="0">
                <a:solidFill>
                  <a:schemeClr val="bg1"/>
                </a:solidFill>
              </a:rPr>
              <a:t>(kdosi) </a:t>
            </a:r>
            <a:r>
              <a:rPr lang="cs-CZ" sz="2400" b="1" dirty="0" smtClean="0">
                <a:solidFill>
                  <a:schemeClr val="bg1"/>
                </a:solidFill>
              </a:rPr>
              <a:t> na nádraží.  Malé dítě nesmí s  </a:t>
            </a:r>
            <a:r>
              <a:rPr lang="cs-CZ" sz="2400" b="1" i="1" dirty="0" smtClean="0">
                <a:solidFill>
                  <a:schemeClr val="bg1"/>
                </a:solidFill>
              </a:rPr>
              <a:t>(leckdo) </a:t>
            </a:r>
            <a:r>
              <a:rPr lang="cs-CZ" sz="2400" b="1" dirty="0" smtClean="0">
                <a:solidFill>
                  <a:schemeClr val="bg1"/>
                </a:solidFill>
              </a:rPr>
              <a:t> odcházet.  Za  </a:t>
            </a:r>
            <a:r>
              <a:rPr lang="cs-CZ" sz="2400" b="1" i="1" dirty="0" smtClean="0">
                <a:solidFill>
                  <a:schemeClr val="bg1"/>
                </a:solidFill>
              </a:rPr>
              <a:t>(ta vaše)</a:t>
            </a:r>
            <a:r>
              <a:rPr lang="cs-CZ" sz="2400" b="1" dirty="0" smtClean="0">
                <a:solidFill>
                  <a:schemeClr val="bg1"/>
                </a:solidFill>
              </a:rPr>
              <a:t>  zahradou se rozprostírá hustý les.  S  </a:t>
            </a:r>
            <a:r>
              <a:rPr lang="cs-CZ" sz="2400" b="1" i="1" dirty="0" smtClean="0">
                <a:solidFill>
                  <a:schemeClr val="bg1"/>
                </a:solidFill>
              </a:rPr>
              <a:t>(lecco)</a:t>
            </a:r>
            <a:r>
              <a:rPr lang="cs-CZ" sz="2400" b="1" dirty="0" smtClean="0">
                <a:solidFill>
                  <a:schemeClr val="bg1"/>
                </a:solidFill>
              </a:rPr>
              <a:t>  jsme ani nepočítali. </a:t>
            </a:r>
            <a:r>
              <a:rPr lang="cs-CZ" sz="2400" b="1" i="1" dirty="0" smtClean="0">
                <a:solidFill>
                  <a:schemeClr val="bg1"/>
                </a:solidFill>
              </a:rPr>
              <a:t> (Onen)</a:t>
            </a:r>
            <a:r>
              <a:rPr lang="cs-CZ" sz="2400" b="1" dirty="0" smtClean="0">
                <a:solidFill>
                  <a:schemeClr val="bg1"/>
                </a:solidFill>
              </a:rPr>
              <a:t>  pána nikdo z  </a:t>
            </a:r>
            <a:r>
              <a:rPr lang="cs-CZ" sz="2400" b="1" i="1" dirty="0" smtClean="0">
                <a:solidFill>
                  <a:schemeClr val="bg1"/>
                </a:solidFill>
              </a:rPr>
              <a:t>(my)</a:t>
            </a:r>
            <a:r>
              <a:rPr lang="cs-CZ" sz="2400" b="1" dirty="0" smtClean="0">
                <a:solidFill>
                  <a:schemeClr val="bg1"/>
                </a:solidFill>
              </a:rPr>
              <a:t>  nezná.  </a:t>
            </a:r>
            <a:r>
              <a:rPr lang="cs-CZ" sz="2400" b="1" i="1" dirty="0" smtClean="0">
                <a:solidFill>
                  <a:schemeClr val="bg1"/>
                </a:solidFill>
              </a:rPr>
              <a:t>(Nikdo)</a:t>
            </a:r>
            <a:r>
              <a:rPr lang="cs-CZ" sz="2400" b="1" dirty="0" smtClean="0">
                <a:solidFill>
                  <a:schemeClr val="bg1"/>
                </a:solidFill>
              </a:rPr>
              <a:t>  jsem tam neviděla.  Pobyt na  </a:t>
            </a:r>
            <a:r>
              <a:rPr lang="cs-CZ" sz="2400" b="1" i="1" dirty="0" smtClean="0">
                <a:solidFill>
                  <a:schemeClr val="bg1"/>
                </a:solidFill>
              </a:rPr>
              <a:t>(vaše)</a:t>
            </a:r>
            <a:r>
              <a:rPr lang="cs-CZ" sz="2400" b="1" dirty="0" smtClean="0">
                <a:solidFill>
                  <a:schemeClr val="bg1"/>
                </a:solidFill>
              </a:rPr>
              <a:t>  chalupě byl krásný.  S  </a:t>
            </a:r>
            <a:r>
              <a:rPr lang="cs-CZ" sz="2400" b="1" i="1" dirty="0" smtClean="0">
                <a:solidFill>
                  <a:schemeClr val="bg1"/>
                </a:solidFill>
              </a:rPr>
              <a:t>(kdo)</a:t>
            </a:r>
            <a:r>
              <a:rPr lang="cs-CZ" sz="2400" b="1" dirty="0" smtClean="0">
                <a:solidFill>
                  <a:schemeClr val="bg1"/>
                </a:solidFill>
              </a:rPr>
              <a:t>  jsi byl dnes v kině?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1244377"/>
            <a:ext cx="97200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našim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12168" y="1239143"/>
            <a:ext cx="97200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vašim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07904" y="1815207"/>
            <a:ext cx="104400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kohosi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971600" y="1376888"/>
          <a:ext cx="7776864" cy="4853216"/>
        </p:xfrm>
        <a:graphic>
          <a:graphicData uri="http://schemas.openxmlformats.org/drawingml/2006/table">
            <a:tbl>
              <a:tblPr firstRow="1" bandRow="1">
                <a:effectLst>
                  <a:reflection blurRad="6350" stA="52000" endA="300" endPos="35000" dir="5400000" sy="-100000" algn="bl" rotWithShape="0"/>
                </a:effectLst>
                <a:tableStyleId>{69CF1AB2-1976-4502-BF36-3FF5EA218861}</a:tableStyleId>
              </a:tblPr>
              <a:tblGrid>
                <a:gridCol w="3024336"/>
                <a:gridCol w="2304256"/>
                <a:gridCol w="2448272"/>
              </a:tblGrid>
              <a:tr h="2628176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1.p.    (chlapec)</a:t>
                      </a:r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jenž</a:t>
                      </a:r>
                      <a:endParaRPr lang="cs-CZ" sz="2000" b="0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2.p.                     jehož</a:t>
                      </a:r>
                      <a:endParaRPr lang="cs-CZ" sz="2000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3.p.                     jemuž</a:t>
                      </a:r>
                      <a:endParaRPr lang="cs-CZ" sz="2000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4.p.    (chlapce) jehož, jejž                </a:t>
                      </a:r>
                      <a:endParaRPr lang="cs-CZ" sz="2000" b="0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         (les)          jejž</a:t>
                      </a:r>
                    </a:p>
                    <a:p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6.p.    (o)            němž</a:t>
                      </a:r>
                      <a:endParaRPr lang="cs-CZ" sz="2000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7.p.                     jímž</a:t>
                      </a:r>
                      <a:endParaRPr lang="cs-CZ" sz="2000" baseline="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     (žena)   jež</a:t>
                      </a:r>
                      <a:endParaRPr lang="cs-CZ" sz="2000" u="none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            jíž</a:t>
                      </a:r>
                      <a:endParaRPr lang="cs-CZ" sz="2000" u="none" baseline="0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            jíž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            jíž</a:t>
                      </a:r>
                    </a:p>
                    <a:p>
                      <a:endParaRPr lang="cs-CZ" sz="2000" u="none" baseline="0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(o)       níž 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            jíž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(děvče)     jež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               jehož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               jemuž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               jež</a:t>
                      </a:r>
                    </a:p>
                    <a:p>
                      <a:endParaRPr lang="cs-CZ" sz="2000" u="none" baseline="0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(o)            němž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               jímž</a:t>
                      </a:r>
                    </a:p>
                    <a:p>
                      <a:r>
                        <a:rPr lang="cs-CZ" sz="2000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          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1.p.    (chlapci)  již</a:t>
                      </a:r>
                    </a:p>
                    <a:p>
                      <a:r>
                        <a:rPr lang="cs-CZ" sz="2000" b="1" u="none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         (lesy)        jež</a:t>
                      </a:r>
                      <a:endParaRPr lang="cs-CZ" sz="2000" b="1" u="none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2.p.  </a:t>
                      </a:r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3.p.  </a:t>
                      </a:r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4.p.         </a:t>
                      </a:r>
                      <a:endParaRPr lang="cs-CZ" sz="2000" b="0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6.p.  </a:t>
                      </a:r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7.p.  </a:t>
                      </a:r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u="non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      (ženy)  jež</a:t>
                      </a:r>
                    </a:p>
                    <a:p>
                      <a:endParaRPr lang="cs-CZ" sz="2000" b="1" u="none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            jichž</a:t>
                      </a:r>
                    </a:p>
                    <a:p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            jimž</a:t>
                      </a:r>
                    </a:p>
                    <a:p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(o)       nichž </a:t>
                      </a:r>
                    </a:p>
                    <a:p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</a:t>
                      </a:r>
                      <a:r>
                        <a:rPr lang="cs-CZ" sz="2000" b="1" u="non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       jimiž</a:t>
                      </a:r>
                      <a:endParaRPr lang="cs-CZ" sz="2000" b="1" u="none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u="none" dirty="0" smtClean="0">
                          <a:solidFill>
                            <a:srgbClr val="FF0000"/>
                          </a:solidFill>
                        </a:rPr>
                        <a:t>     </a:t>
                      </a:r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(děvčata)  jež</a:t>
                      </a:r>
                    </a:p>
                    <a:p>
                      <a:endParaRPr lang="cs-CZ" sz="2000" b="1" u="none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sz="2000" b="1" u="non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     </a:t>
                      </a:r>
                      <a:endParaRPr lang="cs-CZ" sz="2000" b="1" u="none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971600" y="940658"/>
            <a:ext cx="3024336" cy="4001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mužský rod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95936" y="940658"/>
            <a:ext cx="2304256" cy="4001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ženský rod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 rot="16200000">
            <a:off x="-610735" y="2457092"/>
            <a:ext cx="2627945" cy="46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jednotné číslo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 rot="16200000">
            <a:off x="-410387" y="4887188"/>
            <a:ext cx="2232248" cy="46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množné číslo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300192" y="940658"/>
            <a:ext cx="2448272" cy="4001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střední rod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79512" y="188640"/>
            <a:ext cx="8784976" cy="52322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 algn="ctr"/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Skloňování zájmena </a:t>
            </a:r>
            <a:r>
              <a:rPr lang="cs-CZ" sz="28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jenž</a:t>
            </a:r>
            <a:endParaRPr lang="cs-CZ" sz="24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03039"/>
            <a:ext cx="8496944" cy="830997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Spojte věty v souvětí vztažnými zájmeny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jenž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napište je:</a:t>
            </a:r>
            <a:endParaRPr lang="cs-CZ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412776"/>
            <a:ext cx="864096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bg1"/>
                </a:solidFill>
              </a:rPr>
              <a:t>  Prázdniny jsme strávili na starém hradě.        Hrad stojí na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      vysoké skále nad prudkou bystřinou.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bg1"/>
                </a:solidFill>
              </a:rPr>
              <a:t>  V zoologické zahradě jsme viděli mnoho zvířat .  Některá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      byla lidskou činností ve volné přírodě téměř vyhubena.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bg1"/>
                </a:solidFill>
              </a:rPr>
              <a:t>  Četli jsme knihy Karla Čapka. Karel Čapek od mládí miloval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      zvířata.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bg1"/>
                </a:solidFill>
              </a:rPr>
              <a:t>  Bydlíme s rodiči v panelovém domě.   Náš dům stojí na kraji 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      sídliště a má deset pater.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bg1"/>
                </a:solidFill>
              </a:rPr>
              <a:t>  Můj dědeček chová včely ve starobylých úlech.          Úly stojí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      nedaleko borových hájků.</a:t>
            </a:r>
          </a:p>
          <a:p>
            <a:pPr>
              <a:lnSpc>
                <a:spcPct val="150000"/>
              </a:lnSpc>
            </a:pPr>
            <a:endParaRPr lang="cs-CZ" sz="2400" b="1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12160" y="1556792"/>
            <a:ext cx="1440160" cy="40011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jenž(který)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04248" y="2635870"/>
            <a:ext cx="165618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,jež (která)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03039"/>
            <a:ext cx="8496944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Nahraďte ve větách zájmeno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zájmenem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jenž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naopak:</a:t>
            </a:r>
            <a:endParaRPr lang="cs-CZ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1412776"/>
            <a:ext cx="8640960" cy="3903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Našel jsem sešit, který jsem už dlouho postrádal.  Dívka,  již jsme včera viděli, nám byla povědomá.  Ten člověk,   jenž k nám včera přišel, přinesl zajímavou zprávu.  Lidé, kteří znají více cizích jazyků, se snadněji uplatní na trhu práce.  Žáci,   jimž jsme půjčili nový balón, hráli vybíjenou.  Petr, o  němž  jsme slyšeli samou chválu, vyhrál matematickou olympiádu.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  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83768" y="1527175"/>
            <a:ext cx="72008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jejž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668344" y="1527175"/>
            <a:ext cx="115212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kterou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20360" y="2113806"/>
            <a:ext cx="792000" cy="40011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který</a:t>
            </a:r>
            <a:endParaRPr lang="cs-CZ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467544" y="1052736"/>
            <a:ext cx="856895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Český jazyk  pro 6.ročník základní školy a primu víceletého gymnázia, Nakladatelství </a:t>
            </a:r>
            <a:r>
              <a:rPr lang="cs-CZ" sz="1100" dirty="0" err="1" smtClean="0">
                <a:solidFill>
                  <a:schemeClr val="bg1"/>
                </a:solidFill>
              </a:rPr>
              <a:t>Fraus</a:t>
            </a:r>
            <a:endParaRPr lang="cs-CZ" sz="11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692696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</a:rPr>
              <a:t>citace: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6092</TotalTime>
  <Words>855</Words>
  <Application>Microsoft Office PowerPoint</Application>
  <PresentationFormat>Předvádění na obrazovce (4:3)</PresentationFormat>
  <Paragraphs>178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ČESKÝ  JAZYK</vt:lpstr>
      <vt:lpstr>SKLOŇOVÁNÍ ZÁJMEN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 JAZYK</dc:title>
  <dc:creator>Jirka</dc:creator>
  <cp:lastModifiedBy>Jirka</cp:lastModifiedBy>
  <cp:revision>737</cp:revision>
  <dcterms:created xsi:type="dcterms:W3CDTF">2012-09-23T06:05:13Z</dcterms:created>
  <dcterms:modified xsi:type="dcterms:W3CDTF">2013-06-25T19:57:42Z</dcterms:modified>
</cp:coreProperties>
</file>