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6" r:id="rId2"/>
    <p:sldId id="305" r:id="rId3"/>
    <p:sldId id="256" r:id="rId4"/>
    <p:sldId id="296" r:id="rId5"/>
    <p:sldId id="295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66FF66"/>
    <a:srgbClr val="3366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56" autoAdjust="0"/>
  </p:normalViewPr>
  <p:slideViewPr>
    <p:cSldViewPr>
      <p:cViewPr>
        <p:scale>
          <a:sx n="80" d="100"/>
          <a:sy n="80" d="100"/>
        </p:scale>
        <p:origin x="-1445" y="-1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Čj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_8/6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Skloňování pomnožných jmen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Obrázek 3" descr="znak školy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08720"/>
            <a:ext cx="8496944" cy="51125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 rot="19638790">
            <a:off x="4579015" y="2506769"/>
            <a:ext cx="648072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27584" y="980728"/>
            <a:ext cx="5760640" cy="89255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MÍSTNÍ  JMÉNA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(Opava, </a:t>
            </a:r>
            <a:r>
              <a:rPr lang="cs-CZ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Zálužné</a:t>
            </a:r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 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-  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skloňují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podle svého: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5060" y="231031"/>
            <a:ext cx="8505411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SKLOŇOVÁNÍ  POMNOŽNÝCH  JMEN  MÍSTNÍCH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2761764"/>
            <a:ext cx="388843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RODU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 a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ZAKONČENÍ</a:t>
            </a:r>
            <a:endParaRPr lang="cs-CZ" sz="2400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2060848"/>
            <a:ext cx="3312368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jako  </a:t>
            </a:r>
            <a:r>
              <a:rPr lang="cs-CZ" sz="2000" b="1" u="sng" dirty="0" smtClean="0">
                <a:solidFill>
                  <a:srgbClr val="FFFF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PODSTATNÁ  JMÉNA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cs-CZ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3892986"/>
            <a:ext cx="3312368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jako  </a:t>
            </a:r>
            <a:r>
              <a:rPr lang="cs-CZ" sz="2000" b="1" u="sng" dirty="0" smtClean="0">
                <a:solidFill>
                  <a:srgbClr val="FFFF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PŘÍDAVNÁ  JMÉNA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cs-CZ" b="1" u="sng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3" name="Šipka doprava 12"/>
          <p:cNvSpPr/>
          <p:nvPr/>
        </p:nvSpPr>
        <p:spPr>
          <a:xfrm rot="2382392">
            <a:off x="4566258" y="3534935"/>
            <a:ext cx="648072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249289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LIBEREC</a:t>
            </a:r>
            <a:r>
              <a:rPr lang="cs-CZ" sz="2000" b="1" dirty="0" smtClean="0"/>
              <a:t> 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281286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PŔÍBRAM 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313283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LOMNICE 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76256" y="249289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stroj 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281286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kost 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313283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růže 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292080" y="342900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ZNOJMO 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338893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město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92080" y="432503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SLANÝ 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76256" y="432503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mladý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292080" y="465313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BLATNÁ 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876256" y="465313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mladá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 animBg="1"/>
      <p:bldP spid="11" grpId="0" animBg="1"/>
      <p:bldP spid="13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496944" cy="46805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052736"/>
            <a:ext cx="7704856" cy="124649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   </a:t>
            </a:r>
            <a:r>
              <a:rPr lang="cs-CZ" sz="27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POMNOŽNÁ JMÉNA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zakončená na    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948264" y="980728"/>
            <a:ext cx="576064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-y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96336" y="980728"/>
            <a:ext cx="864096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-</a:t>
            </a:r>
            <a:r>
              <a:rPr lang="cs-CZ" sz="2800" b="1" dirty="0" err="1" smtClean="0">
                <a:solidFill>
                  <a:srgbClr val="FFFF00"/>
                </a:solidFill>
              </a:rPr>
              <a:t>any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1671191"/>
            <a:ext cx="4608512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(Poděbrad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Rokyc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1691680" y="3140968"/>
            <a:ext cx="576064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339752" y="2977788"/>
            <a:ext cx="4104456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ve 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2.p.</a:t>
            </a:r>
            <a:r>
              <a:rPr lang="cs-CZ" sz="2400" b="1" dirty="0" smtClean="0">
                <a:solidFill>
                  <a:schemeClr val="bg1"/>
                </a:solidFill>
              </a:rPr>
              <a:t>je tvar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bez koncovky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: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967335"/>
            <a:ext cx="201622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Poděbrad</a:t>
            </a:r>
            <a:endParaRPr lang="cs-CZ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3543399"/>
            <a:ext cx="201622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Rokycan</a:t>
            </a:r>
            <a:endParaRPr lang="cs-CZ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2247255"/>
            <a:ext cx="4608512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skloňují se podle vzoru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hrad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323528" y="908720"/>
            <a:ext cx="8496944" cy="51125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112474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3)   některá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</a:t>
            </a:r>
            <a:r>
              <a:rPr lang="cs-CZ" sz="2400" b="1" dirty="0" smtClean="0">
                <a:solidFill>
                  <a:schemeClr val="bg1"/>
                </a:solidFill>
              </a:rPr>
              <a:t> zakončená na 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96136" y="1105580"/>
            <a:ext cx="720080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-</a:t>
            </a:r>
            <a:r>
              <a:rPr lang="cs-CZ" sz="2800" b="1" dirty="0" err="1" smtClean="0">
                <a:solidFill>
                  <a:srgbClr val="FFFF00"/>
                </a:solidFill>
              </a:rPr>
              <a:t>ky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19672" y="1671191"/>
            <a:ext cx="6264696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jsou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ženského rodu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2247255"/>
            <a:ext cx="6264696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mají všechny tvary podle vzoru </a:t>
            </a: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žena</a:t>
            </a:r>
            <a:endParaRPr lang="cs-CZ" sz="2400" u="sng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68144" y="2967335"/>
            <a:ext cx="201622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Sedmihorky</a:t>
            </a:r>
            <a:endParaRPr lang="cs-CZ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68144" y="3471391"/>
            <a:ext cx="201622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Benátky</a:t>
            </a:r>
            <a:endParaRPr lang="cs-CZ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868144" y="3975447"/>
            <a:ext cx="201622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Čechy</a:t>
            </a:r>
            <a:endParaRPr lang="cs-CZ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08720"/>
            <a:ext cx="8496944" cy="51125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12474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4)  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</a:t>
            </a:r>
            <a:r>
              <a:rPr lang="cs-CZ" sz="2400" b="1" dirty="0" smtClean="0">
                <a:solidFill>
                  <a:schemeClr val="bg1"/>
                </a:solidFill>
              </a:rPr>
              <a:t> zakončená na 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60032" y="1105580"/>
            <a:ext cx="576064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-e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3039343"/>
            <a:ext cx="6264696" cy="120032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v některých pádech jsou možné i dva   </a:t>
            </a:r>
          </a:p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tvary: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329716"/>
            <a:ext cx="6264696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skloňují se podle vzoru </a:t>
            </a: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růže</a:t>
            </a:r>
            <a:endParaRPr lang="cs-CZ" sz="2400" u="sng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580112" y="1107810"/>
            <a:ext cx="720080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-</a:t>
            </a:r>
            <a:r>
              <a:rPr lang="cs-CZ" sz="2800" b="1" dirty="0" err="1" smtClean="0">
                <a:solidFill>
                  <a:srgbClr val="FFFF00"/>
                </a:solidFill>
              </a:rPr>
              <a:t>ice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1671191"/>
            <a:ext cx="4608512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(Vršovic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Dejvic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Hořic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3471391"/>
            <a:ext cx="453650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</a:t>
            </a:r>
            <a:r>
              <a:rPr lang="cs-CZ" sz="2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Hořovic</a:t>
            </a:r>
            <a:r>
              <a:rPr lang="cs-CZ" sz="24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ům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Hořovic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ím</a:t>
            </a:r>
            <a:endParaRPr lang="cs-CZ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548680"/>
            <a:ext cx="8640960" cy="26776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Vyberte pomnožná podstatná jména a postupně je doplňte do vět:</a:t>
            </a:r>
          </a:p>
          <a:p>
            <a:endParaRPr lang="cs-CZ" sz="2400" b="1" dirty="0" smtClean="0">
              <a:solidFill>
                <a:srgbClr val="FFFF00"/>
              </a:solidFill>
            </a:endParaRPr>
          </a:p>
          <a:p>
            <a:endParaRPr lang="cs-CZ" sz="2400" b="1" dirty="0" smtClean="0">
              <a:solidFill>
                <a:srgbClr val="FFFF00"/>
              </a:solidFill>
            </a:endParaRPr>
          </a:p>
          <a:p>
            <a:endParaRPr lang="cs-CZ" sz="2400" b="1" dirty="0" smtClean="0">
              <a:solidFill>
                <a:srgbClr val="FFFF00"/>
              </a:solidFill>
            </a:endParaRPr>
          </a:p>
          <a:p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 smtClean="0">
              <a:solidFill>
                <a:schemeClr val="bg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9512" y="3429000"/>
            <a:ext cx="8784976" cy="136815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79512" y="3573016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Odstěhovali jsme se do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47864" y="3645024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716016" y="3645024"/>
            <a:ext cx="144016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160448" y="3645024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……..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627784" y="1349235"/>
            <a:ext cx="1368152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Janovice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923928" y="1340768"/>
            <a:ext cx="1512168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Kostolany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444208" y="1340768"/>
            <a:ext cx="1512168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Tedražice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25209" y="1887215"/>
            <a:ext cx="1440160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Vodokrty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114906" y="1878748"/>
            <a:ext cx="1656184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Neratovice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618607" y="1887215"/>
            <a:ext cx="1440160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Kozolupy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940152" y="1887215"/>
            <a:ext cx="1656184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Chválenice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33676" y="1340768"/>
            <a:ext cx="1258004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Ostrava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691680" y="1340768"/>
            <a:ext cx="936104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Plzeň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436096" y="1340768"/>
            <a:ext cx="1008112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Sušice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1763688" y="1878748"/>
            <a:ext cx="1368152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Zbraslav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20937" y="2437878"/>
            <a:ext cx="1486767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Jilemnice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806177" y="2437822"/>
            <a:ext cx="1541687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Rokytnice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179512" y="5013176"/>
            <a:ext cx="8856984" cy="17281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179512" y="5157192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Zastavili jsme se u kamaráda v 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499992" y="5229200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Janovicích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5868144" y="5229200"/>
            <a:ext cx="1584176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Kostolanech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452320" y="5220733"/>
            <a:ext cx="1512168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……..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692696"/>
            <a:ext cx="8784976" cy="136815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Navštívili jsme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908720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6016" y="908720"/>
            <a:ext cx="1440160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Kostolany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176" y="900253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…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2213331"/>
            <a:ext cx="8856984" cy="17281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2348880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Ocenění pro nejlepší obec bylo propůjčeno 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2420888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Janovicím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80312" y="2420888"/>
            <a:ext cx="1584176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Kostolanům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2859473"/>
            <a:ext cx="1512168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…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79512" y="4077072"/>
            <a:ext cx="8856984" cy="17281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79512" y="4212621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Tatínek často vzpomínal na svou rodnou obec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00192" y="4284629"/>
            <a:ext cx="1224136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37067" y="4284629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Kostolany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347864" y="4723214"/>
            <a:ext cx="1512168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...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animBg="1"/>
      <p:bldP spid="15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764704"/>
            <a:ext cx="8856984" cy="17281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900253"/>
            <a:ext cx="732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Prožili jsme krásnou dovolenou v</a:t>
            </a:r>
            <a:r>
              <a:rPr lang="cs-CZ" dirty="0" smtClean="0">
                <a:solidFill>
                  <a:schemeClr val="bg1"/>
                </a:solidFill>
              </a:rPr>
              <a:t>………..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972261"/>
            <a:ext cx="1368152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Janovicích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00192" y="972261"/>
            <a:ext cx="1584176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Kostolanech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1410846"/>
            <a:ext cx="1512168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…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611396"/>
            <a:ext cx="8568952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 i - y</a:t>
            </a:r>
            <a:endParaRPr lang="cs-CZ" sz="2000" b="1" dirty="0" smtClean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556792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Prázdniny jsme strávili u babičky v Břeclav_ .  Cesta z Opav_ 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do Ostrav_  je lemována lipami.  </a:t>
            </a:r>
            <a:r>
              <a:rPr lang="cs-CZ" sz="2400" b="1" smtClean="0">
                <a:solidFill>
                  <a:schemeClr val="bg1"/>
                </a:solidFill>
              </a:rPr>
              <a:t>V Mladé </a:t>
            </a:r>
            <a:r>
              <a:rPr lang="cs-CZ" sz="2400" b="1" dirty="0" smtClean="0">
                <a:solidFill>
                  <a:schemeClr val="bg1"/>
                </a:solidFill>
              </a:rPr>
              <a:t>Boleslav_  vyrábí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automobily.  Klatov_  jsou známé pěstováním karafiátů. Dědeček se narodil v Chrudim_ . Cyklistická stezka vedla do </a:t>
            </a:r>
            <a:r>
              <a:rPr lang="cs-CZ" sz="2400" b="1" dirty="0" err="1" smtClean="0">
                <a:solidFill>
                  <a:schemeClr val="bg1"/>
                </a:solidFill>
              </a:rPr>
              <a:t>Toužim</a:t>
            </a:r>
            <a:r>
              <a:rPr lang="cs-CZ" sz="2400" b="1" dirty="0" smtClean="0">
                <a:solidFill>
                  <a:schemeClr val="bg1"/>
                </a:solidFill>
              </a:rPr>
              <a:t>_ .  </a:t>
            </a:r>
            <a:r>
              <a:rPr lang="cs-CZ" sz="2400" b="1" dirty="0" err="1" smtClean="0">
                <a:solidFill>
                  <a:schemeClr val="bg1"/>
                </a:solidFill>
              </a:rPr>
              <a:t>Karlov</a:t>
            </a:r>
            <a:r>
              <a:rPr lang="cs-CZ" sz="2400" b="1" dirty="0" smtClean="0">
                <a:solidFill>
                  <a:schemeClr val="bg1"/>
                </a:solidFill>
              </a:rPr>
              <a:t>_  Vary jsou známé lázeňské město.  V Čáslav_ jsme se setkali s našimi společnými známými.  Úval_  leží nedaleko Prahy.  Petr dostal výhodné zaměstnání v Příbram_ . Jan Žižka zemřel nedaleko Přibyslav- . 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2387" y="1341909"/>
            <a:ext cx="8570093" cy="9361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23528" y="611396"/>
            <a:ext cx="8568952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body obsahují správnou informaci?</a:t>
            </a:r>
            <a:endParaRPr lang="cs-CZ" sz="2000" b="1" dirty="0" smtClean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484784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Tatínkovi spolupracovníci jeli na služební cestu do Poděbrad.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2636912"/>
            <a:ext cx="2088232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Tatínkovi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63272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a)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368741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b)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440749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c)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5199583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d)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75856" y="2636912"/>
            <a:ext cx="56166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je </a:t>
            </a:r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</a:rPr>
              <a:t>podstatné jméno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, které se skloňuje dle vzoru </a:t>
            </a:r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</a:rPr>
              <a:t>pán</a:t>
            </a:r>
            <a:endParaRPr lang="cs-CZ" sz="24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2636912"/>
            <a:ext cx="56166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je </a:t>
            </a:r>
            <a:r>
              <a:rPr lang="cs-CZ" sz="2400" b="1" u="sng" dirty="0" smtClean="0">
                <a:solidFill>
                  <a:srgbClr val="FF0000"/>
                </a:solidFill>
              </a:rPr>
              <a:t>přídavné jméno přivlastňovací</a:t>
            </a:r>
          </a:p>
          <a:p>
            <a:endParaRPr lang="cs-CZ" sz="24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3687415"/>
            <a:ext cx="936104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cestu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99592" y="371703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Podstatné jméno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55976" y="3687415"/>
            <a:ext cx="4536504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je ve tvaru 4.pádu j.č.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971600" y="4437112"/>
            <a:ext cx="2088232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Poděbrady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75856" y="4437112"/>
            <a:ext cx="5616624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patří mezi podstatná jména hromadná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75856" y="4437112"/>
            <a:ext cx="5616624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patří mezi podstatná jména </a:t>
            </a:r>
            <a:r>
              <a:rPr lang="cs-CZ" sz="2400" b="1" u="sng" dirty="0" smtClean="0">
                <a:solidFill>
                  <a:srgbClr val="FF0000"/>
                </a:solidFill>
              </a:rPr>
              <a:t>pomnožná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99592" y="5199583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Ve tvaru slovesa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03848" y="5199583"/>
            <a:ext cx="720080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jeli</a:t>
            </a:r>
            <a:endParaRPr lang="cs-CZ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48894" y="5210150"/>
            <a:ext cx="4843586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napíšeme v koncovce měkké i, protože podmět je rodu mužského životného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3" name="Picture 6" descr="http://2.bp.blogspot.com/_y8oCryYpOiA/Ruf4mT4LIVI/AAAAAAAAALQ/wCvz6UH9jFY/s320/pa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0432" y="3661430"/>
            <a:ext cx="683568" cy="7756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" name="Picture 6" descr="http://2.bp.blogspot.com/_y8oCryYpOiA/Ruf4mT4LIVI/AAAAAAAAALQ/wCvz6UH9jFY/s320/pa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5973" y="4941168"/>
            <a:ext cx="698027" cy="792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548680"/>
            <a:ext cx="8064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citace:</a:t>
            </a: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r>
              <a:rPr lang="cs-CZ" sz="1100" dirty="0" smtClean="0">
                <a:solidFill>
                  <a:schemeClr val="bg1"/>
                </a:solidFill>
              </a:rPr>
              <a:t>Český jazyk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r>
              <a:rPr lang="cs-CZ" sz="1100" dirty="0" smtClean="0">
                <a:solidFill>
                  <a:schemeClr val="bg1"/>
                </a:solidFill>
              </a:rPr>
              <a:t> 2003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3400</TotalTime>
  <Words>454</Words>
  <Application>Microsoft Office PowerPoint</Application>
  <PresentationFormat>Předvádění na obrazovce (4:3)</PresentationFormat>
  <Paragraphs>130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ČESKÝ  JAZYK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372</cp:revision>
  <dcterms:created xsi:type="dcterms:W3CDTF">2012-09-23T06:05:13Z</dcterms:created>
  <dcterms:modified xsi:type="dcterms:W3CDTF">2013-06-29T20:57:53Z</dcterms:modified>
</cp:coreProperties>
</file>