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05" autoAdjust="0"/>
  </p:normalViewPr>
  <p:slideViewPr>
    <p:cSldViewPr>
      <p:cViewPr varScale="1">
        <p:scale>
          <a:sx n="51" d="100"/>
          <a:sy n="51" d="100"/>
        </p:scale>
        <p:origin x="-124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760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01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236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206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545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909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48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974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05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49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417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F6213-4C3F-410C-B259-03F8C7385434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52539-45F0-4EBE-99A2-C6AC22DC14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20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0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2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6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99012615"/>
              </p:ext>
            </p:extLst>
          </p:nvPr>
        </p:nvGraphicFramePr>
        <p:xfrm>
          <a:off x="2195736" y="109662"/>
          <a:ext cx="4752528" cy="66158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209423" progId="Word.Document.12">
                  <p:embed/>
                </p:oleObj>
              </mc:Choice>
              <mc:Fallback>
                <p:oleObj name="Dokument" r:id="rId3" imgW="5895909" imgH="820942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6" y="109662"/>
                        <a:ext cx="4752528" cy="66158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613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užití sinové a kosinové věty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42210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/>
          </a:p>
        </p:txBody>
      </p:sp>
      <p:pic>
        <p:nvPicPr>
          <p:cNvPr id="13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971947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65849"/>
            <a:ext cx="3423909" cy="276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396772" y="1971947"/>
            <a:ext cx="65148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u="sng" dirty="0" smtClean="0"/>
              <a:t>Příklad 1</a:t>
            </a:r>
            <a:br>
              <a:rPr lang="cs-CZ" sz="1600" b="1" u="sng" dirty="0" smtClean="0"/>
            </a:br>
            <a:r>
              <a:rPr lang="cs-CZ" sz="1600" b="1" dirty="0" smtClean="0"/>
              <a:t>Vypočti velikost výslednice sil a úhel, který výslednice svírá se silou menší .</a:t>
            </a:r>
            <a:endParaRPr lang="cs-CZ" sz="1600" b="1" dirty="0" smtClean="0">
              <a:ea typeface="Cambria Math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725302" y="2639917"/>
                <a:ext cx="4708148" cy="3162341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C0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𝟕𝟎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𝑭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sSubSup>
                            <m:sSubSup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Sup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𝑭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  <m:sup/>
                          </m:sSubSup>
                        </m:e>
                        <m: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𝑭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e>
                        <m: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𝟐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𝜷</m:t>
                      </m:r>
                    </m:oMath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𝑭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𝟒𝟖𝟎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𝟓𝟔𝟔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𝟒𝟖𝟎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𝟓𝟔𝟔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𝟏𝟏𝟎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  <m:oMath xmlns:m="http://schemas.openxmlformats.org/officeDocument/2006/math"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𝑭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𝟖𝟓𝟖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𝑵</m:t>
                      </m:r>
                    </m:oMath>
                  </m:oMathPara>
                </a14:m>
                <a:endParaRPr lang="cs-CZ" b="1" i="1" u="sng" dirty="0" smtClean="0">
                  <a:solidFill>
                    <a:srgbClr val="0000FF"/>
                  </a:solidFill>
                  <a:ea typeface="Cambria Math"/>
                </a:endParaRPr>
              </a:p>
              <a:p>
                <a:pPr/>
                <a:r>
                  <a:rPr lang="cs-CZ" b="1" i="1" dirty="0" smtClean="0">
                    <a:ea typeface="Cambria Math"/>
                  </a:rPr>
                  <a:t/>
                </a:r>
                <a:br>
                  <a:rPr lang="cs-CZ" b="1" i="1" dirty="0" smtClean="0">
                    <a:ea typeface="Cambria Math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𝜸</m:t>
                          </m:r>
                        </m:num>
                        <m:den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𝑭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𝜷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𝑭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𝟓𝟔𝟔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𝟖𝟓𝟖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𝟏𝟏𝟎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°⇒</m:t>
                      </m:r>
                    </m:oMath>
                  </m:oMathPara>
                </a14:m>
                <a:r>
                  <a:rPr lang="cs-CZ" b="1" i="1" dirty="0" smtClean="0">
                    <a:latin typeface="Cambria Math"/>
                    <a:ea typeface="Cambria Math"/>
                  </a:rPr>
                  <a:t/>
                </a:r>
                <a:br>
                  <a:rPr lang="cs-CZ" b="1" i="1" dirty="0" smtClean="0">
                    <a:latin typeface="Cambria Math"/>
                    <a:ea typeface="Cambria Math"/>
                  </a:rPr>
                </a:br>
                <a14:m>
                  <m:oMath xmlns:m="http://schemas.openxmlformats.org/officeDocument/2006/math">
                    <m:r>
                      <a:rPr lang="cs-CZ" b="1" i="1" u="sng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b="1" i="1" u="sng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r>
                  <a:rPr lang="cs-CZ" b="1" i="1" u="sng" dirty="0" smtClean="0">
                    <a:solidFill>
                      <a:srgbClr val="0000FF"/>
                    </a:solidFill>
                  </a:rPr>
                  <a:t>38°18´</a:t>
                </a:r>
                <a:r>
                  <a:rPr lang="cs-CZ" b="1" i="1" dirty="0" smtClean="0"/>
                  <a:t/>
                </a:r>
                <a:br>
                  <a:rPr lang="cs-CZ" b="1" i="1" dirty="0" smtClean="0"/>
                </a:br>
                <a:endParaRPr lang="cs-CZ" b="1" i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5302" y="2639917"/>
                <a:ext cx="4708148" cy="3162341"/>
              </a:xfrm>
              <a:prstGeom prst="rect">
                <a:avLst/>
              </a:prstGeom>
              <a:blipFill rotWithShape="1">
                <a:blip r:embed="rId5"/>
                <a:stretch>
                  <a:fillRect l="-129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3568" y="6021288"/>
                <a:ext cx="6389185" cy="5936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i="1" dirty="0" smtClean="0"/>
                  <a:t>Velikost úhlu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𝒖𝒓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č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𝒆𝒕𝒆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𝒊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𝒌𝒐𝒔𝒊𝒏𝒐𝒗𝒐𝒖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𝒗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ě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𝒕𝒐𝒖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: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𝒄𝒐𝒔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b="1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𝑭</m:t>
                            </m:r>
                          </m:e>
                          <m:sup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1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sSubSup>
                              <m:sSubSupPr>
                                <m:ctrlPr>
                                  <a:rPr lang="cs-CZ" b="1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bSupPr>
                              <m:e>
                                <m:r>
                                  <a:rPr lang="cs-CZ" b="1" i="1" smtClean="0">
                                    <a:latin typeface="Cambria Math"/>
                                    <a:ea typeface="Cambria Math"/>
                                  </a:rPr>
                                  <m:t>𝑭</m:t>
                                </m:r>
                              </m:e>
                              <m:sub>
                                <m:r>
                                  <a:rPr lang="cs-CZ" b="1" i="1" smtClean="0">
                                    <a:latin typeface="Cambria Math"/>
                                    <a:ea typeface="Cambria Math"/>
                                  </a:rPr>
                                  <m:t>𝟏</m:t>
                                </m:r>
                              </m:sub>
                              <m:sup/>
                            </m:sSubSup>
                          </m:e>
                          <m:sup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−</m:t>
                        </m:r>
                        <m:sSubSup>
                          <m:sSubSupPr>
                            <m:ctrlPr>
                              <a:rPr lang="cs-CZ" b="1" i="1" smtClean="0">
                                <a:latin typeface="Cambria Math"/>
                                <a:ea typeface="Cambria Math"/>
                              </a:rPr>
                            </m:ctrlPr>
                          </m:sSubSupPr>
                          <m:e>
                            <m:sSub>
                              <m:sSubPr>
                                <m:ctrlPr>
                                  <a:rPr lang="cs-CZ" b="1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b="1" i="1" smtClean="0">
                                    <a:latin typeface="Cambria Math"/>
                                    <a:ea typeface="Cambria Math"/>
                                  </a:rPr>
                                  <m:t>𝑭</m:t>
                                </m:r>
                              </m:e>
                              <m:sub>
                                <m:r>
                                  <a:rPr lang="cs-CZ" b="1" i="1" smtClean="0">
                                    <a:latin typeface="Cambria Math"/>
                                    <a:ea typeface="Cambria Math"/>
                                  </a:rPr>
                                  <m:t>𝟐</m:t>
                                </m:r>
                              </m:sub>
                            </m:sSub>
                          </m:e>
                          <m:sub/>
                          <m:sup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sup>
                        </m:sSubSup>
                      </m:num>
                      <m:den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𝑭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∙</m:t>
                        </m:r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𝑭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  <m:r>
                      <a:rPr lang="cs-CZ" b="1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b="1" i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6021288"/>
                <a:ext cx="6389185" cy="593624"/>
              </a:xfrm>
              <a:prstGeom prst="rect">
                <a:avLst/>
              </a:prstGeom>
              <a:blipFill rotWithShape="1">
                <a:blip r:embed="rId6"/>
                <a:stretch>
                  <a:fillRect l="-763" b="-10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08615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užití sinové a kosinové věty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971947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96772" y="1971947"/>
            <a:ext cx="42757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u="sng" dirty="0" smtClean="0"/>
              <a:t>Příklad 2</a:t>
            </a:r>
            <a:br>
              <a:rPr lang="cs-CZ" sz="1600" b="1" u="sng" dirty="0" smtClean="0"/>
            </a:br>
            <a:r>
              <a:rPr lang="cs-CZ" sz="1600" b="1" dirty="0" smtClean="0"/>
              <a:t>Vypočti vzdálenost dvou nepřístupných míst X,Y.</a:t>
            </a:r>
            <a:endParaRPr lang="cs-CZ" sz="1600" b="1" dirty="0" smtClean="0">
              <a:ea typeface="Cambria Math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3357" y="2614687"/>
            <a:ext cx="4244106" cy="3055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828742"/>
            <a:ext cx="1008113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67554" y="5670445"/>
                <a:ext cx="5746894" cy="652551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C0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𝒍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𝟔𝟔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,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𝟓𝟑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𝟓𝟐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,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𝟑𝟖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𝟔𝟔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𝟓𝟑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𝟓𝟐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𝟑𝟖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𝟓𝟑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𝟑𝟎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  <m:oMath xmlns:m="http://schemas.openxmlformats.org/officeDocument/2006/math"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𝒍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𝟓𝟓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u="sng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b="1" i="1" u="sng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54" y="5670445"/>
                <a:ext cx="5746894" cy="65255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508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užití sinové a kosinové věty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32" y="1796282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96772" y="1800884"/>
            <a:ext cx="20694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u="sng" dirty="0" smtClean="0"/>
              <a:t>Příklad </a:t>
            </a:r>
            <a:r>
              <a:rPr lang="cs-CZ" sz="1600" b="1" u="sng" dirty="0"/>
              <a:t>3</a:t>
            </a:r>
            <a:r>
              <a:rPr lang="cs-CZ" sz="1600" b="1" u="sng" dirty="0" smtClean="0"/>
              <a:t/>
            </a:r>
            <a:br>
              <a:rPr lang="cs-CZ" sz="1600" b="1" u="sng" dirty="0" smtClean="0"/>
            </a:br>
            <a:r>
              <a:rPr lang="cs-CZ" sz="1600" b="1" dirty="0" smtClean="0"/>
              <a:t>Vypočti výšku stromu.</a:t>
            </a:r>
            <a:endParaRPr lang="cs-CZ" sz="1600" b="1" dirty="0" smtClean="0">
              <a:ea typeface="Cambria Math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54" y="2852936"/>
            <a:ext cx="5381625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069948" y="3781085"/>
                <a:ext cx="1196160" cy="369332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C0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𝟏𝟑𝟒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9948" y="3781085"/>
                <a:ext cx="1196160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9524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5990719" y="4581128"/>
                <a:ext cx="2763898" cy="612796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C00000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𝒌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𝟔𝟎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𝟒𝟖</m:t>
                          </m:r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(=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𝟖𝟎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𝟕𝟒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0719" y="4581128"/>
                <a:ext cx="2763898" cy="61279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755576" y="5386586"/>
                <a:ext cx="6979796" cy="61850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C0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𝒉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𝒌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𝟏𝟑𝟒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𝒉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𝟏𝟑𝟒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𝒌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𝟏𝟑𝟒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𝟔𝟎</m:t>
                          </m:r>
                        </m:num>
                        <m:den>
                          <m:r>
                            <a:rPr lang="cs-CZ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𝟒𝟖</m:t>
                          </m:r>
                          <m:r>
                            <a:rPr lang="cs-CZ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°</m:t>
                          </m:r>
                        </m:den>
                      </m:f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𝟕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𝟖𝟑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386586"/>
                <a:ext cx="6979796" cy="61850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480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</a:t>
            </a:r>
            <a:r>
              <a:rPr lang="cs-CZ" sz="3200" b="1" smtClean="0"/>
              <a:t>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užití sinové a kosinové věty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32" y="1796282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96772" y="1800884"/>
            <a:ext cx="20908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u="sng" dirty="0" smtClean="0"/>
              <a:t>Příklad 4</a:t>
            </a:r>
            <a:br>
              <a:rPr lang="cs-CZ" sz="1600" b="1" u="sng" dirty="0" smtClean="0"/>
            </a:br>
            <a:r>
              <a:rPr lang="cs-CZ" sz="1600" b="1" dirty="0" smtClean="0"/>
              <a:t>Vypočti výšku komína.</a:t>
            </a:r>
            <a:endParaRPr lang="cs-CZ" sz="1600" b="1" dirty="0" smtClean="0">
              <a:ea typeface="Cambria Math"/>
            </a:endParaRPr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362" y="2264334"/>
            <a:ext cx="5447763" cy="234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2168180" y="2698783"/>
                <a:ext cx="1657825" cy="369332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C00000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𝜺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𝟑𝟒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°−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𝟐𝟔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8180" y="2698783"/>
                <a:ext cx="165782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1094860" y="5096947"/>
                <a:ext cx="1827744" cy="1140056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C00000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𝒌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𝟐𝟔</m:t>
                          </m:r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𝟓𝟎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𝒌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𝟐𝟔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𝟓𝟎</m:t>
                      </m:r>
                    </m:oMath>
                  </m:oMathPara>
                </a14:m>
                <a:endParaRPr lang="cs-CZ" b="1" i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4860" y="5096947"/>
                <a:ext cx="1827744" cy="11400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3203848" y="5084339"/>
                <a:ext cx="5737983" cy="890885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C00000"/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𝒔𝒊𝒏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</a:rPr>
                        <m:t>𝟑𝟒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°=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𝒗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𝒌</m:t>
                          </m:r>
                        </m:den>
                      </m:f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𝒗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𝒌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𝟑𝟒</m:t>
                      </m:r>
                      <m:r>
                        <a:rPr lang="cs-CZ" b="1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°=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𝟐𝟔</m:t>
                          </m:r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num>
                        <m:den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𝟖</m:t>
                          </m:r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𝟓𝟎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𝟑𝟒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b="1" i="1" dirty="0" smtClean="0">
                  <a:solidFill>
                    <a:srgbClr val="FF0000"/>
                  </a:solidFill>
                </a:endParaRPr>
              </a:p>
              <a:p>
                <a14:m>
                  <m:oMath xmlns:m="http://schemas.openxmlformats.org/officeDocument/2006/math">
                    <m:r>
                      <a:rPr lang="cs-CZ" b="1" i="1" u="sng" smtClean="0">
                        <a:solidFill>
                          <a:srgbClr val="0000FF"/>
                        </a:solidFill>
                        <a:latin typeface="Cambria Math"/>
                      </a:rPr>
                      <m:t>𝒗</m:t>
                    </m:r>
                    <m:r>
                      <a:rPr lang="cs-CZ" b="1" i="1" u="sng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r>
                  <a:rPr lang="cs-CZ" b="1" i="1" u="sng" dirty="0" smtClean="0">
                    <a:solidFill>
                      <a:srgbClr val="0000FF"/>
                    </a:solidFill>
                  </a:rPr>
                  <a:t>88 m</a:t>
                </a:r>
                <a:endParaRPr lang="cs-CZ" b="1" i="1" u="sng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5084339"/>
                <a:ext cx="5737983" cy="890885"/>
              </a:xfrm>
              <a:prstGeom prst="rect">
                <a:avLst/>
              </a:prstGeom>
              <a:blipFill rotWithShape="1">
                <a:blip r:embed="rId7"/>
                <a:stretch>
                  <a:fillRect b="-9459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914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1155</TotalTime>
  <Words>199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26</cp:revision>
  <dcterms:created xsi:type="dcterms:W3CDTF">2013-05-16T10:09:58Z</dcterms:created>
  <dcterms:modified xsi:type="dcterms:W3CDTF">2013-06-29T21:12:47Z</dcterms:modified>
</cp:coreProperties>
</file>