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2" r:id="rId4"/>
    <p:sldId id="256" r:id="rId5"/>
    <p:sldId id="263" r:id="rId6"/>
    <p:sldId id="257" r:id="rId7"/>
    <p:sldId id="259" r:id="rId8"/>
    <p:sldId id="260" r:id="rId9"/>
    <p:sldId id="261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0F7DE-359B-42CF-9F31-08D7C44E41C8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2C014-2FDB-4F60-B8F0-4E391B930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audio" Target="../media/audio1.wa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E%C3%A1be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maci-napady.cz/barvy-na-sklo/sablony/halloween/sablony-halloween/" TargetMode="External"/><Relationship Id="rId2" Type="http://schemas.openxmlformats.org/officeDocument/2006/relationships/hyperlink" Target="http://cs.wikipedia.org/wiki/Jack-o'-lanter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brazky.cz/?q=apple+bobb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ŠKOLY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PROJEKTU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Halloween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REALIZACE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Anotace: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Prezentace je určena žákům třetího ročníku.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 zpracována v programu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Power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Point.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Prezentace slouží k seznámení s tradičním svátkem v anglosaských zemích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Halloweenem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8" name="Picture 12" descr="Strašidelný stro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700808"/>
            <a:ext cx="5184576" cy="4896544"/>
          </a:xfrm>
          <a:prstGeom prst="rect">
            <a:avLst/>
          </a:prstGeom>
          <a:noFill/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Halloween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pic>
        <p:nvPicPr>
          <p:cNvPr id="9" name="MS900075061[1].wav">
            <a:hlinkClick r:id="" action="ppaction://media"/>
          </p:cNvPr>
          <p:cNvPicPr>
            <a:picLocks noRot="1" noChangeAspect="1"/>
          </p:cNvPicPr>
          <p:nvPr>
            <a:wavAudioFile r:embed="rId1" name="MS900075061[1].wav"/>
          </p:nvPr>
        </p:nvPicPr>
        <p:blipFill>
          <a:blip r:embed="rId5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0" name="MS900097487[1].wav">
            <a:hlinkClick r:id="" action="ppaction://media"/>
          </p:cNvPr>
          <p:cNvPicPr>
            <a:picLocks noRot="1" noChangeAspect="1"/>
          </p:cNvPicPr>
          <p:nvPr>
            <a:wavAudioFile r:embed="rId2" name="MS900097487[1].wav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1" name="MS900075061[1].wav">
            <a:hlinkClick r:id="" action="ppaction://media"/>
          </p:cNvPr>
          <p:cNvPicPr>
            <a:picLocks noRot="1" noChangeAspect="1"/>
          </p:cNvPicPr>
          <p:nvPr>
            <a:wavAudioFile r:embed="rId1" name="MS900075061[1].wav"/>
          </p:nvPr>
        </p:nvPicPr>
        <p:blipFill>
          <a:blip r:embed="rId7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2" name="MS900075061[1].wav">
            <a:hlinkClick r:id="" action="ppaction://media"/>
          </p:cNvPr>
          <p:cNvPicPr>
            <a:picLocks noRot="1" noChangeAspect="1"/>
          </p:cNvPicPr>
          <p:nvPr>
            <a:wavAudioFile r:embed="rId1" name="MS900075061[1].wav"/>
          </p:nvPr>
        </p:nvPicPr>
        <p:blipFill>
          <a:blip r:embed="rId7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3" name="MS900075061[1].wav">
            <a:hlinkClick r:id="" action="ppaction://media"/>
          </p:cNvPr>
          <p:cNvPicPr>
            <a:picLocks noRot="1" noChangeAspect="1"/>
          </p:cNvPicPr>
          <p:nvPr>
            <a:wavAudioFile r:embed="rId1" name="MS900075061[1].wav"/>
          </p:nvPr>
        </p:nvPicPr>
        <p:blipFill>
          <a:blip r:embed="rId7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3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39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39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539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53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>
                <p:cTn id="2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/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</a:b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971600" y="692696"/>
            <a:ext cx="6984776" cy="49685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31. říjen období tmy, chladu, rozpadu a smrti- Keltové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Dušičky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Halloween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stejný historický základ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Co k 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Halloweenu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patří:dýně, čarodějky, duchové, oheň, kostlivci, příšery, černé kočky, u barev je to černá a oranžová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Převleky: dříve se lidé převlékali za mrtvé, aby přelstili duchy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pic>
        <p:nvPicPr>
          <p:cNvPr id="16398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373216"/>
            <a:ext cx="1296144" cy="1296144"/>
          </a:xfrm>
          <a:prstGeom prst="rect">
            <a:avLst/>
          </a:prstGeom>
          <a:noFill/>
        </p:spPr>
      </p:pic>
      <p:pic>
        <p:nvPicPr>
          <p:cNvPr id="16404" name="Picture 2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445224"/>
            <a:ext cx="1224136" cy="1224136"/>
          </a:xfrm>
          <a:prstGeom prst="rect">
            <a:avLst/>
          </a:prstGeom>
          <a:noFill/>
        </p:spPr>
      </p:pic>
      <p:pic>
        <p:nvPicPr>
          <p:cNvPr id="16408" name="Picture 24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5373216"/>
            <a:ext cx="1268760" cy="1268760"/>
          </a:xfrm>
          <a:prstGeom prst="rect">
            <a:avLst/>
          </a:prstGeom>
          <a:noFill/>
        </p:spPr>
      </p:pic>
      <p:pic>
        <p:nvPicPr>
          <p:cNvPr id="16410" name="Picture 26" descr="Zobrazit podrobnosti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5157192"/>
            <a:ext cx="1828800" cy="1828800"/>
          </a:xfrm>
          <a:prstGeom prst="rect">
            <a:avLst/>
          </a:prstGeom>
          <a:noFill/>
        </p:spPr>
      </p:pic>
      <p:pic>
        <p:nvPicPr>
          <p:cNvPr id="16412" name="Picture 28" descr="Zobrazit podrobnosti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5445224"/>
            <a:ext cx="1252736" cy="1252736"/>
          </a:xfrm>
          <a:prstGeom prst="rect">
            <a:avLst/>
          </a:prstGeom>
          <a:noFill/>
        </p:spPr>
      </p:pic>
      <p:pic>
        <p:nvPicPr>
          <p:cNvPr id="16416" name="Picture 32" descr="Zobrazit podrobnosti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530120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31024" cy="1143000"/>
          </a:xfrm>
        </p:spPr>
        <p:txBody>
          <a:bodyPr>
            <a:normAutofit fontScale="90000"/>
          </a:bodyPr>
          <a:lstStyle/>
          <a:p>
            <a:r>
              <a:rPr lang="cs-CZ" sz="49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Trick</a:t>
            </a:r>
            <a:r>
              <a:rPr lang="cs-CZ" sz="49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sz="49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and</a:t>
            </a:r>
            <a:r>
              <a:rPr lang="cs-CZ" sz="49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sz="49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treat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/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7859216" cy="44644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	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Slova „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trick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or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treat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“ (ohavnost  nebo dar - význam by se dal volně přeložit dej nám koledu, nebo ti něco ošklivého provedu“.  Věřili, že duše mrtvých byly hladové. Z toho se vyvinul zvyk prosit v tento den o koledu. Když si poskytnutými dary nezískají náklonnost duší zemřelých bude následovat hněv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Samhaina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skrz kletbu  „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tricks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“, uvalenou ze strany zemřelých duší jeho služebníků na ty, kdo je neobdarovali.</a:t>
            </a:r>
            <a:endParaRPr lang="cs-CZ" sz="3000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pic>
        <p:nvPicPr>
          <p:cNvPr id="6" name="Picture 2" descr="bats_in_bagp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16024"/>
            <a:ext cx="1619672" cy="1619674"/>
          </a:xfrm>
          <a:prstGeom prst="rect">
            <a:avLst/>
          </a:prstGeom>
          <a:solidFill>
            <a:schemeClr val="accent6">
              <a:lumMod val="75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1296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Původ tradice</a:t>
            </a: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Do USA tradici přinesli irští přistěhovalci v 19. století. V Americe tuříny nebyly vždy dostupné, proto se místo nich používaly dýně. Dýně jack-o'-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lantern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od té doby patří k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Halloweenu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a dnes je jeho typickým symbolem.</a:t>
            </a: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O původu jack-o'-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lantern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je mnoho tradic a legend. Jedna z oblíbených je o irském darmošlapovi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Jackovi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, dobře známém pro své opilecké podlosti. Jack byl na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Halloween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opilý tak, že jeho duše začala pomalu opouštět jeho tělo.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smtClean="0">
                <a:solidFill>
                  <a:srgbClr val="C00000"/>
                </a:solidFill>
                <a:hlinkClick r:id="rId2" tooltip="Ďábel"/>
              </a:rPr>
              <a:t>Ďábel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spatřil svou příležitost a přišel si pro něj okamžitě na zem. Jack byl zoufalý, chtěl se vyhnout svému osudu, prosil ďábla, aby mu povolil ještě poslední drink. Ďábel souhlasil, ale řekl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Jackovi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, ať si zaplatí své pití sám, protože on peníze nemá. Ale Jack tvrdil, že peníze nemá. Zeptal se proto ďábla, jestli by se na těch 6 pencí nepřeměnil, Jack by zaplatil a ďábel by se pak přeměnil zpátky. Po zvážení se ďábel rozhodl, že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Jackovo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přání je rozumné, a změnil se na šest pencí. Jack okamžitě popadl minci a dal ji do své peněženky. Ďábel byl uvězněn, začal prosit a pak hrozit. Nakonec se dohodli, že Jack ďábla pustí, když slíbí, že mu dá ještě rok volnosti. Tak se i stalo. Netrvalo dlouho a Jack se vrátil do starých kolejí a opět podlehl alkoholu.</a:t>
            </a: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Další Svátek všech svatých se Ďábel objevil a přišel si opět pro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Jackovu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duši. Jack přemýšlel jak znovu podvést ďábla a uchránit svou duši. Navrhl ďáblovi, že si může vzít jedno z lahodných jablek visících na blízké jabloni. Ďábel ale na jablka nedosáhl, proto mu Jack nabídl, aby mu vlezl na ramena a pro jablko se natáhl. Jakmile byl Ďábel na stromě, vytáhl Jack z kapsy nůž a vyřezal do kmene kříž. Ďábel proto nemohl slézt ze stromu. Rozzuřený a zoufalý nabídl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Jackovi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dalších deset let, když ho pustí ze stromu. Ale Jack trval na tom, že už si ďábel pro něj nesmí nikdy znovu přijít a on tak bude svobodný. Ďábel nakonec rozzuřeně souhlasil.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Jackův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život se poté opět vrátil do starých kolejí, ale před dalším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Halloweenem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Jackovo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tělo alkoholu podlehlo a Jack zemřel. Od brány nebes byl pro podlost v životě odvrácen, ale i Ďábel ho odmítl od brány pekelné, protože mu přislíbil, že už pro něj nikdy více nepřijde a ať se vrátí odkud přišel. Na pomoc dostal Jack od Ďábla žhavou hroudu uhlí, která jej měla provázet jeho cestou. Jack ji vložil do vydlabané řepy a od té doby mu svítila na jeho věčném putování. Lidé proto dávají jack-o'-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</a:rPr>
              <a:t>lanterns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 na okna a římsy, protože věří že Jack vezme světlo a ochrání je před kýmkoli.</a:t>
            </a: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noc-den.bloger.cz/obrazky/noc-den.bloger.cz/halloween-dy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89301"/>
            <a:ext cx="6089972" cy="40559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allowee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6170" y="4077072"/>
            <a:ext cx="1803329" cy="1728191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2052" name="Picture 4" descr="halloween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23876" y="4725144"/>
            <a:ext cx="1626820" cy="159293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2054" name="Picture 6" descr="halloween-netopy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2636912"/>
            <a:ext cx="936104" cy="1095928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2056" name="Picture 8" descr="halloween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863382"/>
            <a:ext cx="1678685" cy="1989554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7" name="Picture 6" descr="hallowee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13790" y="908720"/>
            <a:ext cx="1292005" cy="1103589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8" name="Picture 4" descr="halloween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3806060"/>
            <a:ext cx="1267206" cy="2211853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9" name="Picture 2" descr="halloween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8849" y="764704"/>
            <a:ext cx="1178226" cy="1468958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pic>
        <p:nvPicPr>
          <p:cNvPr id="10" name="Picture 10" descr="halloween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1628800"/>
            <a:ext cx="1394453" cy="104584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347864" y="2852936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Paint</a:t>
            </a:r>
            <a:endParaRPr lang="cs-CZ" sz="4400" i="1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Hry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Counting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Apple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bobbing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Dress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your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mummy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Apple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pass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Matching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pictures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Apple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paring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Witch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´s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fingers</a:t>
            </a:r>
            <a:endParaRPr lang="cs-CZ" dirty="0" smtClean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Pancakes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pic>
        <p:nvPicPr>
          <p:cNvPr id="1032" name="Picture 8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556792"/>
            <a:ext cx="1784477" cy="1728192"/>
          </a:xfrm>
          <a:prstGeom prst="rect">
            <a:avLst/>
          </a:prstGeom>
          <a:noFill/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149080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49289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Old English Text MT" pitchFamily="66" charset="0"/>
              </a:rPr>
              <a:t>Citace: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http://cs.wikipedia.org/wiki/Jack-o%27-lantern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http://www.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domaci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napady.cz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/barvy-na-sklo/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sablony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halloween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sablony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halloween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http://obrazky.cz/?q=apple+bobbing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http://office.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microsoft.com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624</Words>
  <Application>Microsoft Office PowerPoint</Application>
  <PresentationFormat>Předvádění na obrazovce (4:3)</PresentationFormat>
  <Paragraphs>47</Paragraphs>
  <Slides>10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</vt:lpstr>
      <vt:lpstr>Halloween</vt:lpstr>
      <vt:lpstr> </vt:lpstr>
      <vt:lpstr>Trick and treat </vt:lpstr>
      <vt:lpstr>Snímek 6</vt:lpstr>
      <vt:lpstr>Snímek 7</vt:lpstr>
      <vt:lpstr>Snímek 8</vt:lpstr>
      <vt:lpstr>Hry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Martin</cp:lastModifiedBy>
  <cp:revision>17</cp:revision>
  <dcterms:created xsi:type="dcterms:W3CDTF">2012-11-06T20:52:02Z</dcterms:created>
  <dcterms:modified xsi:type="dcterms:W3CDTF">2012-11-08T21:03:22Z</dcterms:modified>
</cp:coreProperties>
</file>