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107E4B-64DD-4B26-8167-C03FEB765F11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0636F4-99CB-46B5-9A19-F5727B286B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212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FD0DB1-31B9-495C-8996-D656F2CA72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755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597C8094-A9F9-49CD-B4F6-A0677D0D9261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C8094-A9F9-49CD-B4F6-A0677D0D9261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597C8094-A9F9-49CD-B4F6-A0677D0D9261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55EA3CA-583D-4DE3-B0C4-5B4AA0A8F4D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7624" y="4509120"/>
            <a:ext cx="712879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prstClr val="black"/>
                </a:solidFill>
              </a:rPr>
              <a:t>Název DUM:  </a:t>
            </a:r>
            <a:r>
              <a:rPr lang="cs-CZ" sz="1400" dirty="0" smtClean="0">
                <a:solidFill>
                  <a:prstClr val="black"/>
                </a:solidFill>
              </a:rPr>
              <a:t>VY_32_INOVACE_VII_2_08 osobní zájmena, prezentace</a:t>
            </a:r>
            <a:endParaRPr lang="cs-CZ" sz="1400" dirty="0" smtClean="0">
              <a:solidFill>
                <a:prstClr val="black"/>
              </a:solidFill>
            </a:endParaRPr>
          </a:p>
          <a:p>
            <a:endParaRPr lang="cs-CZ" sz="1400" b="1" dirty="0" smtClean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Šablona číslo:  </a:t>
            </a:r>
            <a:r>
              <a:rPr lang="cs-CZ" sz="1400" dirty="0" smtClean="0">
                <a:solidFill>
                  <a:prstClr val="black"/>
                </a:solidFill>
              </a:rPr>
              <a:t>VII</a:t>
            </a:r>
            <a:r>
              <a:rPr lang="cs-CZ" sz="1400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sz="1400" dirty="0" smtClean="0">
                <a:solidFill>
                  <a:prstClr val="black"/>
                </a:solidFill>
              </a:rPr>
              <a:t>2</a:t>
            </a:r>
            <a:r>
              <a:rPr lang="cs-CZ" sz="1400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sz="1400" dirty="0" smtClean="0">
                <a:solidFill>
                  <a:prstClr val="black"/>
                </a:solidFill>
              </a:rPr>
              <a:t> </a:t>
            </a:r>
            <a:r>
              <a:rPr lang="cs-CZ" sz="1400" dirty="0" smtClean="0">
                <a:solidFill>
                  <a:prstClr val="black"/>
                </a:solidFill>
              </a:rPr>
              <a:t>08</a:t>
            </a:r>
            <a:r>
              <a:rPr lang="cs-CZ" sz="1400" b="1" dirty="0" smtClean="0">
                <a:solidFill>
                  <a:prstClr val="black"/>
                </a:solidFill>
              </a:rPr>
              <a:t>  </a:t>
            </a:r>
            <a:endParaRPr lang="cs-CZ" sz="1400" dirty="0" smtClean="0">
              <a:solidFill>
                <a:prstClr val="black"/>
              </a:solidFill>
            </a:endParaRP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sz="1400" b="1" dirty="0" smtClean="0">
                <a:solidFill>
                  <a:prstClr val="black"/>
                </a:solidFill>
              </a:rPr>
              <a:t>Autor: </a:t>
            </a:r>
            <a:r>
              <a:rPr lang="cs-CZ" sz="1400" dirty="0" smtClean="0">
                <a:solidFill>
                  <a:prstClr val="black"/>
                </a:solidFill>
              </a:rPr>
              <a:t>Mgr. Radmila Smolíková</a:t>
            </a:r>
            <a:endParaRPr lang="cs-CZ" sz="14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4664"/>
            <a:ext cx="6078537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6671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osobní zájmena jako podmět a předmět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</a:t>
            </a:r>
            <a:r>
              <a:rPr lang="cs-CZ" sz="1600" dirty="0" smtClean="0"/>
              <a:t>se seznámí  s tvary osobních zájmen a procvičí si je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11-12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osobní zájmena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tabule, sešit, psací potřeby</a:t>
            </a:r>
          </a:p>
          <a:p>
            <a:endParaRPr lang="cs-CZ" sz="1600" b="1" dirty="0"/>
          </a:p>
          <a:p>
            <a:r>
              <a:rPr lang="cs-CZ" sz="1600" b="1" dirty="0" smtClean="0"/>
              <a:t>Potřebný čas pro výuku DUM:</a:t>
            </a:r>
            <a:r>
              <a:rPr lang="cs-CZ" sz="1600" dirty="0" smtClean="0"/>
              <a:t> </a:t>
            </a:r>
            <a:r>
              <a:rPr lang="cs-CZ" sz="1600" dirty="0" smtClean="0"/>
              <a:t>35 </a:t>
            </a:r>
            <a:r>
              <a:rPr lang="cs-CZ" sz="1600" dirty="0" smtClean="0"/>
              <a:t>minut</a:t>
            </a:r>
            <a:endParaRPr lang="cs-CZ" sz="1600" b="1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tabuli, při procvičování se žáci aktivně zapojují. Závěrečné shrnující cvičení realizují žáci ústně i písemně do sešitů. Kontrolní překlad je </a:t>
            </a:r>
            <a:r>
              <a:rPr lang="cs-CZ" sz="1600" dirty="0" smtClean="0"/>
              <a:t>simultánně promítán </a:t>
            </a:r>
            <a:r>
              <a:rPr lang="cs-CZ" sz="1600" dirty="0" smtClean="0"/>
              <a:t>na interaktivní tabuli.</a:t>
            </a:r>
            <a:endParaRPr lang="cs-CZ" sz="1600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2193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 smtClean="0"/>
              <a:t>PROJECT - </a:t>
            </a:r>
            <a:r>
              <a:rPr lang="cs-CZ" sz="1800" dirty="0" err="1" smtClean="0"/>
              <a:t>Students</a:t>
            </a:r>
            <a:r>
              <a:rPr lang="cs-CZ" sz="1800" dirty="0" smtClean="0"/>
              <a:t>´ </a:t>
            </a:r>
            <a:r>
              <a:rPr lang="cs-CZ" sz="1800" dirty="0" err="1" smtClean="0"/>
              <a:t>Book</a:t>
            </a:r>
            <a:r>
              <a:rPr lang="cs-CZ" sz="1800" dirty="0" smtClean="0"/>
              <a:t> 2, Tom </a:t>
            </a:r>
            <a:r>
              <a:rPr lang="cs-CZ" sz="1800" dirty="0" err="1" smtClean="0"/>
              <a:t>Hutchinson</a:t>
            </a:r>
            <a:r>
              <a:rPr lang="cs-CZ" sz="1800" dirty="0" smtClean="0"/>
              <a:t>, Oxford University </a:t>
            </a:r>
            <a:r>
              <a:rPr lang="cs-CZ" sz="1800" dirty="0" err="1" smtClean="0"/>
              <a:t>Press</a:t>
            </a:r>
            <a:r>
              <a:rPr lang="cs-CZ" sz="1800" dirty="0" smtClean="0"/>
              <a:t> 1999</a:t>
            </a:r>
          </a:p>
          <a:p>
            <a:pPr marL="0" indent="0">
              <a:buNone/>
            </a:pPr>
            <a:r>
              <a:rPr lang="cs-CZ" sz="1800" dirty="0" smtClean="0"/>
              <a:t>PROJECT – pracovní sešit 2, Tom </a:t>
            </a:r>
            <a:r>
              <a:rPr lang="cs-CZ" sz="1800" dirty="0" err="1" smtClean="0"/>
              <a:t>Hutchinson</a:t>
            </a:r>
            <a:r>
              <a:rPr lang="cs-CZ" sz="1800" dirty="0" smtClean="0"/>
              <a:t>, Oxford University </a:t>
            </a:r>
            <a:r>
              <a:rPr lang="cs-CZ" sz="1800" dirty="0" err="1" smtClean="0"/>
              <a:t>Press</a:t>
            </a:r>
            <a:r>
              <a:rPr lang="cs-CZ" sz="1800" dirty="0" smtClean="0"/>
              <a:t> 1999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826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Zopakujme si osobní zájmena: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 algn="ctr">
              <a:buNone/>
            </a:pPr>
            <a:r>
              <a:rPr lang="cs-CZ" dirty="0" smtClean="0"/>
              <a:t>I</a:t>
            </a:r>
          </a:p>
          <a:p>
            <a:pPr marL="68580" indent="0" algn="ctr">
              <a:buNone/>
            </a:pPr>
            <a:r>
              <a:rPr lang="cs-CZ" dirty="0" err="1" smtClean="0"/>
              <a:t>you</a:t>
            </a:r>
            <a:endParaRPr lang="cs-CZ" dirty="0" smtClean="0"/>
          </a:p>
          <a:p>
            <a:pPr marL="68580" indent="0" algn="ctr">
              <a:buNone/>
            </a:pPr>
            <a:r>
              <a:rPr lang="cs-CZ" dirty="0" smtClean="0"/>
              <a:t>he</a:t>
            </a:r>
          </a:p>
          <a:p>
            <a:pPr marL="68580" indent="0" algn="ctr">
              <a:buNone/>
            </a:pPr>
            <a:r>
              <a:rPr lang="cs-CZ" dirty="0" err="1" smtClean="0"/>
              <a:t>she</a:t>
            </a:r>
            <a:endParaRPr lang="cs-CZ" dirty="0" smtClean="0"/>
          </a:p>
          <a:p>
            <a:pPr marL="68580" indent="0" algn="ctr">
              <a:buNone/>
            </a:pPr>
            <a:r>
              <a:rPr lang="cs-CZ" dirty="0" err="1" smtClean="0"/>
              <a:t>it</a:t>
            </a:r>
            <a:endParaRPr lang="cs-CZ" dirty="0" smtClean="0"/>
          </a:p>
          <a:p>
            <a:pPr marL="68580" indent="0" algn="ctr">
              <a:buNone/>
            </a:pPr>
            <a:r>
              <a:rPr lang="cs-CZ" dirty="0" err="1" smtClean="0"/>
              <a:t>we</a:t>
            </a:r>
            <a:endParaRPr lang="cs-CZ" dirty="0" smtClean="0"/>
          </a:p>
          <a:p>
            <a:pPr marL="68580" indent="0" algn="ctr">
              <a:buNone/>
            </a:pPr>
            <a:r>
              <a:rPr lang="cs-CZ" dirty="0" err="1" smtClean="0"/>
              <a:t>you</a:t>
            </a:r>
            <a:endParaRPr lang="cs-CZ" dirty="0" smtClean="0"/>
          </a:p>
          <a:p>
            <a:pPr marL="68580" indent="0" algn="ctr">
              <a:buNone/>
            </a:pPr>
            <a:r>
              <a:rPr lang="cs-CZ" dirty="0" err="1" smtClean="0"/>
              <a:t>they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058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Hurá, teď něco nového: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u="sng" dirty="0" smtClean="0"/>
              <a:t>Zájmeno jako podmět (1. pád)</a:t>
            </a:r>
            <a:r>
              <a:rPr lang="cs-CZ" dirty="0" smtClean="0"/>
              <a:t> – to už známe:</a:t>
            </a:r>
          </a:p>
          <a:p>
            <a:pPr marL="68580" indent="0" algn="r">
              <a:buNone/>
            </a:pPr>
            <a:r>
              <a:rPr lang="cs-CZ" dirty="0" smtClean="0"/>
              <a:t>I</a:t>
            </a:r>
          </a:p>
          <a:p>
            <a:pPr marL="68580" indent="0" algn="r">
              <a:buNone/>
            </a:pPr>
            <a:r>
              <a:rPr lang="cs-CZ" dirty="0" err="1" smtClean="0"/>
              <a:t>you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smtClean="0"/>
              <a:t>he</a:t>
            </a:r>
          </a:p>
          <a:p>
            <a:pPr marL="68580" indent="0" algn="r">
              <a:buNone/>
            </a:pPr>
            <a:r>
              <a:rPr lang="cs-CZ" dirty="0" err="1" smtClean="0"/>
              <a:t>she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it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we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you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they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20000"/>
          </a:bodyPr>
          <a:lstStyle/>
          <a:p>
            <a:pPr marL="68580" indent="0">
              <a:buNone/>
            </a:pPr>
            <a:r>
              <a:rPr lang="cs-CZ" u="sng" dirty="0" smtClean="0"/>
              <a:t>Zájmeno jako předmět (2.-7. pád)</a:t>
            </a:r>
          </a:p>
          <a:p>
            <a:pPr marL="68580" indent="0">
              <a:buNone/>
            </a:pPr>
            <a:r>
              <a:rPr lang="cs-CZ" sz="2600" dirty="0" err="1" smtClean="0"/>
              <a:t>me</a:t>
            </a:r>
            <a:endParaRPr lang="cs-CZ" sz="2600" dirty="0" smtClean="0"/>
          </a:p>
          <a:p>
            <a:pPr marL="68580" indent="0">
              <a:buNone/>
            </a:pPr>
            <a:r>
              <a:rPr lang="cs-CZ" sz="2600" dirty="0" err="1" smtClean="0"/>
              <a:t>you</a:t>
            </a:r>
            <a:endParaRPr lang="cs-CZ" sz="2600" dirty="0" smtClean="0"/>
          </a:p>
          <a:p>
            <a:pPr marL="68580" indent="0">
              <a:buNone/>
            </a:pPr>
            <a:r>
              <a:rPr lang="cs-CZ" sz="2600" dirty="0" err="1" smtClean="0"/>
              <a:t>him</a:t>
            </a:r>
            <a:endParaRPr lang="cs-CZ" sz="2600" dirty="0" smtClean="0"/>
          </a:p>
          <a:p>
            <a:pPr marL="68580" indent="0">
              <a:buNone/>
            </a:pPr>
            <a:r>
              <a:rPr lang="cs-CZ" sz="2600" dirty="0" smtClean="0"/>
              <a:t>her</a:t>
            </a:r>
          </a:p>
          <a:p>
            <a:pPr marL="68580" indent="0">
              <a:buNone/>
            </a:pPr>
            <a:r>
              <a:rPr lang="cs-CZ" sz="2600" dirty="0" err="1" smtClean="0"/>
              <a:t>it</a:t>
            </a:r>
            <a:endParaRPr lang="cs-CZ" sz="2600" dirty="0" smtClean="0"/>
          </a:p>
          <a:p>
            <a:pPr marL="68580" indent="0">
              <a:buNone/>
            </a:pPr>
            <a:r>
              <a:rPr lang="cs-CZ" sz="2600" dirty="0" err="1" smtClean="0"/>
              <a:t>us</a:t>
            </a:r>
            <a:endParaRPr lang="cs-CZ" sz="2600" dirty="0" smtClean="0"/>
          </a:p>
          <a:p>
            <a:pPr marL="68580" indent="0">
              <a:buNone/>
            </a:pPr>
            <a:r>
              <a:rPr lang="cs-CZ" sz="2600" dirty="0" err="1" smtClean="0"/>
              <a:t>yo</a:t>
            </a:r>
            <a:r>
              <a:rPr lang="cs-CZ" dirty="0" err="1" smtClean="0"/>
              <a:t>u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them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3333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/>
              <a:t>Zapamatoval/zapamatovala sis?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u="sng" dirty="0" smtClean="0"/>
              <a:t>Zájmeno jako podmět (1. pád):</a:t>
            </a:r>
          </a:p>
          <a:p>
            <a:pPr marL="68580" indent="0" algn="r">
              <a:buNone/>
            </a:pPr>
            <a:r>
              <a:rPr lang="cs-CZ" dirty="0" smtClean="0"/>
              <a:t>I</a:t>
            </a:r>
          </a:p>
          <a:p>
            <a:pPr marL="68580" indent="0" algn="r">
              <a:buNone/>
            </a:pPr>
            <a:r>
              <a:rPr lang="cs-CZ" dirty="0" err="1" smtClean="0"/>
              <a:t>you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smtClean="0"/>
              <a:t>he</a:t>
            </a:r>
          </a:p>
          <a:p>
            <a:pPr marL="68580" indent="0" algn="r">
              <a:buNone/>
            </a:pPr>
            <a:r>
              <a:rPr lang="cs-CZ" dirty="0" err="1" smtClean="0"/>
              <a:t>she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it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we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you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they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u="sng" dirty="0" smtClean="0"/>
              <a:t>Zájmeno jako předmět (2.-7. pád)</a:t>
            </a:r>
          </a:p>
          <a:p>
            <a:pPr marL="68580" indent="0">
              <a:buNone/>
            </a:pPr>
            <a:r>
              <a:rPr lang="cs-CZ" dirty="0" err="1" smtClean="0"/>
              <a:t>me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you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him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her</a:t>
            </a:r>
          </a:p>
          <a:p>
            <a:pPr marL="68580" indent="0">
              <a:buNone/>
            </a:pPr>
            <a:r>
              <a:rPr lang="cs-CZ" dirty="0" err="1" smtClean="0"/>
              <a:t>it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us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you</a:t>
            </a:r>
            <a:endParaRPr lang="cs-CZ" dirty="0" smtClean="0"/>
          </a:p>
          <a:p>
            <a:pPr marL="68580" indent="0">
              <a:buNone/>
            </a:pPr>
            <a:r>
              <a:rPr lang="cs-CZ" dirty="0" err="1" smtClean="0"/>
              <a:t>them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6408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Zkusme vazby: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algn="r"/>
            <a:r>
              <a:rPr lang="cs-CZ" b="1" dirty="0" err="1" smtClean="0"/>
              <a:t>with</a:t>
            </a:r>
            <a:endParaRPr lang="cs-CZ" b="1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her</a:t>
            </a:r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se mnou</a:t>
            </a:r>
          </a:p>
          <a:p>
            <a:pPr marL="68580" indent="0">
              <a:buNone/>
            </a:pPr>
            <a:r>
              <a:rPr lang="cs-CZ" dirty="0" smtClean="0"/>
              <a:t>s tebou</a:t>
            </a:r>
          </a:p>
          <a:p>
            <a:pPr marL="68580" indent="0">
              <a:buNone/>
            </a:pPr>
            <a:r>
              <a:rPr lang="cs-CZ" dirty="0" smtClean="0"/>
              <a:t>s ním</a:t>
            </a:r>
          </a:p>
          <a:p>
            <a:pPr marL="68580" indent="0">
              <a:buNone/>
            </a:pPr>
            <a:r>
              <a:rPr lang="cs-CZ" dirty="0" smtClean="0"/>
              <a:t>s ní</a:t>
            </a:r>
          </a:p>
          <a:p>
            <a:pPr marL="68580" indent="0">
              <a:buNone/>
            </a:pPr>
            <a:r>
              <a:rPr lang="cs-CZ" dirty="0" smtClean="0"/>
              <a:t>s tím (zvíře, věc)</a:t>
            </a:r>
          </a:p>
          <a:p>
            <a:pPr marL="68580" indent="0">
              <a:buNone/>
            </a:pPr>
            <a:r>
              <a:rPr lang="cs-CZ" dirty="0" smtClean="0"/>
              <a:t>s námi</a:t>
            </a:r>
          </a:p>
          <a:p>
            <a:pPr marL="68580" indent="0">
              <a:buNone/>
            </a:pPr>
            <a:r>
              <a:rPr lang="cs-CZ" dirty="0" smtClean="0"/>
              <a:t>s vámi</a:t>
            </a:r>
          </a:p>
          <a:p>
            <a:pPr marL="68580" indent="0">
              <a:buNone/>
            </a:pPr>
            <a:r>
              <a:rPr lang="cs-CZ" dirty="0" smtClean="0"/>
              <a:t>s nimi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6689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u="sng" dirty="0" smtClean="0"/>
              <a:t>A teď sám/sama </a:t>
            </a:r>
            <a:r>
              <a:rPr lang="cs-CZ" sz="2400" u="sng" dirty="0" smtClean="0"/>
              <a:t>(zkus si přeložit do sešitu)</a:t>
            </a:r>
            <a:r>
              <a:rPr lang="cs-CZ" sz="2200" u="sng" dirty="0" smtClean="0"/>
              <a:t>:</a:t>
            </a:r>
            <a:endParaRPr lang="cs-CZ" sz="2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algn="r"/>
            <a:r>
              <a:rPr lang="cs-CZ" b="1" dirty="0" err="1" smtClean="0"/>
              <a:t>with</a:t>
            </a:r>
            <a:endParaRPr lang="cs-CZ" b="1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her</a:t>
            </a:r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se mnou</a:t>
            </a:r>
          </a:p>
          <a:p>
            <a:pPr marL="68580" indent="0">
              <a:buNone/>
            </a:pPr>
            <a:r>
              <a:rPr lang="cs-CZ" dirty="0" smtClean="0"/>
              <a:t>s tebou</a:t>
            </a:r>
          </a:p>
          <a:p>
            <a:pPr marL="68580" indent="0">
              <a:buNone/>
            </a:pPr>
            <a:r>
              <a:rPr lang="cs-CZ" dirty="0" smtClean="0"/>
              <a:t>s ním</a:t>
            </a:r>
          </a:p>
          <a:p>
            <a:pPr marL="68580" indent="0">
              <a:buNone/>
            </a:pPr>
            <a:r>
              <a:rPr lang="cs-CZ" dirty="0" smtClean="0"/>
              <a:t>s ní</a:t>
            </a:r>
          </a:p>
          <a:p>
            <a:pPr marL="68580" indent="0">
              <a:buNone/>
            </a:pPr>
            <a:r>
              <a:rPr lang="cs-CZ" dirty="0" smtClean="0"/>
              <a:t>s tím (zvíře, věc)</a:t>
            </a:r>
          </a:p>
          <a:p>
            <a:pPr marL="68580" indent="0">
              <a:buNone/>
            </a:pPr>
            <a:r>
              <a:rPr lang="cs-CZ" dirty="0" smtClean="0"/>
              <a:t>s námi</a:t>
            </a:r>
          </a:p>
          <a:p>
            <a:pPr marL="68580" indent="0">
              <a:buNone/>
            </a:pPr>
            <a:r>
              <a:rPr lang="cs-CZ" dirty="0" smtClean="0"/>
              <a:t>s vámi</a:t>
            </a:r>
          </a:p>
          <a:p>
            <a:pPr marL="68580" indent="0">
              <a:buNone/>
            </a:pPr>
            <a:r>
              <a:rPr lang="cs-CZ" dirty="0" smtClean="0"/>
              <a:t>s nimi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296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u="sng" dirty="0" smtClean="0"/>
              <a:t>A teď obráceně </a:t>
            </a:r>
            <a:r>
              <a:rPr lang="cs-CZ" sz="2400" u="sng" dirty="0" smtClean="0"/>
              <a:t>(zkus si do sešitu)</a:t>
            </a:r>
            <a:r>
              <a:rPr lang="cs-CZ" sz="2200" u="sng" dirty="0" smtClean="0"/>
              <a:t>:</a:t>
            </a:r>
            <a:endParaRPr lang="cs-CZ" sz="2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algn="r"/>
            <a:r>
              <a:rPr lang="cs-CZ" b="1" dirty="0" err="1" smtClean="0"/>
              <a:t>with</a:t>
            </a:r>
            <a:endParaRPr lang="cs-CZ" b="1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her</a:t>
            </a:r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endParaRPr lang="cs-CZ" dirty="0" smtClean="0"/>
          </a:p>
          <a:p>
            <a:pPr marL="68580" indent="0" algn="r">
              <a:buNone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se mnou</a:t>
            </a:r>
          </a:p>
          <a:p>
            <a:pPr marL="68580" indent="0">
              <a:buNone/>
            </a:pPr>
            <a:r>
              <a:rPr lang="cs-CZ" dirty="0" smtClean="0"/>
              <a:t>s tebou</a:t>
            </a:r>
          </a:p>
          <a:p>
            <a:pPr marL="68580" indent="0">
              <a:buNone/>
            </a:pPr>
            <a:r>
              <a:rPr lang="cs-CZ" dirty="0" smtClean="0"/>
              <a:t>s ním</a:t>
            </a:r>
          </a:p>
          <a:p>
            <a:pPr marL="68580" indent="0">
              <a:buNone/>
            </a:pPr>
            <a:r>
              <a:rPr lang="cs-CZ" dirty="0" smtClean="0"/>
              <a:t>s ní</a:t>
            </a:r>
          </a:p>
          <a:p>
            <a:pPr marL="68580" indent="0">
              <a:buNone/>
            </a:pPr>
            <a:r>
              <a:rPr lang="cs-CZ" dirty="0" smtClean="0"/>
              <a:t>s tím (zvíře, věc)</a:t>
            </a:r>
          </a:p>
          <a:p>
            <a:pPr marL="68580" indent="0">
              <a:buNone/>
            </a:pPr>
            <a:r>
              <a:rPr lang="cs-CZ" dirty="0" smtClean="0"/>
              <a:t>s námi</a:t>
            </a:r>
          </a:p>
          <a:p>
            <a:pPr marL="68580" indent="0">
              <a:buNone/>
            </a:pPr>
            <a:r>
              <a:rPr lang="cs-CZ" dirty="0" smtClean="0"/>
              <a:t>s vámi</a:t>
            </a:r>
          </a:p>
          <a:p>
            <a:pPr marL="68580" indent="0">
              <a:buNone/>
            </a:pPr>
            <a:r>
              <a:rPr lang="cs-CZ" dirty="0" smtClean="0"/>
              <a:t>s nimi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175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Některé příklady dalších vazeb: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b="1" dirty="0" smtClean="0"/>
              <a:t>to</a:t>
            </a:r>
          </a:p>
          <a:p>
            <a:pPr marL="68580" indent="0">
              <a:buNone/>
            </a:pPr>
            <a:r>
              <a:rPr lang="cs-CZ" dirty="0" smtClean="0"/>
              <a:t>to </a:t>
            </a:r>
            <a:r>
              <a:rPr lang="cs-CZ" dirty="0" err="1" smtClean="0"/>
              <a:t>me</a:t>
            </a:r>
            <a:r>
              <a:rPr lang="cs-CZ" dirty="0" smtClean="0"/>
              <a:t>, to </a:t>
            </a:r>
            <a:r>
              <a:rPr lang="cs-CZ" dirty="0" err="1" smtClean="0"/>
              <a:t>you</a:t>
            </a:r>
            <a:r>
              <a:rPr lang="cs-CZ" dirty="0" smtClean="0"/>
              <a:t>, to </a:t>
            </a:r>
            <a:r>
              <a:rPr lang="cs-CZ" dirty="0" err="1" smtClean="0"/>
              <a:t>him</a:t>
            </a:r>
            <a:r>
              <a:rPr lang="cs-CZ" dirty="0" smtClean="0"/>
              <a:t>, ………. (pokračuj)</a:t>
            </a:r>
          </a:p>
          <a:p>
            <a:pPr marL="68580" indent="0">
              <a:buNone/>
            </a:pPr>
            <a:r>
              <a:rPr lang="cs-CZ" dirty="0" smtClean="0"/>
              <a:t>ke mně, k tobě, k němu, …….</a:t>
            </a:r>
          </a:p>
          <a:p>
            <a:pPr marL="68580" indent="0">
              <a:buNone/>
            </a:pPr>
            <a:r>
              <a:rPr lang="cs-CZ" b="1" dirty="0" err="1" smtClean="0"/>
              <a:t>without</a:t>
            </a:r>
            <a:endParaRPr lang="cs-CZ" b="1" dirty="0" smtClean="0"/>
          </a:p>
          <a:p>
            <a:pPr marL="68580" indent="0">
              <a:buNone/>
            </a:pPr>
            <a:r>
              <a:rPr lang="cs-CZ" dirty="0" err="1" smtClean="0"/>
              <a:t>without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, </a:t>
            </a:r>
            <a:r>
              <a:rPr lang="cs-CZ" dirty="0" err="1" smtClean="0"/>
              <a:t>without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without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, …..</a:t>
            </a:r>
          </a:p>
          <a:p>
            <a:pPr marL="68580" indent="0">
              <a:buNone/>
            </a:pPr>
            <a:r>
              <a:rPr lang="cs-CZ" dirty="0" smtClean="0"/>
              <a:t>bez nás, bez vás, bez nich, ……..</a:t>
            </a:r>
          </a:p>
          <a:p>
            <a:pPr marL="6858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78214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Zkusme překlad </a:t>
            </a:r>
            <a:r>
              <a:rPr lang="cs-CZ" sz="2000" u="sng" dirty="0" smtClean="0"/>
              <a:t>(neboj se):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dirty="0" smtClean="0"/>
              <a:t>Přijď ke mně.</a:t>
            </a:r>
          </a:p>
          <a:p>
            <a:pPr marL="68580" indent="0">
              <a:buNone/>
            </a:pPr>
            <a:r>
              <a:rPr lang="cs-CZ" dirty="0" smtClean="0"/>
              <a:t>Milujeme ho.</a:t>
            </a:r>
          </a:p>
          <a:p>
            <a:pPr marL="68580" indent="0">
              <a:buNone/>
            </a:pPr>
            <a:r>
              <a:rPr lang="cs-CZ" dirty="0" smtClean="0"/>
              <a:t>Čtou ji. </a:t>
            </a:r>
            <a:r>
              <a:rPr lang="cs-CZ" sz="1100" dirty="0" smtClean="0"/>
              <a:t>(samozřejmě knihu – věc)</a:t>
            </a:r>
          </a:p>
          <a:p>
            <a:pPr marL="68580" indent="0">
              <a:buNone/>
            </a:pPr>
            <a:r>
              <a:rPr lang="cs-CZ" dirty="0" smtClean="0"/>
              <a:t>Hrajeme si s nimi.</a:t>
            </a:r>
          </a:p>
          <a:p>
            <a:pPr marL="68580" indent="0">
              <a:buNone/>
            </a:pPr>
            <a:r>
              <a:rPr lang="cs-CZ" dirty="0" smtClean="0"/>
              <a:t>Pojďme s ní. </a:t>
            </a:r>
            <a:r>
              <a:rPr lang="cs-CZ" sz="1100" dirty="0" smtClean="0"/>
              <a:t>(s Petrou)</a:t>
            </a:r>
          </a:p>
          <a:p>
            <a:pPr marL="68580" indent="0">
              <a:buNone/>
            </a:pPr>
            <a:r>
              <a:rPr lang="cs-CZ" dirty="0" smtClean="0"/>
              <a:t>Polož ho </a:t>
            </a:r>
            <a:r>
              <a:rPr lang="cs-CZ" sz="1100" dirty="0" smtClean="0"/>
              <a:t>(nákup)</a:t>
            </a:r>
            <a:r>
              <a:rPr lang="cs-CZ" dirty="0" smtClean="0"/>
              <a:t> na stůl.</a:t>
            </a:r>
          </a:p>
          <a:p>
            <a:pPr marL="68580" indent="0">
              <a:buNone/>
            </a:pPr>
            <a:r>
              <a:rPr lang="cs-CZ" dirty="0" smtClean="0"/>
              <a:t>Vezmi je do obchodu.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err="1" smtClean="0"/>
              <a:t>Come</a:t>
            </a:r>
            <a:r>
              <a:rPr lang="cs-CZ" dirty="0" smtClean="0"/>
              <a:t> to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love </a:t>
            </a:r>
            <a:r>
              <a:rPr lang="cs-CZ" dirty="0" err="1" smtClean="0"/>
              <a:t>him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play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err="1" smtClean="0"/>
              <a:t>Leťs</a:t>
            </a:r>
            <a:r>
              <a:rPr lang="cs-CZ" dirty="0" smtClean="0"/>
              <a:t> go </a:t>
            </a:r>
            <a:r>
              <a:rPr lang="cs-CZ" dirty="0" err="1" smtClean="0"/>
              <a:t>with</a:t>
            </a:r>
            <a:r>
              <a:rPr lang="cs-CZ" dirty="0" smtClean="0"/>
              <a:t> her.</a:t>
            </a:r>
          </a:p>
          <a:p>
            <a:pPr marL="68580" indent="0">
              <a:buNone/>
            </a:pPr>
            <a:r>
              <a:rPr lang="cs-CZ" dirty="0" err="1" smtClean="0"/>
              <a:t>Put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table.</a:t>
            </a:r>
          </a:p>
          <a:p>
            <a:pPr marL="68580" indent="0">
              <a:buNone/>
            </a:pP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9046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93</TotalTime>
  <Words>453</Words>
  <Application>Microsoft Office PowerPoint</Application>
  <PresentationFormat>Předvádění na obrazovce (4:3)</PresentationFormat>
  <Paragraphs>154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Prezentace aplikace PowerPoint</vt:lpstr>
      <vt:lpstr>zdroje</vt:lpstr>
      <vt:lpstr>Zopakujme si osobní zájmena:</vt:lpstr>
      <vt:lpstr>Hurá, teď něco nového:</vt:lpstr>
      <vt:lpstr>Zapamatoval/zapamatovala sis?</vt:lpstr>
      <vt:lpstr>Zkusme vazby:</vt:lpstr>
      <vt:lpstr>A teď sám/sama (zkus si přeložit do sešitu):</vt:lpstr>
      <vt:lpstr>A teď obráceně (zkus si do sešitu):</vt:lpstr>
      <vt:lpstr>Některé příklady dalších vazeb:</vt:lpstr>
      <vt:lpstr>Zkusme překlad (neboj se):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smolikovar</cp:lastModifiedBy>
  <cp:revision>9</cp:revision>
  <dcterms:created xsi:type="dcterms:W3CDTF">2013-06-30T04:29:43Z</dcterms:created>
  <dcterms:modified xsi:type="dcterms:W3CDTF">2013-06-30T06:03:09Z</dcterms:modified>
</cp:coreProperties>
</file>