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570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3A9FFD-189E-4EFE-929C-21BD9CA2D6E5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7D0D13-61DD-470B-BDBE-CF021283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7D0D13-61DD-470B-BDBE-CF021283E15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C2870-0675-442A-A915-9D6CE62087EE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4C277-B061-421B-B6BB-6BC41293D04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1316869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Zdeňka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Sedláčková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VY_32_Inovace_Anglický</a:t>
                      </a:r>
                      <a:r>
                        <a:rPr lang="cs-CZ" sz="1200" baseline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Práce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 barvou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15834126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třetího ročníku.</a:t>
            </a:r>
          </a:p>
          <a:p>
            <a:r>
              <a:rPr lang="cs-CZ" dirty="0" smtClean="0"/>
              <a:t>Je zpracována v programu </a:t>
            </a:r>
            <a:r>
              <a:rPr lang="cs-CZ" dirty="0" err="1" smtClean="0"/>
              <a:t>Power</a:t>
            </a:r>
            <a:r>
              <a:rPr lang="cs-CZ" dirty="0" smtClean="0"/>
              <a:t> Point.</a:t>
            </a:r>
          </a:p>
          <a:p>
            <a:r>
              <a:rPr lang="cs-CZ" dirty="0" smtClean="0"/>
              <a:t>Součástí prezentace jsou tři pracovní listy určené k procvičování barev. Správnost si </a:t>
            </a:r>
            <a:r>
              <a:rPr lang="cs-CZ" smtClean="0"/>
              <a:t>žáci ověřují v řešení. 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2267744" y="2492896"/>
            <a:ext cx="3888432" cy="367240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Vývojový diagram: spojka 5"/>
          <p:cNvSpPr/>
          <p:nvPr/>
        </p:nvSpPr>
        <p:spPr>
          <a:xfrm>
            <a:off x="3419872" y="3645024"/>
            <a:ext cx="576064" cy="72008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endParaRPr lang="cs-CZ" dirty="0">
              <a:solidFill>
                <a:schemeClr val="tx1"/>
              </a:solidFill>
            </a:endParaRP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Vývojový diagram: spojka 6"/>
          <p:cNvSpPr/>
          <p:nvPr/>
        </p:nvSpPr>
        <p:spPr>
          <a:xfrm>
            <a:off x="4716016" y="3645024"/>
            <a:ext cx="576064" cy="72008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endParaRPr lang="cs-CZ" dirty="0">
              <a:solidFill>
                <a:schemeClr val="tx1"/>
              </a:solidFill>
            </a:endParaRP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Vývojový diagram: postup 7"/>
          <p:cNvSpPr/>
          <p:nvPr/>
        </p:nvSpPr>
        <p:spPr>
          <a:xfrm>
            <a:off x="4355976" y="4077072"/>
            <a:ext cx="144016" cy="72008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Měsíc 8"/>
          <p:cNvSpPr/>
          <p:nvPr/>
        </p:nvSpPr>
        <p:spPr>
          <a:xfrm rot="16038222">
            <a:off x="4006282" y="4472919"/>
            <a:ext cx="722670" cy="1286856"/>
          </a:xfrm>
          <a:prstGeom prst="mo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12cípá hvězda 9"/>
          <p:cNvSpPr/>
          <p:nvPr/>
        </p:nvSpPr>
        <p:spPr>
          <a:xfrm>
            <a:off x="2267744" y="1988840"/>
            <a:ext cx="1152128" cy="1103040"/>
          </a:xfrm>
          <a:prstGeom prst="star1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 rot="20065218">
            <a:off x="1790997" y="5398667"/>
            <a:ext cx="2127037" cy="150385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Rovnoramenný trojúhelník 12"/>
          <p:cNvSpPr/>
          <p:nvPr/>
        </p:nvSpPr>
        <p:spPr>
          <a:xfrm rot="16014406">
            <a:off x="4753338" y="5273202"/>
            <a:ext cx="1319313" cy="1757375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995936" y="6021288"/>
            <a:ext cx="626368" cy="628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3635896" y="3861048"/>
            <a:ext cx="169168" cy="28803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Vývojový diagram: spojka 16"/>
          <p:cNvSpPr/>
          <p:nvPr/>
        </p:nvSpPr>
        <p:spPr>
          <a:xfrm>
            <a:off x="4932040" y="3861048"/>
            <a:ext cx="169168" cy="28803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Pěticípá hvězda 17"/>
          <p:cNvSpPr/>
          <p:nvPr/>
        </p:nvSpPr>
        <p:spPr>
          <a:xfrm>
            <a:off x="2555776" y="6425952"/>
            <a:ext cx="410344" cy="432048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Pěticípá hvězda 18"/>
          <p:cNvSpPr/>
          <p:nvPr/>
        </p:nvSpPr>
        <p:spPr>
          <a:xfrm>
            <a:off x="3131840" y="6021288"/>
            <a:ext cx="410344" cy="432048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Pěticípá hvězda 19"/>
          <p:cNvSpPr/>
          <p:nvPr/>
        </p:nvSpPr>
        <p:spPr>
          <a:xfrm>
            <a:off x="2699792" y="5877272"/>
            <a:ext cx="410344" cy="432048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Pěticípá hvězda 20"/>
          <p:cNvSpPr/>
          <p:nvPr/>
        </p:nvSpPr>
        <p:spPr>
          <a:xfrm rot="1263026">
            <a:off x="4923933" y="5936551"/>
            <a:ext cx="410344" cy="432048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Pěticípá hvězda 21"/>
          <p:cNvSpPr/>
          <p:nvPr/>
        </p:nvSpPr>
        <p:spPr>
          <a:xfrm>
            <a:off x="5796136" y="6093296"/>
            <a:ext cx="410344" cy="432048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Pěticípá hvězda 22"/>
          <p:cNvSpPr/>
          <p:nvPr/>
        </p:nvSpPr>
        <p:spPr>
          <a:xfrm>
            <a:off x="5364088" y="5877272"/>
            <a:ext cx="410344" cy="432048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Pěticípá hvězda 23"/>
          <p:cNvSpPr/>
          <p:nvPr/>
        </p:nvSpPr>
        <p:spPr>
          <a:xfrm>
            <a:off x="5796136" y="5589240"/>
            <a:ext cx="410344" cy="432048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Vývojový diagram: zpoždění 24"/>
          <p:cNvSpPr/>
          <p:nvPr/>
        </p:nvSpPr>
        <p:spPr>
          <a:xfrm rot="15452661">
            <a:off x="2700236" y="405004"/>
            <a:ext cx="2194676" cy="3327590"/>
          </a:xfrm>
          <a:prstGeom prst="flowChartDelay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12cípá hvězda 25"/>
          <p:cNvSpPr/>
          <p:nvPr/>
        </p:nvSpPr>
        <p:spPr>
          <a:xfrm>
            <a:off x="1835696" y="2636912"/>
            <a:ext cx="1368152" cy="1346448"/>
          </a:xfrm>
          <a:prstGeom prst="star1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endParaRPr lang="cs-CZ" dirty="0">
              <a:solidFill>
                <a:schemeClr val="tx1"/>
              </a:solidFill>
            </a:endParaRPr>
          </a:p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 rot="19506229">
            <a:off x="5325248" y="2587411"/>
            <a:ext cx="887862" cy="1717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5868144" y="3284984"/>
            <a:ext cx="648072" cy="2160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 rot="21170293">
            <a:off x="5737789" y="2946210"/>
            <a:ext cx="797175" cy="269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 rot="20186797">
            <a:off x="5443342" y="2749819"/>
            <a:ext cx="832736" cy="2098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 rot="18835939">
            <a:off x="1781192" y="4643176"/>
            <a:ext cx="864096" cy="2160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 rot="20010558">
            <a:off x="1619672" y="4293096"/>
            <a:ext cx="864096" cy="2160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5" name="Obdélník 34"/>
          <p:cNvSpPr/>
          <p:nvPr/>
        </p:nvSpPr>
        <p:spPr>
          <a:xfrm rot="20980979">
            <a:off x="1547664" y="3933056"/>
            <a:ext cx="864096" cy="2160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6" name="12cípá hvězda 35"/>
          <p:cNvSpPr/>
          <p:nvPr/>
        </p:nvSpPr>
        <p:spPr>
          <a:xfrm>
            <a:off x="2339752" y="2924944"/>
            <a:ext cx="432048" cy="648072"/>
          </a:xfrm>
          <a:prstGeom prst="star1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9" name="Rovnoramenný trojúhelník 38"/>
          <p:cNvSpPr/>
          <p:nvPr/>
        </p:nvSpPr>
        <p:spPr>
          <a:xfrm rot="1647997">
            <a:off x="2411760" y="1700808"/>
            <a:ext cx="573416" cy="520824"/>
          </a:xfrm>
          <a:prstGeom prst="triangle">
            <a:avLst>
              <a:gd name="adj" fmla="val 4135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0" name="Rovnoramenný trojúhelník 39"/>
          <p:cNvSpPr/>
          <p:nvPr/>
        </p:nvSpPr>
        <p:spPr>
          <a:xfrm rot="19166235">
            <a:off x="4620411" y="2028605"/>
            <a:ext cx="556648" cy="576064"/>
          </a:xfrm>
          <a:prstGeom prst="triangle">
            <a:avLst>
              <a:gd name="adj" fmla="val 4135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1" name="Rovnoramenný trojúhelník 40"/>
          <p:cNvSpPr/>
          <p:nvPr/>
        </p:nvSpPr>
        <p:spPr>
          <a:xfrm rot="850338">
            <a:off x="3851920" y="1268760"/>
            <a:ext cx="556648" cy="576064"/>
          </a:xfrm>
          <a:prstGeom prst="triangle">
            <a:avLst>
              <a:gd name="adj" fmla="val 4135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2" name="Rovnoramenný trojúhelník 41"/>
          <p:cNvSpPr/>
          <p:nvPr/>
        </p:nvSpPr>
        <p:spPr>
          <a:xfrm>
            <a:off x="3347864" y="2348880"/>
            <a:ext cx="556648" cy="576064"/>
          </a:xfrm>
          <a:prstGeom prst="triangle">
            <a:avLst>
              <a:gd name="adj" fmla="val 4135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3" name="Vývojový diagram: spojka 42"/>
          <p:cNvSpPr/>
          <p:nvPr/>
        </p:nvSpPr>
        <p:spPr>
          <a:xfrm>
            <a:off x="2843808" y="2276872"/>
            <a:ext cx="385192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4" name="Vývojový diagram: spojka 43"/>
          <p:cNvSpPr/>
          <p:nvPr/>
        </p:nvSpPr>
        <p:spPr>
          <a:xfrm>
            <a:off x="4644008" y="1556792"/>
            <a:ext cx="385192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5" name="Vývojový diagram: spojka 44"/>
          <p:cNvSpPr/>
          <p:nvPr/>
        </p:nvSpPr>
        <p:spPr>
          <a:xfrm>
            <a:off x="4211960" y="2348880"/>
            <a:ext cx="385192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6" name="Vývojový diagram: spojka 45"/>
          <p:cNvSpPr/>
          <p:nvPr/>
        </p:nvSpPr>
        <p:spPr>
          <a:xfrm>
            <a:off x="3059832" y="1556792"/>
            <a:ext cx="385192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7380312" y="2564904"/>
            <a:ext cx="14401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1 </a:t>
            </a:r>
            <a:r>
              <a:rPr lang="cs-CZ" dirty="0" err="1" smtClean="0"/>
              <a:t>red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2 </a:t>
            </a:r>
            <a:r>
              <a:rPr lang="cs-CZ" dirty="0" err="1" smtClean="0"/>
              <a:t>yellow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3 </a:t>
            </a:r>
            <a:r>
              <a:rPr lang="cs-CZ" dirty="0" err="1" smtClean="0"/>
              <a:t>light</a:t>
            </a:r>
            <a:r>
              <a:rPr lang="cs-CZ" dirty="0" smtClean="0"/>
              <a:t> </a:t>
            </a:r>
            <a:r>
              <a:rPr lang="cs-CZ" dirty="0" err="1" smtClean="0"/>
              <a:t>blue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4 </a:t>
            </a:r>
            <a:r>
              <a:rPr lang="cs-CZ" dirty="0" err="1" smtClean="0"/>
              <a:t>black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5 green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6 </a:t>
            </a:r>
            <a:r>
              <a:rPr lang="cs-CZ" dirty="0" err="1" smtClean="0"/>
              <a:t>orange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7 </a:t>
            </a:r>
            <a:r>
              <a:rPr lang="cs-CZ" dirty="0" err="1" smtClean="0"/>
              <a:t>dark</a:t>
            </a:r>
            <a:r>
              <a:rPr lang="cs-CZ" dirty="0" smtClean="0"/>
              <a:t> </a:t>
            </a:r>
            <a:r>
              <a:rPr lang="cs-CZ" dirty="0" err="1" smtClean="0"/>
              <a:t>blue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8 </a:t>
            </a:r>
            <a:r>
              <a:rPr lang="cs-CZ" dirty="0" err="1" smtClean="0"/>
              <a:t>purple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9 </a:t>
            </a:r>
            <a:r>
              <a:rPr lang="cs-CZ" dirty="0" err="1" smtClean="0"/>
              <a:t>brown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10 pink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539552" y="332656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Jokerman" pitchFamily="82" charset="0"/>
              </a:rPr>
              <a:t>Colours</a:t>
            </a:r>
            <a:endParaRPr lang="cs-CZ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Jokerman" pitchFamily="82" charset="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hnutá šipka 1"/>
          <p:cNvSpPr/>
          <p:nvPr/>
        </p:nvSpPr>
        <p:spPr>
          <a:xfrm>
            <a:off x="1691680" y="1628800"/>
            <a:ext cx="3406104" cy="868680"/>
          </a:xfrm>
          <a:prstGeom prst="bentArrow">
            <a:avLst>
              <a:gd name="adj1" fmla="val 25000"/>
              <a:gd name="adj2" fmla="val 27956"/>
              <a:gd name="adj3" fmla="val 25000"/>
              <a:gd name="adj4" fmla="val 4375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Veselý obličej 2"/>
          <p:cNvSpPr/>
          <p:nvPr/>
        </p:nvSpPr>
        <p:spPr>
          <a:xfrm>
            <a:off x="1547664" y="2420888"/>
            <a:ext cx="576064" cy="698376"/>
          </a:xfrm>
          <a:prstGeom prst="smileyFac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177281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</a:t>
            </a:r>
            <a:endParaRPr lang="cs-CZ" sz="3600" dirty="0"/>
          </a:p>
        </p:txBody>
      </p:sp>
      <p:sp>
        <p:nvSpPr>
          <p:cNvPr id="7" name="Ohnutá šipka 6"/>
          <p:cNvSpPr/>
          <p:nvPr/>
        </p:nvSpPr>
        <p:spPr>
          <a:xfrm>
            <a:off x="3419872" y="1196752"/>
            <a:ext cx="576064" cy="3024336"/>
          </a:xfrm>
          <a:prstGeom prst="ben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Veselý obličej 8"/>
          <p:cNvSpPr/>
          <p:nvPr/>
        </p:nvSpPr>
        <p:spPr>
          <a:xfrm>
            <a:off x="3203848" y="4149080"/>
            <a:ext cx="626368" cy="792088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995936" y="105273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------</a:t>
            </a:r>
            <a:endParaRPr lang="cs-CZ" sz="3600" dirty="0"/>
          </a:p>
        </p:txBody>
      </p:sp>
      <p:sp>
        <p:nvSpPr>
          <p:cNvPr id="12" name="Ohnutá šipka 11"/>
          <p:cNvSpPr/>
          <p:nvPr/>
        </p:nvSpPr>
        <p:spPr>
          <a:xfrm rot="1838357">
            <a:off x="1067834" y="2593836"/>
            <a:ext cx="6625027" cy="704386"/>
          </a:xfrm>
          <a:prstGeom prst="ben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1043608" y="1556792"/>
            <a:ext cx="554360" cy="72008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7236296" y="4149080"/>
            <a:ext cx="1036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----</a:t>
            </a:r>
            <a:endParaRPr lang="cs-CZ" sz="3600" dirty="0"/>
          </a:p>
        </p:txBody>
      </p:sp>
      <p:sp>
        <p:nvSpPr>
          <p:cNvPr id="15" name="Ohnutá šipka 14"/>
          <p:cNvSpPr/>
          <p:nvPr/>
        </p:nvSpPr>
        <p:spPr>
          <a:xfrm rot="8905704">
            <a:off x="1578364" y="2707495"/>
            <a:ext cx="5305976" cy="792088"/>
          </a:xfrm>
          <a:prstGeom prst="ben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Veselý obličej 15"/>
          <p:cNvSpPr/>
          <p:nvPr/>
        </p:nvSpPr>
        <p:spPr>
          <a:xfrm>
            <a:off x="5796136" y="836712"/>
            <a:ext cx="554360" cy="698376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331640" y="4365104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----</a:t>
            </a:r>
            <a:endParaRPr lang="cs-CZ" sz="3600" dirty="0"/>
          </a:p>
        </p:txBody>
      </p:sp>
      <p:sp>
        <p:nvSpPr>
          <p:cNvPr id="18" name="Ohnutá šipka 17"/>
          <p:cNvSpPr/>
          <p:nvPr/>
        </p:nvSpPr>
        <p:spPr>
          <a:xfrm>
            <a:off x="971600" y="3140968"/>
            <a:ext cx="5422328" cy="792088"/>
          </a:xfrm>
          <a:prstGeom prst="ben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Veselý obličej 18"/>
          <p:cNvSpPr/>
          <p:nvPr/>
        </p:nvSpPr>
        <p:spPr>
          <a:xfrm>
            <a:off x="827584" y="3861048"/>
            <a:ext cx="554360" cy="698376"/>
          </a:xfrm>
          <a:prstGeom prst="smileyFac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6300192" y="3068960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-----</a:t>
            </a:r>
            <a:endParaRPr lang="cs-CZ" sz="3600" dirty="0"/>
          </a:p>
        </p:txBody>
      </p:sp>
      <p:sp>
        <p:nvSpPr>
          <p:cNvPr id="21" name="Ohnutá šipka 20"/>
          <p:cNvSpPr/>
          <p:nvPr/>
        </p:nvSpPr>
        <p:spPr>
          <a:xfrm rot="5032610">
            <a:off x="5227379" y="121101"/>
            <a:ext cx="849016" cy="5170447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425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Veselý obličej 21"/>
          <p:cNvSpPr/>
          <p:nvPr/>
        </p:nvSpPr>
        <p:spPr>
          <a:xfrm>
            <a:off x="2483768" y="2348880"/>
            <a:ext cx="626368" cy="698376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7668344" y="2708920"/>
            <a:ext cx="889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-----</a:t>
            </a:r>
            <a:endParaRPr lang="cs-CZ" sz="3600" dirty="0"/>
          </a:p>
        </p:txBody>
      </p:sp>
      <p:sp>
        <p:nvSpPr>
          <p:cNvPr id="24" name="Ohnutá šipka 23"/>
          <p:cNvSpPr/>
          <p:nvPr/>
        </p:nvSpPr>
        <p:spPr>
          <a:xfrm rot="7411544">
            <a:off x="3144236" y="2953272"/>
            <a:ext cx="5350143" cy="649101"/>
          </a:xfrm>
          <a:prstGeom prst="bentArrow">
            <a:avLst>
              <a:gd name="adj1" fmla="val 25000"/>
              <a:gd name="adj2" fmla="val 41618"/>
              <a:gd name="adj3" fmla="val 25000"/>
              <a:gd name="adj4" fmla="val 4375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Veselý obličej 24"/>
          <p:cNvSpPr/>
          <p:nvPr/>
        </p:nvSpPr>
        <p:spPr>
          <a:xfrm>
            <a:off x="6516216" y="404664"/>
            <a:ext cx="554360" cy="626368"/>
          </a:xfrm>
          <a:prstGeom prst="smileyFace">
            <a:avLst>
              <a:gd name="adj" fmla="val -4653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3707904" y="5301208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-----</a:t>
            </a:r>
            <a:endParaRPr lang="cs-CZ" sz="3600" dirty="0"/>
          </a:p>
        </p:txBody>
      </p:sp>
      <p:sp>
        <p:nvSpPr>
          <p:cNvPr id="27" name="Ohnutá šipka 26"/>
          <p:cNvSpPr/>
          <p:nvPr/>
        </p:nvSpPr>
        <p:spPr>
          <a:xfrm>
            <a:off x="2411760" y="4869160"/>
            <a:ext cx="4414216" cy="868680"/>
          </a:xfrm>
          <a:prstGeom prst="bentArrow">
            <a:avLst>
              <a:gd name="adj1" fmla="val 25000"/>
              <a:gd name="adj2" fmla="val 28696"/>
              <a:gd name="adj3" fmla="val 25000"/>
              <a:gd name="adj4" fmla="val 4375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Veselý obličej 27"/>
          <p:cNvSpPr/>
          <p:nvPr/>
        </p:nvSpPr>
        <p:spPr>
          <a:xfrm>
            <a:off x="2195736" y="5661248"/>
            <a:ext cx="554360" cy="626368"/>
          </a:xfrm>
          <a:prstGeom prst="smileyFac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6804248" y="508518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-----</a:t>
            </a:r>
            <a:endParaRPr lang="cs-CZ" sz="3600" dirty="0"/>
          </a:p>
        </p:txBody>
      </p:sp>
      <p:sp>
        <p:nvSpPr>
          <p:cNvPr id="30" name="Ohnutá šipka 29"/>
          <p:cNvSpPr/>
          <p:nvPr/>
        </p:nvSpPr>
        <p:spPr>
          <a:xfrm rot="15087008">
            <a:off x="1607642" y="3084129"/>
            <a:ext cx="5716086" cy="591952"/>
          </a:xfrm>
          <a:prstGeom prst="bentArrow">
            <a:avLst>
              <a:gd name="adj1" fmla="val 25000"/>
              <a:gd name="adj2" fmla="val 20565"/>
              <a:gd name="adj3" fmla="val 25000"/>
              <a:gd name="adj4" fmla="val 4375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Veselý obličej 30"/>
          <p:cNvSpPr/>
          <p:nvPr/>
        </p:nvSpPr>
        <p:spPr>
          <a:xfrm>
            <a:off x="5580112" y="5733256"/>
            <a:ext cx="554360" cy="698376"/>
          </a:xfrm>
          <a:prstGeom prst="smileyFac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2771800" y="332656"/>
            <a:ext cx="1031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------</a:t>
            </a:r>
            <a:endParaRPr lang="cs-CZ" sz="3600" dirty="0"/>
          </a:p>
        </p:txBody>
      </p:sp>
      <p:sp>
        <p:nvSpPr>
          <p:cNvPr id="33" name="Ohnutá šipka 32"/>
          <p:cNvSpPr/>
          <p:nvPr/>
        </p:nvSpPr>
        <p:spPr>
          <a:xfrm rot="10184635">
            <a:off x="4375846" y="4853928"/>
            <a:ext cx="1559212" cy="1254599"/>
          </a:xfrm>
          <a:prstGeom prst="bentArrow">
            <a:avLst>
              <a:gd name="adj1" fmla="val 13331"/>
              <a:gd name="adj2" fmla="val 25000"/>
              <a:gd name="adj3" fmla="val 25000"/>
              <a:gd name="adj4" fmla="val 4375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5" name="Veselý obličej 34"/>
          <p:cNvSpPr/>
          <p:nvPr/>
        </p:nvSpPr>
        <p:spPr>
          <a:xfrm>
            <a:off x="5436096" y="4077072"/>
            <a:ext cx="554360" cy="770384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3707904" y="5733256"/>
            <a:ext cx="748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----</a:t>
            </a:r>
            <a:endParaRPr lang="cs-CZ" sz="3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67544" y="332656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>
                <a:latin typeface="Jokerman" pitchFamily="82" charset="0"/>
              </a:rPr>
              <a:t>Find</a:t>
            </a:r>
            <a:r>
              <a:rPr lang="cs-CZ" sz="4400" dirty="0" smtClean="0">
                <a:latin typeface="Jokerman" pitchFamily="82" charset="0"/>
              </a:rPr>
              <a:t>:</a:t>
            </a:r>
            <a:endParaRPr lang="cs-CZ" sz="4400" dirty="0">
              <a:latin typeface="Jokerman" pitchFamily="82" charset="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hnutá šipka 1"/>
          <p:cNvSpPr/>
          <p:nvPr/>
        </p:nvSpPr>
        <p:spPr>
          <a:xfrm>
            <a:off x="1691680" y="1628800"/>
            <a:ext cx="3406104" cy="868680"/>
          </a:xfrm>
          <a:prstGeom prst="bentArrow">
            <a:avLst>
              <a:gd name="adj1" fmla="val 25000"/>
              <a:gd name="adj2" fmla="val 27956"/>
              <a:gd name="adj3" fmla="val 25000"/>
              <a:gd name="adj4" fmla="val 4375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Veselý obličej 2"/>
          <p:cNvSpPr/>
          <p:nvPr/>
        </p:nvSpPr>
        <p:spPr>
          <a:xfrm>
            <a:off x="1547664" y="2420888"/>
            <a:ext cx="576064" cy="698376"/>
          </a:xfrm>
          <a:prstGeom prst="smileyFac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1772816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red</a:t>
            </a:r>
            <a:endParaRPr lang="cs-CZ" sz="2000" dirty="0"/>
          </a:p>
        </p:txBody>
      </p:sp>
      <p:sp>
        <p:nvSpPr>
          <p:cNvPr id="7" name="Ohnutá šipka 6"/>
          <p:cNvSpPr/>
          <p:nvPr/>
        </p:nvSpPr>
        <p:spPr>
          <a:xfrm>
            <a:off x="3419872" y="1196752"/>
            <a:ext cx="576064" cy="3024336"/>
          </a:xfrm>
          <a:prstGeom prst="ben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Veselý obličej 8"/>
          <p:cNvSpPr/>
          <p:nvPr/>
        </p:nvSpPr>
        <p:spPr>
          <a:xfrm>
            <a:off x="3203848" y="4149080"/>
            <a:ext cx="626368" cy="792088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995936" y="1052736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yellow</a:t>
            </a:r>
            <a:endParaRPr lang="cs-CZ" sz="2000" dirty="0"/>
          </a:p>
        </p:txBody>
      </p:sp>
      <p:sp>
        <p:nvSpPr>
          <p:cNvPr id="12" name="Ohnutá šipka 11"/>
          <p:cNvSpPr/>
          <p:nvPr/>
        </p:nvSpPr>
        <p:spPr>
          <a:xfrm rot="1838357">
            <a:off x="1067834" y="2593836"/>
            <a:ext cx="6625027" cy="704386"/>
          </a:xfrm>
          <a:prstGeom prst="ben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1043608" y="1556792"/>
            <a:ext cx="554360" cy="72008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7236296" y="4149080"/>
            <a:ext cx="10369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blue</a:t>
            </a:r>
            <a:endParaRPr lang="cs-CZ" sz="2000" dirty="0"/>
          </a:p>
        </p:txBody>
      </p:sp>
      <p:sp>
        <p:nvSpPr>
          <p:cNvPr id="15" name="Ohnutá šipka 14"/>
          <p:cNvSpPr/>
          <p:nvPr/>
        </p:nvSpPr>
        <p:spPr>
          <a:xfrm rot="8905704">
            <a:off x="1578364" y="2707495"/>
            <a:ext cx="5305976" cy="792088"/>
          </a:xfrm>
          <a:prstGeom prst="bentArrow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Veselý obličej 15"/>
          <p:cNvSpPr/>
          <p:nvPr/>
        </p:nvSpPr>
        <p:spPr>
          <a:xfrm>
            <a:off x="5796136" y="836712"/>
            <a:ext cx="554360" cy="698376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331640" y="4365104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grey</a:t>
            </a:r>
            <a:endParaRPr lang="cs-CZ" sz="2000" dirty="0"/>
          </a:p>
        </p:txBody>
      </p:sp>
      <p:sp>
        <p:nvSpPr>
          <p:cNvPr id="18" name="Ohnutá šipka 17"/>
          <p:cNvSpPr/>
          <p:nvPr/>
        </p:nvSpPr>
        <p:spPr>
          <a:xfrm>
            <a:off x="971600" y="3140968"/>
            <a:ext cx="5422328" cy="792088"/>
          </a:xfrm>
          <a:prstGeom prst="ben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Veselý obličej 18"/>
          <p:cNvSpPr/>
          <p:nvPr/>
        </p:nvSpPr>
        <p:spPr>
          <a:xfrm>
            <a:off x="827584" y="3861048"/>
            <a:ext cx="554360" cy="698376"/>
          </a:xfrm>
          <a:prstGeom prst="smileyFac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6300192" y="3068960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white</a:t>
            </a:r>
            <a:endParaRPr lang="cs-CZ" sz="2000" dirty="0"/>
          </a:p>
        </p:txBody>
      </p:sp>
      <p:sp>
        <p:nvSpPr>
          <p:cNvPr id="21" name="Ohnutá šipka 20"/>
          <p:cNvSpPr/>
          <p:nvPr/>
        </p:nvSpPr>
        <p:spPr>
          <a:xfrm rot="5032610">
            <a:off x="5227379" y="121101"/>
            <a:ext cx="849016" cy="5170447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4252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Veselý obličej 21"/>
          <p:cNvSpPr/>
          <p:nvPr/>
        </p:nvSpPr>
        <p:spPr>
          <a:xfrm>
            <a:off x="2483768" y="2348880"/>
            <a:ext cx="626368" cy="698376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7668344" y="2708920"/>
            <a:ext cx="889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green</a:t>
            </a:r>
            <a:endParaRPr lang="cs-CZ" sz="2000" dirty="0"/>
          </a:p>
        </p:txBody>
      </p:sp>
      <p:sp>
        <p:nvSpPr>
          <p:cNvPr id="24" name="Ohnutá šipka 23"/>
          <p:cNvSpPr/>
          <p:nvPr/>
        </p:nvSpPr>
        <p:spPr>
          <a:xfrm rot="7411544">
            <a:off x="3144236" y="2953272"/>
            <a:ext cx="5350143" cy="649101"/>
          </a:xfrm>
          <a:prstGeom prst="bentArrow">
            <a:avLst>
              <a:gd name="adj1" fmla="val 25000"/>
              <a:gd name="adj2" fmla="val 41618"/>
              <a:gd name="adj3" fmla="val 25000"/>
              <a:gd name="adj4" fmla="val 43750"/>
            </a:avLst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Veselý obličej 24"/>
          <p:cNvSpPr/>
          <p:nvPr/>
        </p:nvSpPr>
        <p:spPr>
          <a:xfrm>
            <a:off x="6516216" y="404664"/>
            <a:ext cx="554360" cy="626368"/>
          </a:xfrm>
          <a:prstGeom prst="smileyFace">
            <a:avLst>
              <a:gd name="adj" fmla="val -4653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3707904" y="530120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black</a:t>
            </a:r>
            <a:endParaRPr lang="cs-CZ" sz="2000" dirty="0"/>
          </a:p>
        </p:txBody>
      </p:sp>
      <p:sp>
        <p:nvSpPr>
          <p:cNvPr id="27" name="Ohnutá šipka 26"/>
          <p:cNvSpPr/>
          <p:nvPr/>
        </p:nvSpPr>
        <p:spPr>
          <a:xfrm>
            <a:off x="2411760" y="4869160"/>
            <a:ext cx="4414216" cy="868680"/>
          </a:xfrm>
          <a:prstGeom prst="bentArrow">
            <a:avLst>
              <a:gd name="adj1" fmla="val 25000"/>
              <a:gd name="adj2" fmla="val 28696"/>
              <a:gd name="adj3" fmla="val 25000"/>
              <a:gd name="adj4" fmla="val 43750"/>
            </a:avLst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Veselý obličej 27"/>
          <p:cNvSpPr/>
          <p:nvPr/>
        </p:nvSpPr>
        <p:spPr>
          <a:xfrm>
            <a:off x="2195736" y="5661248"/>
            <a:ext cx="554360" cy="626368"/>
          </a:xfrm>
          <a:prstGeom prst="smileyFac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6804248" y="5085184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brown</a:t>
            </a:r>
            <a:endParaRPr lang="cs-CZ" sz="2000" dirty="0"/>
          </a:p>
        </p:txBody>
      </p:sp>
      <p:sp>
        <p:nvSpPr>
          <p:cNvPr id="30" name="Ohnutá šipka 29"/>
          <p:cNvSpPr/>
          <p:nvPr/>
        </p:nvSpPr>
        <p:spPr>
          <a:xfrm rot="15087008">
            <a:off x="1607642" y="3084129"/>
            <a:ext cx="5716086" cy="591952"/>
          </a:xfrm>
          <a:prstGeom prst="bentArrow">
            <a:avLst>
              <a:gd name="adj1" fmla="val 25000"/>
              <a:gd name="adj2" fmla="val 20565"/>
              <a:gd name="adj3" fmla="val 25000"/>
              <a:gd name="adj4" fmla="val 4375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Veselý obličej 30"/>
          <p:cNvSpPr/>
          <p:nvPr/>
        </p:nvSpPr>
        <p:spPr>
          <a:xfrm>
            <a:off x="5580112" y="5733256"/>
            <a:ext cx="554360" cy="698376"/>
          </a:xfrm>
          <a:prstGeom prst="smileyFac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2771800" y="332656"/>
            <a:ext cx="1031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purple</a:t>
            </a:r>
            <a:endParaRPr lang="cs-CZ" sz="2400" dirty="0"/>
          </a:p>
        </p:txBody>
      </p:sp>
      <p:sp>
        <p:nvSpPr>
          <p:cNvPr id="33" name="Ohnutá šipka 32"/>
          <p:cNvSpPr/>
          <p:nvPr/>
        </p:nvSpPr>
        <p:spPr>
          <a:xfrm rot="10184635">
            <a:off x="4375846" y="4853928"/>
            <a:ext cx="1559212" cy="1254599"/>
          </a:xfrm>
          <a:prstGeom prst="bentArrow">
            <a:avLst>
              <a:gd name="adj1" fmla="val 13331"/>
              <a:gd name="adj2" fmla="val 25000"/>
              <a:gd name="adj3" fmla="val 25000"/>
              <a:gd name="adj4" fmla="val 43750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5" name="Veselý obličej 34"/>
          <p:cNvSpPr/>
          <p:nvPr/>
        </p:nvSpPr>
        <p:spPr>
          <a:xfrm>
            <a:off x="5436096" y="4077072"/>
            <a:ext cx="554360" cy="770384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3707904" y="5733256"/>
            <a:ext cx="748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pink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95536" y="404664"/>
            <a:ext cx="2232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>
                <a:latin typeface="Jokerman" pitchFamily="82" charset="0"/>
              </a:rPr>
              <a:t>Check</a:t>
            </a:r>
            <a:r>
              <a:rPr lang="cs-CZ" sz="4400" dirty="0" smtClean="0">
                <a:latin typeface="Jokerman" pitchFamily="82" charset="0"/>
              </a:rPr>
              <a:t>:</a:t>
            </a:r>
            <a:endParaRPr lang="cs-CZ" sz="4400" dirty="0">
              <a:latin typeface="Jokerman" pitchFamily="82" charset="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vojový diagram: děrná páska 1"/>
          <p:cNvSpPr/>
          <p:nvPr/>
        </p:nvSpPr>
        <p:spPr>
          <a:xfrm>
            <a:off x="7092280" y="2924944"/>
            <a:ext cx="1080120" cy="1020696"/>
          </a:xfrm>
          <a:prstGeom prst="flowChartPunchedTap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6516216" y="404664"/>
            <a:ext cx="1008112" cy="936104"/>
          </a:xfrm>
          <a:prstGeom prst="flowChartPunchedTap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4427984" y="836712"/>
            <a:ext cx="1274440" cy="1092704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Vývojový diagram: děrná páska 4"/>
          <p:cNvSpPr/>
          <p:nvPr/>
        </p:nvSpPr>
        <p:spPr>
          <a:xfrm>
            <a:off x="7452320" y="5013176"/>
            <a:ext cx="914400" cy="804672"/>
          </a:xfrm>
          <a:prstGeom prst="flowChartPunchedTap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7092280" y="1772816"/>
            <a:ext cx="576064" cy="588648"/>
          </a:xfrm>
          <a:prstGeom prst="flowChartPunchedTap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580112" y="2492896"/>
            <a:ext cx="770384" cy="516640"/>
          </a:xfrm>
          <a:prstGeom prst="flowChartPunchedTap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868144" y="4149080"/>
            <a:ext cx="1058416" cy="936104"/>
          </a:xfrm>
          <a:prstGeom prst="flowChartPunchedTap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4294967295"/>
          </p:nvPr>
        </p:nvSpPr>
        <p:spPr>
          <a:xfrm>
            <a:off x="0" y="1600200"/>
            <a:ext cx="3923928" cy="470912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1 _ _ _ _ 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  _ _ _ _</a:t>
            </a:r>
          </a:p>
          <a:p>
            <a:r>
              <a:rPr lang="cs-CZ" dirty="0" smtClean="0"/>
              <a:t>2 _ </a:t>
            </a:r>
            <a:r>
              <a:rPr lang="cs-CZ" dirty="0" smtClean="0">
                <a:solidFill>
                  <a:srgbClr val="FF0000"/>
                </a:solidFill>
              </a:rPr>
              <a:t>_ </a:t>
            </a:r>
            <a:r>
              <a:rPr lang="cs-CZ" dirty="0" smtClean="0"/>
              <a:t>_</a:t>
            </a:r>
          </a:p>
          <a:p>
            <a:r>
              <a:rPr lang="cs-CZ" dirty="0" smtClean="0"/>
              <a:t>3 _ _ </a:t>
            </a:r>
            <a:r>
              <a:rPr lang="cs-CZ" dirty="0" smtClean="0">
                <a:solidFill>
                  <a:srgbClr val="C00000"/>
                </a:solidFill>
              </a:rPr>
              <a:t>_</a:t>
            </a:r>
            <a:r>
              <a:rPr lang="cs-CZ" dirty="0" smtClean="0"/>
              <a:t> _ _ _</a:t>
            </a:r>
          </a:p>
          <a:p>
            <a:r>
              <a:rPr lang="cs-CZ" dirty="0" smtClean="0"/>
              <a:t>4 _ _ _ </a:t>
            </a:r>
            <a:r>
              <a:rPr lang="cs-CZ" dirty="0" smtClean="0">
                <a:solidFill>
                  <a:srgbClr val="C00000"/>
                </a:solidFill>
              </a:rPr>
              <a:t>_</a:t>
            </a:r>
            <a:r>
              <a:rPr lang="cs-CZ" dirty="0" smtClean="0"/>
              <a:t> _</a:t>
            </a:r>
          </a:p>
          <a:p>
            <a:r>
              <a:rPr lang="cs-CZ" dirty="0" smtClean="0"/>
              <a:t>5 _ </a:t>
            </a:r>
            <a:r>
              <a:rPr lang="cs-CZ" dirty="0" smtClean="0">
                <a:solidFill>
                  <a:srgbClr val="C00000"/>
                </a:solidFill>
              </a:rPr>
              <a:t>_</a:t>
            </a:r>
            <a:r>
              <a:rPr lang="cs-CZ" dirty="0" smtClean="0"/>
              <a:t> _ _ _</a:t>
            </a:r>
          </a:p>
          <a:p>
            <a:r>
              <a:rPr lang="cs-CZ" dirty="0" smtClean="0"/>
              <a:t>6 _ _ _ </a:t>
            </a:r>
            <a:r>
              <a:rPr lang="cs-CZ" dirty="0" smtClean="0">
                <a:solidFill>
                  <a:srgbClr val="C00000"/>
                </a:solidFill>
              </a:rPr>
              <a:t>_</a:t>
            </a:r>
            <a:r>
              <a:rPr lang="cs-CZ" dirty="0" smtClean="0"/>
              <a:t> _</a:t>
            </a:r>
          </a:p>
          <a:p>
            <a:r>
              <a:rPr lang="cs-CZ" dirty="0" smtClean="0"/>
              <a:t>7 _ _ </a:t>
            </a:r>
            <a:r>
              <a:rPr lang="cs-CZ" dirty="0" smtClean="0">
                <a:solidFill>
                  <a:srgbClr val="C00000"/>
                </a:solidFill>
              </a:rPr>
              <a:t>_</a:t>
            </a:r>
            <a:r>
              <a:rPr lang="cs-CZ" dirty="0" smtClean="0"/>
              <a:t> _ _ _ 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_ _ _ _ _ _ _   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0" y="332656"/>
            <a:ext cx="4499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Jokerman" pitchFamily="82" charset="0"/>
              </a:rPr>
              <a:t>Write</a:t>
            </a:r>
            <a:r>
              <a:rPr lang="cs-CZ" sz="3600" dirty="0" smtClean="0">
                <a:latin typeface="Jokerman" pitchFamily="82" charset="0"/>
              </a:rPr>
              <a:t> </a:t>
            </a:r>
            <a:r>
              <a:rPr lang="cs-CZ" sz="3600" dirty="0" err="1" smtClean="0">
                <a:latin typeface="Jokerman" pitchFamily="82" charset="0"/>
              </a:rPr>
              <a:t>the</a:t>
            </a:r>
            <a:r>
              <a:rPr lang="cs-CZ" sz="3600" dirty="0" smtClean="0">
                <a:latin typeface="Jokerman" pitchFamily="82" charset="0"/>
              </a:rPr>
              <a:t> </a:t>
            </a:r>
            <a:r>
              <a:rPr lang="cs-CZ" sz="3600" dirty="0" err="1" smtClean="0">
                <a:latin typeface="Jokerman" pitchFamily="82" charset="0"/>
              </a:rPr>
              <a:t>colours</a:t>
            </a:r>
            <a:r>
              <a:rPr lang="cs-CZ" sz="3600" dirty="0" smtClean="0">
                <a:latin typeface="Jokerman" pitchFamily="82" charset="0"/>
              </a:rPr>
              <a:t>:</a:t>
            </a:r>
            <a:endParaRPr lang="cs-CZ" sz="3600" dirty="0">
              <a:latin typeface="Jokerman" pitchFamily="82" charset="0"/>
            </a:endParaRPr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221088"/>
            <a:ext cx="1828800" cy="18288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vojový diagram: děrná páska 1"/>
          <p:cNvSpPr/>
          <p:nvPr/>
        </p:nvSpPr>
        <p:spPr>
          <a:xfrm>
            <a:off x="7092280" y="2924944"/>
            <a:ext cx="1080120" cy="1020696"/>
          </a:xfrm>
          <a:prstGeom prst="flowChartPunchedTap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6516216" y="404664"/>
            <a:ext cx="1008112" cy="936104"/>
          </a:xfrm>
          <a:prstGeom prst="flowChartPunchedTap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4427984" y="836712"/>
            <a:ext cx="1274440" cy="1092704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Vývojový diagram: děrná páska 4"/>
          <p:cNvSpPr/>
          <p:nvPr/>
        </p:nvSpPr>
        <p:spPr>
          <a:xfrm>
            <a:off x="7452320" y="5013176"/>
            <a:ext cx="914400" cy="804672"/>
          </a:xfrm>
          <a:prstGeom prst="flowChartPunchedTap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7092280" y="1772816"/>
            <a:ext cx="576064" cy="588648"/>
          </a:xfrm>
          <a:prstGeom prst="flowChartPunchedTap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580112" y="2492896"/>
            <a:ext cx="770384" cy="516640"/>
          </a:xfrm>
          <a:prstGeom prst="flowChartPunchedTap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868144" y="4149080"/>
            <a:ext cx="1058416" cy="936104"/>
          </a:xfrm>
          <a:prstGeom prst="flowChartPunchedTap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4294967295"/>
          </p:nvPr>
        </p:nvSpPr>
        <p:spPr>
          <a:xfrm>
            <a:off x="0" y="1600200"/>
            <a:ext cx="3923928" cy="470912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1  </a:t>
            </a:r>
            <a:r>
              <a:rPr lang="cs-CZ" dirty="0" err="1" smtClean="0"/>
              <a:t>ligh</a:t>
            </a:r>
            <a:r>
              <a:rPr lang="cs-CZ" dirty="0" err="1" smtClean="0">
                <a:solidFill>
                  <a:srgbClr val="C00000"/>
                </a:solidFill>
              </a:rPr>
              <a:t>t</a:t>
            </a:r>
            <a:r>
              <a:rPr lang="cs-CZ" dirty="0" smtClean="0"/>
              <a:t> </a:t>
            </a:r>
            <a:r>
              <a:rPr lang="cs-CZ" dirty="0" err="1" smtClean="0"/>
              <a:t>blue</a:t>
            </a:r>
            <a:endParaRPr lang="cs-CZ" dirty="0" smtClean="0"/>
          </a:p>
          <a:p>
            <a:r>
              <a:rPr lang="cs-CZ" dirty="0" smtClean="0"/>
              <a:t>2  </a:t>
            </a:r>
            <a:r>
              <a:rPr lang="cs-CZ" dirty="0" err="1" smtClean="0"/>
              <a:t>r</a:t>
            </a:r>
            <a:r>
              <a:rPr lang="cs-CZ" dirty="0" err="1" smtClean="0">
                <a:solidFill>
                  <a:srgbClr val="C00000"/>
                </a:solidFill>
              </a:rPr>
              <a:t>e</a:t>
            </a:r>
            <a:r>
              <a:rPr lang="cs-CZ" dirty="0" err="1" smtClean="0"/>
              <a:t>d</a:t>
            </a:r>
            <a:endParaRPr lang="cs-CZ" dirty="0" smtClean="0"/>
          </a:p>
          <a:p>
            <a:r>
              <a:rPr lang="cs-CZ" dirty="0" smtClean="0"/>
              <a:t>3  </a:t>
            </a:r>
            <a:r>
              <a:rPr lang="cs-CZ" dirty="0" err="1" smtClean="0"/>
              <a:t>or</a:t>
            </a:r>
            <a:r>
              <a:rPr lang="cs-CZ" dirty="0" err="1" smtClean="0">
                <a:solidFill>
                  <a:srgbClr val="C00000"/>
                </a:solidFill>
              </a:rPr>
              <a:t>a</a:t>
            </a:r>
            <a:r>
              <a:rPr lang="cs-CZ" dirty="0" err="1" smtClean="0"/>
              <a:t>nge</a:t>
            </a:r>
            <a:endParaRPr lang="cs-CZ" dirty="0" smtClean="0"/>
          </a:p>
          <a:p>
            <a:r>
              <a:rPr lang="cs-CZ" dirty="0" smtClean="0"/>
              <a:t>4  </a:t>
            </a:r>
            <a:r>
              <a:rPr lang="cs-CZ" dirty="0" err="1" smtClean="0"/>
              <a:t>bla</a:t>
            </a:r>
            <a:r>
              <a:rPr lang="cs-CZ" dirty="0" err="1" smtClean="0">
                <a:solidFill>
                  <a:srgbClr val="C00000"/>
                </a:solidFill>
              </a:rPr>
              <a:t>c</a:t>
            </a:r>
            <a:r>
              <a:rPr lang="cs-CZ" dirty="0" err="1" smtClean="0"/>
              <a:t>k</a:t>
            </a:r>
            <a:endParaRPr lang="cs-CZ" dirty="0" smtClean="0"/>
          </a:p>
          <a:p>
            <a:r>
              <a:rPr lang="cs-CZ" dirty="0" smtClean="0"/>
              <a:t>5  </a:t>
            </a:r>
            <a:r>
              <a:rPr lang="cs-CZ" dirty="0" err="1" smtClean="0"/>
              <a:t>w</a:t>
            </a:r>
            <a:r>
              <a:rPr lang="cs-CZ" dirty="0" err="1" smtClean="0">
                <a:solidFill>
                  <a:srgbClr val="C00000"/>
                </a:solidFill>
              </a:rPr>
              <a:t>h</a:t>
            </a:r>
            <a:r>
              <a:rPr lang="cs-CZ" dirty="0" err="1" smtClean="0"/>
              <a:t>ite</a:t>
            </a:r>
            <a:endParaRPr lang="cs-CZ" dirty="0" smtClean="0"/>
          </a:p>
          <a:p>
            <a:r>
              <a:rPr lang="cs-CZ" dirty="0" smtClean="0"/>
              <a:t>6  gre</a:t>
            </a:r>
            <a:r>
              <a:rPr lang="cs-CZ" dirty="0" smtClean="0">
                <a:solidFill>
                  <a:srgbClr val="C00000"/>
                </a:solidFill>
              </a:rPr>
              <a:t>e</a:t>
            </a:r>
            <a:r>
              <a:rPr lang="cs-CZ" dirty="0" smtClean="0"/>
              <a:t>n</a:t>
            </a:r>
          </a:p>
          <a:p>
            <a:r>
              <a:rPr lang="cs-CZ" dirty="0" smtClean="0"/>
              <a:t>7  </a:t>
            </a:r>
            <a:r>
              <a:rPr lang="cs-CZ" dirty="0" err="1" smtClean="0"/>
              <a:t>pu</a:t>
            </a:r>
            <a:r>
              <a:rPr lang="cs-CZ" dirty="0" err="1" smtClean="0">
                <a:solidFill>
                  <a:srgbClr val="C00000"/>
                </a:solidFill>
              </a:rPr>
              <a:t>r</a:t>
            </a:r>
            <a:r>
              <a:rPr lang="cs-CZ" dirty="0" err="1" smtClean="0"/>
              <a:t>ple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err="1" smtClean="0">
                <a:latin typeface="Jokerman" pitchFamily="82" charset="0"/>
              </a:rPr>
              <a:t>teacher</a:t>
            </a: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0" y="332656"/>
            <a:ext cx="1979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Jokerman" pitchFamily="82" charset="0"/>
              </a:rPr>
              <a:t>Check</a:t>
            </a:r>
            <a:r>
              <a:rPr lang="cs-CZ" sz="3600" dirty="0" smtClean="0">
                <a:latin typeface="Jokerman" pitchFamily="82" charset="0"/>
              </a:rPr>
              <a:t>:</a:t>
            </a:r>
            <a:endParaRPr lang="cs-CZ" sz="3600" dirty="0">
              <a:latin typeface="Jokerman" pitchFamily="82" charset="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1489" y="1426121"/>
            <a:ext cx="5401022" cy="400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250</Words>
  <Application>Microsoft Office PowerPoint</Application>
  <PresentationFormat>Předvádění na obrazovce (4:3)</PresentationFormat>
  <Paragraphs>130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Citace: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Martin</cp:lastModifiedBy>
  <cp:revision>18</cp:revision>
  <dcterms:created xsi:type="dcterms:W3CDTF">2012-10-29T16:20:32Z</dcterms:created>
  <dcterms:modified xsi:type="dcterms:W3CDTF">2012-11-08T21:19:47Z</dcterms:modified>
</cp:coreProperties>
</file>