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3437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806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4507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96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404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5968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1952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1282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4945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82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558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DC3D8-3C1C-41A6-92E9-83B510D9D04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69F0B1-6B61-4C48-B320-3C11E92E8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1913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podstatných jmen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skloňování podstatných jmen.</a:t>
            </a:r>
          </a:p>
          <a:p>
            <a:r>
              <a:rPr lang="cs-CZ" i="1" dirty="0" smtClean="0">
                <a:latin typeface="Georgia" pitchFamily="18" charset="0"/>
              </a:rPr>
              <a:t>Pomocí prezentace se žáci seznamují </a:t>
            </a:r>
            <a:r>
              <a:rPr lang="cs-CZ" i="1" dirty="0" smtClean="0">
                <a:latin typeface="Georgia" pitchFamily="18" charset="0"/>
              </a:rPr>
              <a:t>                s </a:t>
            </a:r>
            <a:r>
              <a:rPr lang="cs-CZ" i="1" dirty="0" smtClean="0">
                <a:latin typeface="Georgia" pitchFamily="18" charset="0"/>
              </a:rPr>
              <a:t>určováním čísla u podstatných jmen.</a:t>
            </a:r>
          </a:p>
          <a:p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/>
          <a:lstStyle/>
          <a:p>
            <a:r>
              <a:rPr lang="cs-CZ" dirty="0" smtClean="0"/>
              <a:t>Podstatná jména</a:t>
            </a:r>
            <a:br>
              <a:rPr lang="cs-CZ" dirty="0" smtClean="0"/>
            </a:br>
            <a:r>
              <a:rPr lang="cs-CZ" dirty="0" smtClean="0"/>
              <a:t>se skloňují, jsou ohebná.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Určujeme u nich pád, číslo a rod. </a:t>
            </a: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Číslo podstatných jmen je jednotné nebo množné.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Na číslo jednotné ukazujeme ukazovacími zájmeny </a:t>
            </a:r>
            <a:r>
              <a:rPr lang="cs-CZ" i="1" dirty="0" smtClean="0">
                <a:solidFill>
                  <a:srgbClr val="C00000"/>
                </a:solidFill>
              </a:rPr>
              <a:t>ten, ta, to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205038"/>
            <a:ext cx="8229600" cy="392112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ten </a:t>
            </a:r>
            <a:r>
              <a:rPr lang="cs-CZ" dirty="0" smtClean="0"/>
              <a:t>trpaslík	   </a:t>
            </a:r>
            <a:r>
              <a:rPr lang="cs-CZ" dirty="0" smtClean="0">
                <a:solidFill>
                  <a:srgbClr val="C00000"/>
                </a:solidFill>
              </a:rPr>
              <a:t>ta</a:t>
            </a:r>
            <a:r>
              <a:rPr lang="cs-CZ" dirty="0" smtClean="0"/>
              <a:t> princezna	   </a:t>
            </a:r>
            <a:r>
              <a:rPr lang="cs-CZ" dirty="0" smtClean="0">
                <a:solidFill>
                  <a:srgbClr val="C00000"/>
                </a:solidFill>
              </a:rPr>
              <a:t>to</a:t>
            </a:r>
            <a:r>
              <a:rPr lang="cs-CZ" dirty="0" smtClean="0"/>
              <a:t> strašidlo		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01794"/>
            <a:ext cx="1828800" cy="1828800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284984"/>
            <a:ext cx="2736304" cy="2736304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8942" y="400179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Na číslo množné ukazujeme ukazovacími zájmeny </a:t>
            </a:r>
            <a:r>
              <a:rPr lang="cs-CZ" i="1" dirty="0" smtClean="0">
                <a:solidFill>
                  <a:srgbClr val="C00000"/>
                </a:solidFill>
              </a:rPr>
              <a:t>ty, ti, ta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2060575"/>
            <a:ext cx="7618413" cy="406558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ty</a:t>
            </a:r>
            <a:r>
              <a:rPr lang="cs-CZ" dirty="0" smtClean="0"/>
              <a:t> žabky		</a:t>
            </a:r>
            <a:r>
              <a:rPr lang="cs-CZ" dirty="0" smtClean="0">
                <a:solidFill>
                  <a:srgbClr val="C00000"/>
                </a:solidFill>
              </a:rPr>
              <a:t>       ti </a:t>
            </a:r>
            <a:r>
              <a:rPr lang="cs-CZ" dirty="0" smtClean="0"/>
              <a:t>draci		     </a:t>
            </a:r>
            <a:r>
              <a:rPr lang="cs-CZ" dirty="0" smtClean="0">
                <a:solidFill>
                  <a:srgbClr val="C00000"/>
                </a:solidFill>
              </a:rPr>
              <a:t>ta</a:t>
            </a:r>
            <a:r>
              <a:rPr lang="cs-CZ" dirty="0" smtClean="0"/>
              <a:t> kuřata</a:t>
            </a:r>
            <a:endParaRPr lang="cs-CZ" dirty="0"/>
          </a:p>
        </p:txBody>
      </p:sp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924944"/>
            <a:ext cx="3024336" cy="3024336"/>
          </a:xfrm>
          <a:prstGeom prst="rect">
            <a:avLst/>
          </a:prstGeom>
          <a:noFill/>
        </p:spPr>
      </p:pic>
      <p:pic>
        <p:nvPicPr>
          <p:cNvPr id="15370" name="Picture 10" descr="&amp;Zcaron;abí prin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365104"/>
            <a:ext cx="1828800" cy="1828800"/>
          </a:xfrm>
          <a:prstGeom prst="rect">
            <a:avLst/>
          </a:prstGeom>
          <a:noFill/>
        </p:spPr>
      </p:pic>
      <p:pic>
        <p:nvPicPr>
          <p:cNvPr id="15372" name="Picture 12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2960" y="2893113"/>
            <a:ext cx="1828800" cy="1828800"/>
          </a:xfrm>
          <a:prstGeom prst="rect">
            <a:avLst/>
          </a:prstGeom>
          <a:noFill/>
        </p:spPr>
      </p:pic>
      <p:pic>
        <p:nvPicPr>
          <p:cNvPr id="15374" name="Picture 1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50100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Přiřaďte ukazovací zájmena.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284288" y="1600200"/>
            <a:ext cx="7859712" cy="5068888"/>
          </a:xfrm>
        </p:spPr>
        <p:txBody>
          <a:bodyPr numCol="2">
            <a:normAutofit fontScale="40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princové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Perníková chaloupka</a:t>
            </a:r>
          </a:p>
          <a:p>
            <a:pPr>
              <a:lnSpc>
                <a:spcPct val="120000"/>
              </a:lnSpc>
              <a:buNone/>
            </a:pPr>
            <a:r>
              <a:rPr lang="cs-CZ" sz="6000" dirty="0" err="1" smtClean="0"/>
              <a:t>Ruprecht</a:t>
            </a:r>
            <a:endParaRPr lang="cs-CZ" sz="6000" dirty="0" smtClean="0"/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Honzové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err="1" smtClean="0"/>
              <a:t>Cipísek</a:t>
            </a:r>
            <a:endParaRPr lang="cs-CZ" sz="6000" dirty="0" smtClean="0"/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Zlatovláska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sedlo</a:t>
            </a:r>
          </a:p>
          <a:p>
            <a:pPr>
              <a:lnSpc>
                <a:spcPct val="170000"/>
              </a:lnSpc>
              <a:buNone/>
            </a:pPr>
            <a:endParaRPr lang="cs-CZ" sz="6000" dirty="0" smtClean="0"/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čerti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víly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autíčka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Broučci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Berušky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Káča</a:t>
            </a:r>
          </a:p>
          <a:p>
            <a:pPr>
              <a:buNone/>
            </a:pPr>
            <a:r>
              <a:rPr lang="cs-CZ" sz="6000" dirty="0" smtClean="0"/>
              <a:t>Modroočko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Výbuch 1 6"/>
          <p:cNvSpPr/>
          <p:nvPr/>
        </p:nvSpPr>
        <p:spPr>
          <a:xfrm>
            <a:off x="1835696" y="5733256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1808490" y="5827309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1835696" y="5921896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3203848" y="5921896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3275856" y="5873399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4634702" y="5747338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ýbuch 1 12"/>
          <p:cNvSpPr/>
          <p:nvPr/>
        </p:nvSpPr>
        <p:spPr>
          <a:xfrm>
            <a:off x="4788024" y="5747338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ýbuch 1 13"/>
          <p:cNvSpPr/>
          <p:nvPr/>
        </p:nvSpPr>
        <p:spPr>
          <a:xfrm>
            <a:off x="5796136" y="5733256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ýbuch 1 14"/>
          <p:cNvSpPr/>
          <p:nvPr/>
        </p:nvSpPr>
        <p:spPr>
          <a:xfrm>
            <a:off x="5796136" y="5670855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ýbuch 1 15"/>
          <p:cNvSpPr/>
          <p:nvPr/>
        </p:nvSpPr>
        <p:spPr>
          <a:xfrm>
            <a:off x="5868144" y="5827309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ýbuch 1 16"/>
          <p:cNvSpPr/>
          <p:nvPr/>
        </p:nvSpPr>
        <p:spPr>
          <a:xfrm>
            <a:off x="5868144" y="5715207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Výbuch 1 17"/>
          <p:cNvSpPr/>
          <p:nvPr/>
        </p:nvSpPr>
        <p:spPr>
          <a:xfrm>
            <a:off x="7236296" y="5661248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buch 1 18"/>
          <p:cNvSpPr/>
          <p:nvPr/>
        </p:nvSpPr>
        <p:spPr>
          <a:xfrm>
            <a:off x="1979712" y="5810026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buch 1 19"/>
          <p:cNvSpPr/>
          <p:nvPr/>
        </p:nvSpPr>
        <p:spPr>
          <a:xfrm>
            <a:off x="7092280" y="5733256"/>
            <a:ext cx="1080120" cy="936104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Určete číslo podstatných jmen.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284288" y="1600200"/>
            <a:ext cx="7859712" cy="5068888"/>
          </a:xfrm>
        </p:spPr>
        <p:txBody>
          <a:bodyPr numCol="2">
            <a:normAutofit fontScale="40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ti princové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ta perníková chaloupka____</a:t>
            </a:r>
          </a:p>
          <a:p>
            <a:pPr>
              <a:lnSpc>
                <a:spcPct val="120000"/>
              </a:lnSpc>
              <a:buNone/>
            </a:pPr>
            <a:r>
              <a:rPr lang="cs-CZ" sz="6000" dirty="0" smtClean="0"/>
              <a:t>ten </a:t>
            </a:r>
            <a:r>
              <a:rPr lang="cs-CZ" sz="6000" dirty="0" err="1" smtClean="0"/>
              <a:t>Ruprecht</a:t>
            </a:r>
            <a:r>
              <a:rPr lang="cs-CZ" sz="6000" dirty="0" smtClean="0"/>
              <a:t>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ti Honzové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ten </a:t>
            </a:r>
            <a:r>
              <a:rPr lang="cs-CZ" sz="6000" dirty="0" err="1" smtClean="0"/>
              <a:t>Cipísek</a:t>
            </a:r>
            <a:r>
              <a:rPr lang="cs-CZ" sz="6000" dirty="0" smtClean="0"/>
              <a:t>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ta Zlatovláska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to sedlo ____</a:t>
            </a:r>
          </a:p>
          <a:p>
            <a:pPr>
              <a:lnSpc>
                <a:spcPct val="170000"/>
              </a:lnSpc>
              <a:buNone/>
            </a:pPr>
            <a:endParaRPr lang="cs-CZ" sz="6000" dirty="0" smtClean="0"/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ti čerti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ty víly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ta autíčka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ti Broučci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ty Berušky ____</a:t>
            </a:r>
          </a:p>
          <a:p>
            <a:pPr>
              <a:lnSpc>
                <a:spcPct val="170000"/>
              </a:lnSpc>
              <a:buNone/>
            </a:pPr>
            <a:r>
              <a:rPr lang="cs-CZ" sz="6000" dirty="0" smtClean="0"/>
              <a:t>ta Káča ____</a:t>
            </a:r>
          </a:p>
          <a:p>
            <a:pPr>
              <a:buNone/>
            </a:pPr>
            <a:r>
              <a:rPr lang="cs-CZ" sz="6000" dirty="0" smtClean="0"/>
              <a:t>to Modroočko ____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572000" y="2276872"/>
            <a:ext cx="648072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č.j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707904" y="2924944"/>
            <a:ext cx="648072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č.j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79912" y="4581128"/>
            <a:ext cx="648072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č.j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91880" y="3933056"/>
            <a:ext cx="648072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č.j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948264" y="4869160"/>
            <a:ext cx="648072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č.j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75856" y="5229200"/>
            <a:ext cx="648072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č.j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740352" y="5301208"/>
            <a:ext cx="648072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č.j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347864" y="1700808"/>
            <a:ext cx="720080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č.mn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419872" y="3429000"/>
            <a:ext cx="720080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č.mn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732240" y="1700808"/>
            <a:ext cx="720080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č.mn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660232" y="2348880"/>
            <a:ext cx="720080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č.mn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236296" y="4221088"/>
            <a:ext cx="720080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č.mn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164288" y="3573016"/>
            <a:ext cx="720080" cy="3600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č.mn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236296" y="2924944"/>
            <a:ext cx="720080" cy="33833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č.mn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35280" cy="706090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Napište v množném čísle: Napište v jednotném čísle:</a:t>
            </a:r>
            <a:endParaRPr lang="cs-CZ" sz="28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perník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střevíček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princ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klaun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čepice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oříšek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žabka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cesta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obr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sova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pavučiny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zámky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hůlky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housličky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boty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lucerničky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mašinky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košilky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myšky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stuhy</a:t>
            </a:r>
          </a:p>
          <a:p>
            <a:pPr>
              <a:buNone/>
            </a:pP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706090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Napište v množném čísle: Napište v jednotném čísle:</a:t>
            </a:r>
            <a:endParaRPr lang="cs-CZ" sz="28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perník- perníky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střevíček- střevíčky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princ- princové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klaun- klauni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čepice-čepice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oříšek- oříšky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žabka- žabky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cesta- cesty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obr- obři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sova- sovy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pavučiny- pavučina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zámky- zámek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hůlky- hůlka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housličky-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housličky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boty- bota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lucerničky- lucernička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mašinky- mašinka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košilky- košilka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myšky- myška</a:t>
            </a: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stuhy- stuha</a:t>
            </a:r>
          </a:p>
          <a:p>
            <a:pPr>
              <a:buNone/>
            </a:pP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Znáte pohádky, ve kterých se vyskytují podstatná jména, se kterými jsme pracovali?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005064"/>
            <a:ext cx="2852937" cy="2852936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193704"/>
            <a:ext cx="2664297" cy="26642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00808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321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Anotace:</vt:lpstr>
      <vt:lpstr>Podstatná jména se skloňují, jsou ohebná.</vt:lpstr>
      <vt:lpstr>Na číslo jednotné ukazujeme ukazovacími zájmeny ten, ta, to.</vt:lpstr>
      <vt:lpstr>Na číslo množné ukazujeme ukazovacími zájmeny ty, ti, ta.</vt:lpstr>
      <vt:lpstr>Přiřaďte ukazovací zájmena.</vt:lpstr>
      <vt:lpstr>Určete číslo podstatných jmen.</vt:lpstr>
      <vt:lpstr>Napište v množném čísle: Napište v jednotném čísle:</vt:lpstr>
      <vt:lpstr>Napište v množném čísle: Napište v jednotném čísle:</vt:lpstr>
      <vt:lpstr>Znáte pohádky, ve kterých se vyskytují podstatná jména, se kterými jsme pracovali?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se skloňují, jsou ohebná.</dc:title>
  <dc:creator>Martin</dc:creator>
  <cp:lastModifiedBy>Dum</cp:lastModifiedBy>
  <cp:revision>20</cp:revision>
  <dcterms:created xsi:type="dcterms:W3CDTF">2013-04-01T09:39:31Z</dcterms:created>
  <dcterms:modified xsi:type="dcterms:W3CDTF">2013-06-30T07:58:00Z</dcterms:modified>
</cp:coreProperties>
</file>