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6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8846F-49A5-489A-ABE1-36824B96D510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650F7-D0E4-4C81-A934-C356ACC10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Opozita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615834126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latin typeface="Georgia" pitchFamily="18" charset="0"/>
              </a:rPr>
              <a:t>Prezentace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i="1" dirty="0" smtClean="0">
                <a:latin typeface="Georgia" pitchFamily="18" charset="0"/>
              </a:rPr>
              <a:t>je určena žákům třetího ročníku.</a:t>
            </a:r>
          </a:p>
          <a:p>
            <a:r>
              <a:rPr lang="cs-CZ" i="1" dirty="0" smtClean="0">
                <a:latin typeface="Georgia" pitchFamily="18" charset="0"/>
              </a:rPr>
              <a:t>Slouží k vyvození a procvičení učiva </a:t>
            </a:r>
            <a:r>
              <a:rPr lang="cs-CZ" i="1" dirty="0" smtClean="0">
                <a:latin typeface="Georgia" pitchFamily="18" charset="0"/>
              </a:rPr>
              <a:t>                 o </a:t>
            </a:r>
            <a:r>
              <a:rPr lang="cs-CZ" i="1" dirty="0" smtClean="0">
                <a:latin typeface="Georgia" pitchFamily="18" charset="0"/>
              </a:rPr>
              <a:t>slovech opačného významu- opozitech.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latin typeface="Jokerman" pitchFamily="82" charset="0"/>
              </a:rPr>
              <a:t>Opozita</a:t>
            </a:r>
            <a:r>
              <a:rPr lang="cs-CZ" sz="6600" dirty="0" smtClean="0">
                <a:latin typeface="Jokerman" pitchFamily="82" charset="0"/>
              </a:rPr>
              <a:t> </a:t>
            </a:r>
            <a:r>
              <a:rPr lang="cs-CZ" sz="4800" dirty="0" smtClean="0">
                <a:latin typeface="Jokerman" pitchFamily="82" charset="0"/>
              </a:rPr>
              <a:t>jsou slova opačného významu, jsou protikladná.</a:t>
            </a:r>
            <a:r>
              <a:rPr lang="cs-CZ" sz="6600" dirty="0" smtClean="0">
                <a:latin typeface="Jokerman" pitchFamily="82" charset="0"/>
              </a:rPr>
              <a:t/>
            </a:r>
            <a:br>
              <a:rPr lang="cs-CZ" sz="6600" dirty="0" smtClean="0">
                <a:latin typeface="Jokerman" pitchFamily="82" charset="0"/>
              </a:rPr>
            </a:br>
            <a:endParaRPr lang="cs-CZ" sz="6600" dirty="0">
              <a:latin typeface="Jokerman" pitchFamily="82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340768"/>
            <a:ext cx="2304256" cy="2160240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908720"/>
            <a:ext cx="2260848" cy="302433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195736" y="422108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Jokerman" pitchFamily="82" charset="0"/>
              </a:rPr>
              <a:t>světlý</a:t>
            </a:r>
            <a:endParaRPr lang="cs-CZ" sz="2800" dirty="0">
              <a:latin typeface="Jokerm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414908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Jokerman" pitchFamily="82" charset="0"/>
              </a:rPr>
              <a:t>tmavý</a:t>
            </a:r>
            <a:endParaRPr lang="cs-CZ" sz="2800" dirty="0">
              <a:latin typeface="Jokerman" pitchFamily="82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24744"/>
            <a:ext cx="2592288" cy="2592288"/>
          </a:xfrm>
          <a:prstGeom prst="rect">
            <a:avLst/>
          </a:prstGeom>
          <a:noFill/>
        </p:spPr>
      </p:pic>
      <p:pic>
        <p:nvPicPr>
          <p:cNvPr id="3" name="Picture 2" descr="Bílé št&amp;ecaron;n&amp;ecaron; na modr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916832"/>
            <a:ext cx="1828800" cy="18288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835696" y="458112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Jokerman" pitchFamily="82" charset="0"/>
              </a:rPr>
              <a:t>velký</a:t>
            </a:r>
            <a:endParaRPr lang="cs-CZ" sz="2800" dirty="0">
              <a:latin typeface="Jokerm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450912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Jokerman" pitchFamily="82" charset="0"/>
              </a:rPr>
              <a:t>malý</a:t>
            </a:r>
            <a:endParaRPr lang="cs-CZ" sz="2800" dirty="0">
              <a:latin typeface="Jokerman" pitchFamily="82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72816"/>
            <a:ext cx="2304256" cy="2304256"/>
          </a:xfrm>
          <a:prstGeom prst="rect">
            <a:avLst/>
          </a:prstGeom>
          <a:noFill/>
        </p:spPr>
      </p:pic>
      <p:pic>
        <p:nvPicPr>
          <p:cNvPr id="15364" name="Picture 4" descr="Portrét ps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628800"/>
            <a:ext cx="2304256" cy="23042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619672" y="450912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Jokerman" pitchFamily="82" charset="0"/>
              </a:rPr>
              <a:t>zlý</a:t>
            </a:r>
            <a:endParaRPr lang="cs-CZ" sz="2800" dirty="0">
              <a:latin typeface="Jokerm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450912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Jokerman" pitchFamily="82" charset="0"/>
              </a:rPr>
              <a:t>hodný</a:t>
            </a:r>
            <a:endParaRPr lang="cs-CZ" sz="2800" dirty="0">
              <a:latin typeface="Jokerman" pitchFamily="82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4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3200" i="1" dirty="0" smtClean="0">
                <a:latin typeface="Georgia" pitchFamily="18" charset="0"/>
              </a:rPr>
              <a:t>O jakém zvířeti jsme nyní mluvili?</a:t>
            </a:r>
            <a:br>
              <a:rPr lang="cs-CZ" sz="3200" i="1" dirty="0" smtClean="0">
                <a:latin typeface="Georgia" pitchFamily="18" charset="0"/>
              </a:rPr>
            </a:br>
            <a:r>
              <a:rPr lang="cs-CZ" sz="3200" i="1" dirty="0" smtClean="0">
                <a:latin typeface="Georgia" pitchFamily="18" charset="0"/>
              </a:rPr>
              <a:t> Co o něm víte? </a:t>
            </a:r>
            <a:endParaRPr lang="cs-CZ" sz="3200" i="1" dirty="0"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1311306">
            <a:off x="1043608" y="2204864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Mluvili jsme o psu domácím.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278092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to masožravec.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1172681">
            <a:off x="2267745" y="4869160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Patří mezi psovité šelmy.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371703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Vyvinul se z vlka obecného.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52292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 výborný čich.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5445224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to přítel člověka.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5" presetClass="exit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00"/>
                            </p:stCondLst>
                            <p:childTnLst>
                              <p:par>
                                <p:cTn id="49" presetID="5" presetClass="exit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5" presetClass="exit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500"/>
                            </p:stCondLst>
                            <p:childTnLst>
                              <p:par>
                                <p:cTn id="57" presetID="5" presetClass="exit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5" presetClass="exit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500"/>
                            </p:stCondLst>
                            <p:childTnLst>
                              <p:par>
                                <p:cTn id="65" presetID="5" presetClass="exit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Jokerman" pitchFamily="82" charset="0"/>
              </a:rPr>
              <a:t>Dívejte se na obrázky a pojmenujte, jaký je daný pes. Vymyslete slova s opačným významem- </a:t>
            </a:r>
            <a:r>
              <a:rPr lang="cs-CZ" sz="3200" b="1" dirty="0" smtClean="0">
                <a:latin typeface="Jokerman" pitchFamily="82" charset="0"/>
              </a:rPr>
              <a:t>opozita. </a:t>
            </a:r>
            <a:endParaRPr lang="cs-CZ" sz="3200" b="1" dirty="0">
              <a:latin typeface="Jokerman" pitchFamily="82" charset="0"/>
            </a:endParaRPr>
          </a:p>
        </p:txBody>
      </p:sp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132856"/>
            <a:ext cx="1828800" cy="1828800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221088"/>
            <a:ext cx="1828800" cy="1828800"/>
          </a:xfrm>
          <a:prstGeom prst="rect">
            <a:avLst/>
          </a:prstGeom>
          <a:noFill/>
        </p:spPr>
      </p:pic>
      <p:pic>
        <p:nvPicPr>
          <p:cNvPr id="18440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2132856"/>
            <a:ext cx="1828800" cy="1828800"/>
          </a:xfrm>
          <a:prstGeom prst="rect">
            <a:avLst/>
          </a:prstGeom>
          <a:noFill/>
        </p:spPr>
      </p:pic>
      <p:pic>
        <p:nvPicPr>
          <p:cNvPr id="18442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149080"/>
            <a:ext cx="1828800" cy="1828800"/>
          </a:xfrm>
          <a:prstGeom prst="rect">
            <a:avLst/>
          </a:prstGeom>
          <a:noFill/>
        </p:spPr>
      </p:pic>
      <p:pic>
        <p:nvPicPr>
          <p:cNvPr id="18444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414908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8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1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4" dur="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7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0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Jokerman" pitchFamily="82" charset="0"/>
              </a:rPr>
              <a:t>Opozita. </a:t>
            </a:r>
            <a:endParaRPr lang="cs-CZ" sz="3200" b="1" dirty="0">
              <a:latin typeface="Jokerman" pitchFamily="82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914400" y="1628775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124744"/>
            <a:ext cx="1828800" cy="1828800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140968"/>
            <a:ext cx="1828800" cy="1828800"/>
          </a:xfrm>
          <a:prstGeom prst="rect">
            <a:avLst/>
          </a:prstGeom>
          <a:noFill/>
        </p:spPr>
      </p:pic>
      <p:pic>
        <p:nvPicPr>
          <p:cNvPr id="18440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412776"/>
            <a:ext cx="1828800" cy="1828800"/>
          </a:xfrm>
          <a:prstGeom prst="rect">
            <a:avLst/>
          </a:prstGeom>
          <a:noFill/>
        </p:spPr>
      </p:pic>
      <p:pic>
        <p:nvPicPr>
          <p:cNvPr id="18442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149080"/>
            <a:ext cx="1828800" cy="1828800"/>
          </a:xfrm>
          <a:prstGeom prst="rect">
            <a:avLst/>
          </a:prstGeom>
          <a:noFill/>
        </p:spPr>
      </p:pic>
      <p:pic>
        <p:nvPicPr>
          <p:cNvPr id="18444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3933056"/>
            <a:ext cx="1828800" cy="18288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95536" y="292494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Jokerman" pitchFamily="82" charset="0"/>
              </a:rPr>
              <a:t>něžný x krutý</a:t>
            </a:r>
            <a:endParaRPr lang="cs-CZ" sz="2400" dirty="0">
              <a:latin typeface="Jokerman" pitchFamily="82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486916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Jokerman" pitchFamily="82" charset="0"/>
              </a:rPr>
              <a:t>ospalý x bdělý</a:t>
            </a:r>
            <a:endParaRPr lang="cs-CZ" sz="2400" dirty="0">
              <a:latin typeface="Jokerman" pitchFamily="82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2996952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Jokerman" pitchFamily="82" charset="0"/>
              </a:rPr>
              <a:t>veselý x smutný </a:t>
            </a:r>
            <a:endParaRPr lang="cs-CZ" sz="2400" dirty="0">
              <a:latin typeface="Jokerman" pitchFamily="82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6165304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Jokerman" pitchFamily="82" charset="0"/>
              </a:rPr>
              <a:t>nemocný x zdravý</a:t>
            </a:r>
            <a:endParaRPr lang="cs-CZ" sz="2400" dirty="0">
              <a:latin typeface="Jokerman" pitchFamily="82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580526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Jokerman" pitchFamily="82" charset="0"/>
              </a:rPr>
              <a:t>hladový x sytý</a:t>
            </a:r>
            <a:endParaRPr lang="cs-CZ" sz="2400" dirty="0">
              <a:latin typeface="Jokerman" pitchFamily="82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8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1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4" dur="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7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0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700808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152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Anotace:</vt:lpstr>
      <vt:lpstr>Opozita jsou slova opačného významu, jsou protikladná. </vt:lpstr>
      <vt:lpstr>Snímek 4</vt:lpstr>
      <vt:lpstr>Snímek 5</vt:lpstr>
      <vt:lpstr>Snímek 6</vt:lpstr>
      <vt:lpstr>O jakém zvířeti jsme nyní mluvili?  Co o něm víte? </vt:lpstr>
      <vt:lpstr>Dívejte se na obrázky a pojmenujte, jaký je daný pes. Vymyslete slova s opačným významem- opozita. </vt:lpstr>
      <vt:lpstr>Opozita. 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Opozita jsou slova opačného významu, jsou protikladná. </dc:title>
  <dc:creator>Martin</dc:creator>
  <cp:lastModifiedBy>Dum</cp:lastModifiedBy>
  <cp:revision>14</cp:revision>
  <dcterms:created xsi:type="dcterms:W3CDTF">2013-02-13T19:58:36Z</dcterms:created>
  <dcterms:modified xsi:type="dcterms:W3CDTF">2013-06-30T07:56:36Z</dcterms:modified>
</cp:coreProperties>
</file>