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3" r:id="rId2"/>
    <p:sldId id="27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2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D6DEB-99D2-45F2-86AD-B877A684D2E1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030222-D21F-43B6-B625-2987D18D31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72752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030222-D21F-43B6-B625-2987D18D311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7EBF1-B36A-49B2-838B-7744F93ECEC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225F1-0223-46DA-8264-AB7ECBEA3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Pádové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otázky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latin typeface="Georgia" pitchFamily="18" charset="0"/>
              </a:rPr>
              <a:t>Prezentace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i="1" dirty="0" smtClean="0">
                <a:latin typeface="Georgia" pitchFamily="18" charset="0"/>
              </a:rPr>
              <a:t>Slouží k vyvození učiva o skloňování podstatných jmen.</a:t>
            </a:r>
          </a:p>
          <a:p>
            <a:r>
              <a:rPr lang="cs-CZ" i="1" dirty="0" smtClean="0">
                <a:latin typeface="Georgia" pitchFamily="18" charset="0"/>
              </a:rPr>
              <a:t>Pomocí prezentace se žáci seznamují </a:t>
            </a:r>
            <a:r>
              <a:rPr lang="cs-CZ" i="1" dirty="0" smtClean="0">
                <a:latin typeface="Georgia" pitchFamily="18" charset="0"/>
              </a:rPr>
              <a:t>                s </a:t>
            </a:r>
            <a:r>
              <a:rPr lang="cs-CZ" i="1" dirty="0" smtClean="0">
                <a:latin typeface="Georgia" pitchFamily="18" charset="0"/>
              </a:rPr>
              <a:t>určováním pádů u podstatných jmen.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1. pád </a:t>
            </a:r>
            <a:r>
              <a:rPr lang="cs-CZ" dirty="0" smtClean="0"/>
              <a:t>	KDO, CO</a:t>
            </a:r>
            <a:endParaRPr lang="cs-CZ" dirty="0"/>
          </a:p>
        </p:txBody>
      </p:sp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996952"/>
            <a:ext cx="2664296" cy="2664296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  <p:sp>
        <p:nvSpPr>
          <p:cNvPr id="7" name="TextovéPole 6"/>
          <p:cNvSpPr txBox="1"/>
          <p:nvPr/>
        </p:nvSpPr>
        <p:spPr>
          <a:xfrm>
            <a:off x="3203848" y="1844824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latin typeface="Snap ITC" pitchFamily="82" charset="0"/>
              </a:rPr>
              <a:t>k</a:t>
            </a:r>
            <a:r>
              <a:rPr lang="cs-CZ" sz="4000" dirty="0" smtClean="0">
                <a:latin typeface="Snap ITC" pitchFamily="82" charset="0"/>
              </a:rPr>
              <a:t>očka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2. pád</a:t>
            </a:r>
            <a:r>
              <a:rPr lang="cs-CZ" dirty="0" smtClean="0"/>
              <a:t>	BEZ KOHO, ČEHO</a:t>
            </a:r>
            <a:endParaRPr lang="cs-CZ" dirty="0"/>
          </a:p>
        </p:txBody>
      </p:sp>
      <p:pic>
        <p:nvPicPr>
          <p:cNvPr id="614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284984"/>
            <a:ext cx="2232248" cy="22322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771800" y="1916832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Snap ITC" pitchFamily="82" charset="0"/>
              </a:rPr>
              <a:t>bez kočky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3. pád</a:t>
            </a:r>
            <a:r>
              <a:rPr lang="cs-CZ" dirty="0" smtClean="0"/>
              <a:t>	KOMU, ČEMU</a:t>
            </a:r>
            <a:endParaRPr lang="cs-CZ" dirty="0"/>
          </a:p>
        </p:txBody>
      </p:sp>
      <p:pic>
        <p:nvPicPr>
          <p:cNvPr id="5122" name="Picture 2" descr="Št&amp;ecaron;n&amp;ecaron; s kot&amp;ecaron;tem u misky na &amp;zcaron;rádl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780928"/>
            <a:ext cx="2304256" cy="23042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03848" y="1628800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Snap ITC" pitchFamily="82" charset="0"/>
              </a:rPr>
              <a:t>kočce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4. pád</a:t>
            </a:r>
            <a:r>
              <a:rPr lang="cs-CZ" dirty="0" smtClean="0"/>
              <a:t>	(VIDÍM) KOHO, CO</a:t>
            </a:r>
            <a:endParaRPr lang="cs-CZ" dirty="0"/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284984"/>
            <a:ext cx="1828800" cy="18288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491880" y="1772816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Snap ITC" pitchFamily="82" charset="0"/>
              </a:rPr>
              <a:t>kočku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5. pád</a:t>
            </a:r>
            <a:r>
              <a:rPr lang="cs-CZ" dirty="0" smtClean="0"/>
              <a:t>	OSLOVUJEME, VOLÁME</a:t>
            </a:r>
            <a:endParaRPr lang="cs-CZ" dirty="0"/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068960"/>
            <a:ext cx="1828800" cy="18288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491880" y="1844824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Snap ITC" pitchFamily="82" charset="0"/>
              </a:rPr>
              <a:t>kočko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6. pád</a:t>
            </a:r>
            <a:r>
              <a:rPr lang="cs-CZ" dirty="0" smtClean="0"/>
              <a:t>	O KOM, O ČEM</a:t>
            </a:r>
            <a:endParaRPr lang="cs-CZ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852936"/>
            <a:ext cx="2160240" cy="216024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987824" y="1700808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Snap ITC" pitchFamily="82" charset="0"/>
              </a:rPr>
              <a:t>o kočce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7. pád</a:t>
            </a:r>
            <a:r>
              <a:rPr lang="cs-CZ" dirty="0" smtClean="0"/>
              <a:t>	S KÝM, ČÍM</a:t>
            </a:r>
            <a:endParaRPr lang="cs-CZ" dirty="0"/>
          </a:p>
        </p:txBody>
      </p:sp>
      <p:pic>
        <p:nvPicPr>
          <p:cNvPr id="1026" name="Picture 2" descr="Dívenka s ko&amp;ccaron;ko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429000"/>
            <a:ext cx="1828800" cy="18288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03848" y="1844824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Snap ITC" pitchFamily="82" charset="0"/>
              </a:rPr>
              <a:t>s kočkou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>Řekněte pádovou otázku a určete pád u daných podstatných jmen.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2291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o psovi _________________</a:t>
            </a:r>
          </a:p>
          <a:p>
            <a:pPr>
              <a:buNone/>
            </a:pPr>
            <a:r>
              <a:rPr lang="cs-CZ" dirty="0" smtClean="0"/>
              <a:t>se psem ________________</a:t>
            </a:r>
          </a:p>
          <a:p>
            <a:pPr>
              <a:buNone/>
            </a:pPr>
            <a:r>
              <a:rPr lang="cs-CZ" dirty="0" smtClean="0"/>
              <a:t>pes  ___________________</a:t>
            </a:r>
          </a:p>
          <a:p>
            <a:pPr>
              <a:buNone/>
            </a:pPr>
            <a:r>
              <a:rPr lang="cs-CZ" dirty="0" smtClean="0"/>
              <a:t>bez psa ________________</a:t>
            </a:r>
          </a:p>
          <a:p>
            <a:pPr>
              <a:buNone/>
            </a:pPr>
            <a:r>
              <a:rPr lang="cs-CZ" dirty="0" smtClean="0"/>
              <a:t>psovi __________________</a:t>
            </a:r>
          </a:p>
          <a:p>
            <a:pPr>
              <a:buNone/>
            </a:pPr>
            <a:r>
              <a:rPr lang="cs-CZ" dirty="0" smtClean="0"/>
              <a:t>pse ___________________</a:t>
            </a:r>
          </a:p>
          <a:p>
            <a:pPr>
              <a:buNone/>
            </a:pPr>
            <a:r>
              <a:rPr lang="cs-CZ" dirty="0" smtClean="0"/>
              <a:t>psa ___________________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48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772816"/>
            <a:ext cx="3484984" cy="3816424"/>
          </a:xfrm>
          <a:prstGeom prst="rect">
            <a:avLst/>
          </a:prstGeom>
          <a:noFill/>
          <a:scene3d>
            <a:camera prst="perspectiveContrastingLeftFacing"/>
            <a:lightRig rig="threePt" dir="t"/>
          </a:scene3d>
        </p:spPr>
      </p:pic>
      <p:sp>
        <p:nvSpPr>
          <p:cNvPr id="5" name="TextovéPole 4"/>
          <p:cNvSpPr txBox="1"/>
          <p:nvPr/>
        </p:nvSpPr>
        <p:spPr>
          <a:xfrm>
            <a:off x="5292080" y="170080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kom, o čem 6.p.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20486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kým, čím 7.p.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28529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kdo, co 1.p.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335699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bez koho, čeho 2.p.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393305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komu, čemu 3.p.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45091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voláme 5.p.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52292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koho, co 4.p.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3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1. pád </a:t>
            </a:r>
            <a:r>
              <a:rPr lang="cs-CZ" dirty="0" smtClean="0"/>
              <a:t>	KDO, CO</a:t>
            </a:r>
            <a:endParaRPr lang="cs-CZ" dirty="0"/>
          </a:p>
        </p:txBody>
      </p:sp>
      <p:pic>
        <p:nvPicPr>
          <p:cNvPr id="296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780928"/>
            <a:ext cx="2880320" cy="28803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131840" y="1700808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Snap ITC" pitchFamily="82" charset="0"/>
              </a:rPr>
              <a:t>stromy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2. pád</a:t>
            </a:r>
            <a:r>
              <a:rPr lang="cs-CZ" dirty="0" smtClean="0"/>
              <a:t>	BEZ KOHO, ČEHO</a:t>
            </a:r>
            <a:endParaRPr lang="cs-CZ" dirty="0"/>
          </a:p>
        </p:txBody>
      </p:sp>
      <p:pic>
        <p:nvPicPr>
          <p:cNvPr id="2867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852936"/>
            <a:ext cx="2808312" cy="31683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71800" y="1772816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stromů</a:t>
            </a:r>
            <a:endParaRPr lang="cs-CZ" sz="40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3. pád</a:t>
            </a:r>
            <a:r>
              <a:rPr lang="cs-CZ" dirty="0" smtClean="0"/>
              <a:t>	KOMU, ČEMU</a:t>
            </a:r>
            <a:endParaRPr lang="cs-CZ" dirty="0"/>
          </a:p>
        </p:txBody>
      </p:sp>
      <p:pic>
        <p:nvPicPr>
          <p:cNvPr id="27652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708920"/>
            <a:ext cx="2880320" cy="28803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15816" y="1412776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stromům</a:t>
            </a:r>
            <a:endParaRPr lang="cs-CZ" sz="40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4. pád</a:t>
            </a:r>
            <a:r>
              <a:rPr lang="cs-CZ" dirty="0" smtClean="0"/>
              <a:t>	(VIDÍM) KOHO, CO</a:t>
            </a:r>
            <a:endParaRPr lang="cs-CZ" dirty="0"/>
          </a:p>
        </p:txBody>
      </p:sp>
      <p:pic>
        <p:nvPicPr>
          <p:cNvPr id="26628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996952"/>
            <a:ext cx="2620888" cy="26208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43808" y="1988840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Snap ITC" pitchFamily="82" charset="0"/>
              </a:rPr>
              <a:t>stromy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5. pád</a:t>
            </a:r>
            <a:r>
              <a:rPr lang="cs-CZ" dirty="0" smtClean="0"/>
              <a:t>	OSLOVUJEME, VOLÁME</a:t>
            </a:r>
            <a:endParaRPr lang="cs-CZ" dirty="0"/>
          </a:p>
        </p:txBody>
      </p:sp>
      <p:pic>
        <p:nvPicPr>
          <p:cNvPr id="25602" name="Picture 2" descr="Chlapec a knih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852936"/>
            <a:ext cx="2592288" cy="25922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87824" y="1844824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stromy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6. pád</a:t>
            </a:r>
            <a:r>
              <a:rPr lang="cs-CZ" dirty="0" smtClean="0"/>
              <a:t>	O KOM, O ČEM</a:t>
            </a:r>
            <a:endParaRPr lang="cs-CZ" dirty="0"/>
          </a:p>
        </p:txBody>
      </p:sp>
      <p:pic>
        <p:nvPicPr>
          <p:cNvPr id="2457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852936"/>
            <a:ext cx="3024336" cy="28083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71800" y="1556792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Snap ITC" pitchFamily="82" charset="0"/>
              </a:rPr>
              <a:t>o stromech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7. pád</a:t>
            </a:r>
            <a:r>
              <a:rPr lang="cs-CZ" dirty="0" smtClean="0"/>
              <a:t>	S KÝM, ČÍM</a:t>
            </a:r>
            <a:endParaRPr lang="cs-CZ" dirty="0"/>
          </a:p>
        </p:txBody>
      </p:sp>
      <p:pic>
        <p:nvPicPr>
          <p:cNvPr id="2355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492896"/>
            <a:ext cx="3096344" cy="30963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03848" y="1628800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Snap ITC" pitchFamily="82" charset="0"/>
              </a:rPr>
              <a:t>se stromy</a:t>
            </a:r>
            <a:endParaRPr lang="cs-CZ" sz="4000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>Řekněte pádovou otázku a určete pád u daných podstatných jmen.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22912" cy="452596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o houbách_________________</a:t>
            </a:r>
          </a:p>
          <a:p>
            <a:pPr>
              <a:buNone/>
            </a:pPr>
            <a:r>
              <a:rPr lang="cs-CZ" dirty="0" smtClean="0"/>
              <a:t>s houbami  ________________</a:t>
            </a:r>
          </a:p>
          <a:p>
            <a:pPr>
              <a:buNone/>
            </a:pPr>
            <a:r>
              <a:rPr lang="cs-CZ" dirty="0" smtClean="0"/>
              <a:t>houby   ___________________</a:t>
            </a:r>
          </a:p>
          <a:p>
            <a:pPr>
              <a:buNone/>
            </a:pPr>
            <a:r>
              <a:rPr lang="cs-CZ" dirty="0" smtClean="0"/>
              <a:t>bez hub       ________________</a:t>
            </a:r>
          </a:p>
          <a:p>
            <a:pPr>
              <a:buNone/>
            </a:pPr>
            <a:r>
              <a:rPr lang="cs-CZ" dirty="0" smtClean="0"/>
              <a:t>houbám  __________________</a:t>
            </a:r>
          </a:p>
          <a:p>
            <a:pPr>
              <a:buNone/>
            </a:pPr>
            <a:r>
              <a:rPr lang="cs-CZ" dirty="0" smtClean="0"/>
              <a:t>houby!  ___________________</a:t>
            </a:r>
          </a:p>
          <a:p>
            <a:pPr>
              <a:buNone/>
            </a:pPr>
            <a:r>
              <a:rPr lang="cs-CZ" dirty="0" smtClean="0"/>
              <a:t>pro houby _________________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170080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kom, o čem 6.p.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20486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kým, čím 7.p.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28529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kdo, co 1.p.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335699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bez koho, čeho 2.p.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393305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komu, čemu 3.p.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45091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voláme 5.p.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52292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koho, co 4.p.</a:t>
            </a:r>
            <a:endParaRPr lang="cs-CZ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50912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700808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268</Words>
  <Application>Microsoft Office PowerPoint</Application>
  <PresentationFormat>Předvádění na obrazovce (4:3)</PresentationFormat>
  <Paragraphs>79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Anotace:</vt:lpstr>
      <vt:lpstr>1. pád  KDO, CO</vt:lpstr>
      <vt:lpstr>2. pád BEZ KOHO, ČEHO</vt:lpstr>
      <vt:lpstr>3. pád KOMU, ČEMU</vt:lpstr>
      <vt:lpstr>4. pád (VIDÍM) KOHO, CO</vt:lpstr>
      <vt:lpstr>5. pád OSLOVUJEME, VOLÁME</vt:lpstr>
      <vt:lpstr>6. pád O KOM, O ČEM</vt:lpstr>
      <vt:lpstr>7. pád S KÝM, ČÍM</vt:lpstr>
      <vt:lpstr>Řekněte pádovou otázku a určete pád u daných podstatných jmen.</vt:lpstr>
      <vt:lpstr>1. pád  KDO, CO</vt:lpstr>
      <vt:lpstr>2. pád BEZ KOHO, ČEHO</vt:lpstr>
      <vt:lpstr>3. pád KOMU, ČEMU</vt:lpstr>
      <vt:lpstr>4. pád (VIDÍM) KOHO, CO</vt:lpstr>
      <vt:lpstr>5. pád OSLOVUJEME, VOLÁME</vt:lpstr>
      <vt:lpstr>6. pád O KOM, O ČEM</vt:lpstr>
      <vt:lpstr>7. pád S KÝM, ČÍM</vt:lpstr>
      <vt:lpstr>Řekněte pádovou otázku a určete pád u daných podstatných jmen.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pád</dc:title>
  <dc:creator>Martin</dc:creator>
  <cp:lastModifiedBy>Dum</cp:lastModifiedBy>
  <cp:revision>18</cp:revision>
  <dcterms:created xsi:type="dcterms:W3CDTF">2013-03-31T21:14:52Z</dcterms:created>
  <dcterms:modified xsi:type="dcterms:W3CDTF">2013-06-30T07:55:29Z</dcterms:modified>
</cp:coreProperties>
</file>