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4" r:id="rId9"/>
    <p:sldId id="262" r:id="rId10"/>
    <p:sldId id="265" r:id="rId11"/>
    <p:sldId id="25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0E1C6A-E291-48CC-AAF9-4F91A4E576EF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2F429-BD2A-4109-92E2-A6C6930C21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5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gif"/><Relationship Id="rId17" Type="http://schemas.openxmlformats.org/officeDocument/2006/relationships/image" Target="../media/image29.jpeg"/><Relationship Id="rId2" Type="http://schemas.openxmlformats.org/officeDocument/2006/relationships/image" Target="../media/image14.jpeg"/><Relationship Id="rId16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gif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5" Type="http://schemas.openxmlformats.org/officeDocument/2006/relationships/image" Target="../media/image2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Relationship Id="rId1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13" Type="http://schemas.openxmlformats.org/officeDocument/2006/relationships/image" Target="../media/image41.gif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12" Type="http://schemas.openxmlformats.org/officeDocument/2006/relationships/image" Target="../media/image40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11" Type="http://schemas.openxmlformats.org/officeDocument/2006/relationships/image" Target="../media/image39.jpeg"/><Relationship Id="rId5" Type="http://schemas.openxmlformats.org/officeDocument/2006/relationships/image" Target="../media/image33.jpeg"/><Relationship Id="rId10" Type="http://schemas.openxmlformats.org/officeDocument/2006/relationships/image" Target="../media/image38.jpeg"/><Relationship Id="rId4" Type="http://schemas.openxmlformats.org/officeDocument/2006/relationships/image" Target="../media/image32.jpeg"/><Relationship Id="rId9" Type="http://schemas.openxmlformats.org/officeDocument/2006/relationships/image" Target="../media/image37.jpeg"/><Relationship Id="rId14" Type="http://schemas.openxmlformats.org/officeDocument/2006/relationships/image" Target="../media/image4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Slova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jednoznačná, mnohoznačná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5834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52128"/>
          </a:xfr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8229600" cy="4248472"/>
          </a:xfrm>
          <a:solidFill>
            <a:schemeClr val="bg1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tx1"/>
                </a:solidFill>
                <a:latin typeface="Georgia" pitchFamily="18" charset="0"/>
              </a:rPr>
              <a:t>Prezentace</a:t>
            </a:r>
            <a:r>
              <a:rPr lang="cs-CZ" sz="4000" dirty="0" smtClean="0">
                <a:solidFill>
                  <a:schemeClr val="tx1"/>
                </a:solidFill>
                <a:latin typeface="Georgia" pitchFamily="18" charset="0"/>
              </a:rPr>
              <a:t> </a:t>
            </a:r>
            <a:r>
              <a:rPr lang="cs-CZ" sz="4000" i="1" dirty="0" smtClean="0">
                <a:solidFill>
                  <a:schemeClr val="tx1"/>
                </a:solidFill>
                <a:latin typeface="Georgia" pitchFamily="18" charset="0"/>
              </a:rPr>
              <a:t>je určena žákům třetího ročníku.</a:t>
            </a:r>
          </a:p>
          <a:p>
            <a:r>
              <a:rPr lang="cs-CZ" sz="4000" i="1" dirty="0" smtClean="0">
                <a:solidFill>
                  <a:schemeClr val="tx1"/>
                </a:solidFill>
                <a:latin typeface="Georgia" pitchFamily="18" charset="0"/>
              </a:rPr>
              <a:t>Slouží k vyvození učiva o slovech jednoznačných </a:t>
            </a:r>
            <a:r>
              <a:rPr lang="cs-CZ" sz="4000" i="1" dirty="0" smtClean="0">
                <a:solidFill>
                  <a:schemeClr val="tx1"/>
                </a:solidFill>
                <a:latin typeface="Georgia" pitchFamily="18" charset="0"/>
              </a:rPr>
              <a:t>                                                       a </a:t>
            </a:r>
            <a:r>
              <a:rPr lang="cs-CZ" sz="4000" i="1" dirty="0" smtClean="0">
                <a:solidFill>
                  <a:schemeClr val="tx1"/>
                </a:solidFill>
                <a:latin typeface="Georgia" pitchFamily="18" charset="0"/>
              </a:rPr>
              <a:t>mnohoznačných.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6" name="Picture 6" descr="Cyklista v helm&amp;ecaron; jede na kole.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1828800" cy="1828800"/>
          </a:xfrm>
          <a:prstGeom prst="rect">
            <a:avLst/>
          </a:prstGeom>
          <a:noFill/>
        </p:spPr>
      </p:pic>
      <p:pic>
        <p:nvPicPr>
          <p:cNvPr id="10248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772816"/>
            <a:ext cx="1828800" cy="1828800"/>
          </a:xfrm>
          <a:prstGeom prst="rect">
            <a:avLst/>
          </a:prstGeom>
          <a:noFill/>
        </p:spPr>
      </p:pic>
      <p:pic>
        <p:nvPicPr>
          <p:cNvPr id="10252" name="Picture 1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692696"/>
            <a:ext cx="1828800" cy="1828800"/>
          </a:xfrm>
          <a:prstGeom prst="rect">
            <a:avLst/>
          </a:prstGeom>
          <a:noFill/>
        </p:spPr>
      </p:pic>
      <p:pic>
        <p:nvPicPr>
          <p:cNvPr id="10254" name="Picture 1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340768"/>
            <a:ext cx="1828800" cy="1828800"/>
          </a:xfrm>
          <a:prstGeom prst="rect">
            <a:avLst/>
          </a:prstGeom>
          <a:noFill/>
        </p:spPr>
      </p:pic>
      <p:pic>
        <p:nvPicPr>
          <p:cNvPr id="10256" name="Picture 1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221088"/>
            <a:ext cx="1828800" cy="1828800"/>
          </a:xfrm>
          <a:prstGeom prst="rect">
            <a:avLst/>
          </a:prstGeom>
          <a:noFill/>
        </p:spPr>
      </p:pic>
      <p:pic>
        <p:nvPicPr>
          <p:cNvPr id="10258" name="Picture 18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3645024"/>
            <a:ext cx="1828800" cy="1828800"/>
          </a:xfrm>
          <a:prstGeom prst="rect">
            <a:avLst/>
          </a:prstGeom>
          <a:noFill/>
        </p:spPr>
      </p:pic>
      <p:pic>
        <p:nvPicPr>
          <p:cNvPr id="10260" name="Picture 20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4365104"/>
            <a:ext cx="1828800" cy="1828800"/>
          </a:xfrm>
          <a:prstGeom prst="rect">
            <a:avLst/>
          </a:prstGeom>
          <a:noFill/>
        </p:spPr>
      </p:pic>
      <p:pic>
        <p:nvPicPr>
          <p:cNvPr id="10262" name="Picture 22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60232" y="4437112"/>
            <a:ext cx="1828800" cy="18288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79512" y="335699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cyklistické </a:t>
            </a:r>
            <a:r>
              <a:rPr lang="cs-CZ" sz="2000" dirty="0" smtClean="0">
                <a:solidFill>
                  <a:srgbClr val="FF0000"/>
                </a:solidFill>
              </a:rPr>
              <a:t>kolo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378904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smtClean="0"/>
              <a:t>ozubené </a:t>
            </a:r>
            <a:r>
              <a:rPr lang="cs-CZ" sz="2000" dirty="0" smtClean="0">
                <a:solidFill>
                  <a:srgbClr val="FF0000"/>
                </a:solidFill>
              </a:rPr>
              <a:t>kolo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285293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ruské </a:t>
            </a:r>
            <a:r>
              <a:rPr lang="cs-CZ" sz="2000" dirty="0" smtClean="0">
                <a:solidFill>
                  <a:srgbClr val="FF0000"/>
                </a:solidFill>
              </a:rPr>
              <a:t>kolo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342900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kolo</a:t>
            </a:r>
            <a:r>
              <a:rPr lang="cs-CZ" sz="2000" dirty="0" smtClean="0"/>
              <a:t> pro křečka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602128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kolo</a:t>
            </a:r>
            <a:r>
              <a:rPr lang="cs-CZ" sz="2000" dirty="0" smtClean="0"/>
              <a:t> od auta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623731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mlýnské </a:t>
            </a:r>
            <a:r>
              <a:rPr lang="cs-CZ" sz="2000" dirty="0" smtClean="0">
                <a:solidFill>
                  <a:srgbClr val="FF0000"/>
                </a:solidFill>
              </a:rPr>
              <a:t>kolo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11960" y="573325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běží dvě </a:t>
            </a:r>
            <a:r>
              <a:rPr lang="cs-CZ" sz="2000" dirty="0" smtClean="0">
                <a:solidFill>
                  <a:srgbClr val="FF0000"/>
                </a:solidFill>
              </a:rPr>
              <a:t>kola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630932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hra má tři </a:t>
            </a:r>
            <a:r>
              <a:rPr lang="cs-CZ" sz="2000" dirty="0" smtClean="0">
                <a:solidFill>
                  <a:srgbClr val="FF0000"/>
                </a:solidFill>
              </a:rPr>
              <a:t>kola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1520" y="260648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mají obrázky společného?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332656"/>
            <a:ext cx="216024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lgerian" pitchFamily="82" charset="0"/>
              </a:rPr>
              <a:t>Kolo</a:t>
            </a:r>
            <a:endParaRPr lang="cs-CZ" sz="6000" dirty="0">
              <a:latin typeface="Algeria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236227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Slovo</a:t>
            </a:r>
            <a:r>
              <a:rPr lang="cs-CZ" dirty="0" smtClean="0"/>
              <a:t>			</a:t>
            </a:r>
            <a:r>
              <a:rPr lang="cs-CZ" sz="4000" dirty="0" smtClean="0"/>
              <a:t>má více významů-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4000" dirty="0" smtClean="0"/>
              <a:t>říkáme, že je to slovo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924944"/>
            <a:ext cx="5040560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mnohoznačné!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600"/>
                            </p:stCondLst>
                            <p:childTnLst>
                              <p:par>
                                <p:cTn id="11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 mající jeden význam jsou slova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hrad, švestka, mléko, pes, ryba, …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772816"/>
            <a:ext cx="4248472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jednoznačná!</a:t>
            </a:r>
            <a:endParaRPr lang="cs-CZ" sz="54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293096"/>
            <a:ext cx="1828800" cy="182880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149080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00506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4000" dirty="0" smtClean="0"/>
              <a:t>Čtěte věty a porovnejte význam vyznačených slov.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Našel jsem na cestě </a:t>
            </a:r>
            <a:r>
              <a:rPr lang="cs-CZ" sz="2400" dirty="0" smtClean="0">
                <a:solidFill>
                  <a:srgbClr val="C00000"/>
                </a:solidFill>
              </a:rPr>
              <a:t>korunu</a:t>
            </a:r>
            <a:r>
              <a:rPr lang="cs-CZ" sz="2400" dirty="0" smtClean="0"/>
              <a:t>. Služka vyleštila králi </a:t>
            </a:r>
            <a:r>
              <a:rPr lang="cs-CZ" sz="2400" dirty="0" smtClean="0">
                <a:solidFill>
                  <a:srgbClr val="C00000"/>
                </a:solidFill>
              </a:rPr>
              <a:t>korunu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Koupil jsem si </a:t>
            </a:r>
            <a:r>
              <a:rPr lang="cs-CZ" sz="2400" dirty="0" err="1" smtClean="0"/>
              <a:t>gumovací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pero</a:t>
            </a:r>
            <a:r>
              <a:rPr lang="cs-CZ" sz="2400" dirty="0" smtClean="0"/>
              <a:t>. V lese jsme našli sojčí </a:t>
            </a:r>
            <a:r>
              <a:rPr lang="cs-CZ" sz="2400" dirty="0" smtClean="0">
                <a:solidFill>
                  <a:srgbClr val="C00000"/>
                </a:solidFill>
              </a:rPr>
              <a:t>pero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Na stole nám hoří </a:t>
            </a:r>
            <a:r>
              <a:rPr lang="cs-CZ" sz="2400" dirty="0" smtClean="0">
                <a:solidFill>
                  <a:srgbClr val="C00000"/>
                </a:solidFill>
              </a:rPr>
              <a:t>svíčka</a:t>
            </a:r>
            <a:r>
              <a:rPr lang="cs-CZ" sz="2400" dirty="0" smtClean="0"/>
              <a:t>. Tatínek vyměnil v autě </a:t>
            </a:r>
            <a:r>
              <a:rPr lang="cs-CZ" sz="2400" dirty="0" smtClean="0">
                <a:solidFill>
                  <a:srgbClr val="C00000"/>
                </a:solidFill>
              </a:rPr>
              <a:t>svíčku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Dostal jsem </a:t>
            </a:r>
            <a:r>
              <a:rPr lang="cs-CZ" sz="2400" dirty="0" smtClean="0">
                <a:solidFill>
                  <a:srgbClr val="C00000"/>
                </a:solidFill>
              </a:rPr>
              <a:t>lístek</a:t>
            </a:r>
            <a:r>
              <a:rPr lang="cs-CZ" sz="2400" dirty="0" smtClean="0"/>
              <a:t> do kina. Ze stromu spadl </a:t>
            </a:r>
            <a:r>
              <a:rPr lang="cs-CZ" sz="2400" dirty="0" smtClean="0">
                <a:solidFill>
                  <a:srgbClr val="C00000"/>
                </a:solidFill>
              </a:rPr>
              <a:t>lístek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Nacvičujeme na vánoční </a:t>
            </a:r>
            <a:r>
              <a:rPr lang="cs-CZ" sz="2400" dirty="0" smtClean="0">
                <a:solidFill>
                  <a:srgbClr val="C00000"/>
                </a:solidFill>
              </a:rPr>
              <a:t>besídku</a:t>
            </a:r>
            <a:r>
              <a:rPr lang="cs-CZ" sz="2400" dirty="0" smtClean="0"/>
              <a:t>. V zahradě máme novou </a:t>
            </a:r>
            <a:r>
              <a:rPr lang="cs-CZ" sz="2400" dirty="0" smtClean="0">
                <a:solidFill>
                  <a:srgbClr val="C00000"/>
                </a:solidFill>
              </a:rPr>
              <a:t>besídku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Dědečka bolí </a:t>
            </a:r>
            <a:r>
              <a:rPr lang="cs-CZ" sz="2400" dirty="0" smtClean="0">
                <a:solidFill>
                  <a:srgbClr val="C00000"/>
                </a:solidFill>
              </a:rPr>
              <a:t>zuby</a:t>
            </a:r>
            <a:r>
              <a:rPr lang="cs-CZ" sz="2400" dirty="0" smtClean="0"/>
              <a:t>. Pila má ostré </a:t>
            </a:r>
            <a:r>
              <a:rPr lang="cs-CZ" sz="2400" dirty="0" smtClean="0">
                <a:solidFill>
                  <a:srgbClr val="C00000"/>
                </a:solidFill>
              </a:rPr>
              <a:t>zuby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Vyznačte slova mnohoznačná a tvořte s nimi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pPr algn="just">
              <a:lnSpc>
                <a:spcPct val="300000"/>
              </a:lnSpc>
              <a:buNone/>
            </a:pPr>
            <a:r>
              <a:rPr lang="cs-CZ" sz="2400" dirty="0" smtClean="0"/>
              <a:t>	tatínek, kohoutek, lavice, brýle, hlava, čepice, oko, nohy, třída, tabule, letadlo, křídlo, motýl, štika, hrušky, baterka, hodina, vlajka, okno, dopis, peří, auto, klíč, třída, strašidlo, košík, dům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pPr algn="just"/>
            <a:r>
              <a:rPr lang="cs-CZ" sz="4000" dirty="0" smtClean="0"/>
              <a:t>tatínek, </a:t>
            </a:r>
            <a:r>
              <a:rPr lang="cs-CZ" sz="4000" dirty="0" smtClean="0">
                <a:solidFill>
                  <a:srgbClr val="00B050"/>
                </a:solidFill>
              </a:rPr>
              <a:t>kohoutek</a:t>
            </a:r>
            <a:r>
              <a:rPr lang="cs-CZ" sz="4000" dirty="0" smtClean="0"/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lavice</a:t>
            </a:r>
            <a:r>
              <a:rPr lang="cs-CZ" sz="4000" dirty="0" smtClean="0"/>
              <a:t>, brýle,</a:t>
            </a:r>
            <a:r>
              <a:rPr lang="cs-CZ" sz="4000" dirty="0" smtClean="0">
                <a:solidFill>
                  <a:srgbClr val="00B050"/>
                </a:solidFill>
              </a:rPr>
              <a:t> hlava</a:t>
            </a:r>
            <a:r>
              <a:rPr lang="cs-CZ" sz="4000" dirty="0" smtClean="0"/>
              <a:t>, čepice, </a:t>
            </a:r>
            <a:r>
              <a:rPr lang="cs-CZ" sz="4000" dirty="0" smtClean="0">
                <a:solidFill>
                  <a:srgbClr val="00B050"/>
                </a:solidFill>
              </a:rPr>
              <a:t>oko</a:t>
            </a:r>
            <a:r>
              <a:rPr lang="cs-CZ" sz="4000" dirty="0" smtClean="0"/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nohy</a:t>
            </a:r>
            <a:r>
              <a:rPr lang="cs-CZ" sz="4000" dirty="0" smtClean="0"/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třída</a:t>
            </a:r>
            <a:r>
              <a:rPr lang="cs-CZ" sz="4000" dirty="0" smtClean="0"/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tabule</a:t>
            </a:r>
            <a:r>
              <a:rPr lang="cs-CZ" sz="4000" dirty="0" smtClean="0"/>
              <a:t>, letadlo, </a:t>
            </a:r>
            <a:r>
              <a:rPr lang="cs-CZ" sz="4000" dirty="0" smtClean="0">
                <a:solidFill>
                  <a:srgbClr val="00B050"/>
                </a:solidFill>
              </a:rPr>
              <a:t>křídlo</a:t>
            </a:r>
            <a:r>
              <a:rPr lang="cs-CZ" sz="4000" dirty="0" smtClean="0"/>
              <a:t>, motýl, štika, hrušky, </a:t>
            </a:r>
            <a:r>
              <a:rPr lang="cs-CZ" sz="4000" dirty="0" smtClean="0">
                <a:solidFill>
                  <a:srgbClr val="00B050"/>
                </a:solidFill>
              </a:rPr>
              <a:t>baterka</a:t>
            </a:r>
            <a:r>
              <a:rPr lang="cs-CZ" sz="4000" dirty="0" smtClean="0"/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hodina</a:t>
            </a:r>
            <a:r>
              <a:rPr lang="cs-CZ" sz="4000" dirty="0" smtClean="0"/>
              <a:t>, vlajka, </a:t>
            </a:r>
            <a:r>
              <a:rPr lang="cs-CZ" sz="4000" dirty="0" smtClean="0">
                <a:solidFill>
                  <a:srgbClr val="00B050"/>
                </a:solidFill>
              </a:rPr>
              <a:t>okno</a:t>
            </a:r>
            <a:r>
              <a:rPr lang="cs-CZ" sz="4000" dirty="0" smtClean="0"/>
              <a:t>, dopis, peří, auto, </a:t>
            </a:r>
            <a:r>
              <a:rPr lang="cs-CZ" sz="4000" dirty="0" smtClean="0">
                <a:solidFill>
                  <a:srgbClr val="00B050"/>
                </a:solidFill>
              </a:rPr>
              <a:t>klíč</a:t>
            </a:r>
            <a:r>
              <a:rPr lang="cs-CZ" sz="4000" dirty="0" smtClean="0"/>
              <a:t>, </a:t>
            </a:r>
            <a:r>
              <a:rPr lang="cs-CZ" sz="4000" dirty="0" smtClean="0">
                <a:solidFill>
                  <a:srgbClr val="00B050"/>
                </a:solidFill>
              </a:rPr>
              <a:t>třída</a:t>
            </a:r>
            <a:r>
              <a:rPr lang="cs-CZ" sz="4000" dirty="0" smtClean="0"/>
              <a:t>, strašidlo, košík, dům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04813"/>
            <a:ext cx="8183563" cy="143986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31224" y="188640"/>
            <a:ext cx="1612776" cy="1612776"/>
          </a:xfrm>
          <a:prstGeom prst="rect">
            <a:avLst/>
          </a:prstGeom>
          <a:noFill/>
        </p:spPr>
      </p:pic>
      <p:pic>
        <p:nvPicPr>
          <p:cNvPr id="17414" name="Picture 6" descr="Voda kapající z kohout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76672"/>
            <a:ext cx="1368152" cy="1368152"/>
          </a:xfrm>
          <a:prstGeom prst="rect">
            <a:avLst/>
          </a:prstGeom>
          <a:noFill/>
        </p:spPr>
      </p:pic>
      <p:pic>
        <p:nvPicPr>
          <p:cNvPr id="17416" name="Picture 8" descr="Kokrhající kohout na plot&amp;ecaron;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5373216"/>
            <a:ext cx="1180728" cy="1296144"/>
          </a:xfrm>
          <a:prstGeom prst="rect">
            <a:avLst/>
          </a:prstGeom>
          <a:noFill/>
        </p:spPr>
      </p:pic>
      <p:pic>
        <p:nvPicPr>
          <p:cNvPr id="1741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789040"/>
            <a:ext cx="1512168" cy="1296144"/>
          </a:xfrm>
          <a:prstGeom prst="rect">
            <a:avLst/>
          </a:prstGeom>
          <a:noFill/>
        </p:spPr>
      </p:pic>
      <p:pic>
        <p:nvPicPr>
          <p:cNvPr id="17420" name="Picture 12" descr="Zobrazit podrobnosti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5173216"/>
            <a:ext cx="1684784" cy="1684784"/>
          </a:xfrm>
          <a:prstGeom prst="rect">
            <a:avLst/>
          </a:prstGeom>
          <a:noFill/>
        </p:spPr>
      </p:pic>
      <p:pic>
        <p:nvPicPr>
          <p:cNvPr id="17422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2132856"/>
            <a:ext cx="1180728" cy="1324744"/>
          </a:xfrm>
          <a:prstGeom prst="rect">
            <a:avLst/>
          </a:prstGeom>
          <a:noFill/>
        </p:spPr>
      </p:pic>
      <p:pic>
        <p:nvPicPr>
          <p:cNvPr id="17424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3789040"/>
            <a:ext cx="1180728" cy="1540768"/>
          </a:xfrm>
          <a:prstGeom prst="rect">
            <a:avLst/>
          </a:prstGeom>
          <a:noFill/>
        </p:spPr>
      </p:pic>
      <p:pic>
        <p:nvPicPr>
          <p:cNvPr id="17428" name="Picture 20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5494151"/>
            <a:ext cx="1008112" cy="1363849"/>
          </a:xfrm>
          <a:prstGeom prst="rect">
            <a:avLst/>
          </a:prstGeom>
          <a:noFill/>
        </p:spPr>
      </p:pic>
      <p:pic>
        <p:nvPicPr>
          <p:cNvPr id="17430" name="Picture 22" descr="Hlavi&amp;ccaron;kující fotbalist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860032" y="1916832"/>
            <a:ext cx="1036712" cy="1684784"/>
          </a:xfrm>
          <a:prstGeom prst="rect">
            <a:avLst/>
          </a:prstGeom>
          <a:noFill/>
        </p:spPr>
      </p:pic>
      <p:pic>
        <p:nvPicPr>
          <p:cNvPr id="17432" name="Picture 24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9552" y="1700808"/>
            <a:ext cx="1396752" cy="1828800"/>
          </a:xfrm>
          <a:prstGeom prst="rect">
            <a:avLst/>
          </a:prstGeom>
          <a:noFill/>
        </p:spPr>
      </p:pic>
      <p:pic>
        <p:nvPicPr>
          <p:cNvPr id="17434" name="Picture 26" descr="Zobrazit podrobnosti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315200" y="1700808"/>
            <a:ext cx="1828800" cy="1828800"/>
          </a:xfrm>
          <a:prstGeom prst="rect">
            <a:avLst/>
          </a:prstGeom>
          <a:noFill/>
        </p:spPr>
      </p:pic>
      <p:pic>
        <p:nvPicPr>
          <p:cNvPr id="17436" name="Picture 28" descr="Zobrazit podrobnosti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580112" y="4581128"/>
            <a:ext cx="1252736" cy="1252736"/>
          </a:xfrm>
          <a:prstGeom prst="rect">
            <a:avLst/>
          </a:prstGeom>
          <a:noFill/>
        </p:spPr>
      </p:pic>
      <p:pic>
        <p:nvPicPr>
          <p:cNvPr id="17438" name="Picture 30" descr="Zobrazit podrobnosti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96336" y="5389240"/>
            <a:ext cx="1252736" cy="1468760"/>
          </a:xfrm>
          <a:prstGeom prst="rect">
            <a:avLst/>
          </a:prstGeom>
          <a:noFill/>
        </p:spPr>
      </p:pic>
      <p:pic>
        <p:nvPicPr>
          <p:cNvPr id="17440" name="Picture 32" descr="Zobrazit podrobnosti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27584" y="260648"/>
            <a:ext cx="1324744" cy="1540768"/>
          </a:xfrm>
          <a:prstGeom prst="rect">
            <a:avLst/>
          </a:prstGeom>
          <a:noFill/>
        </p:spPr>
      </p:pic>
      <p:pic>
        <p:nvPicPr>
          <p:cNvPr id="17442" name="Picture 34" descr="Motýl na kv&amp;ecaron;tin&amp;ecaron;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436096" y="0"/>
            <a:ext cx="1303771" cy="1612776"/>
          </a:xfrm>
          <a:prstGeom prst="rect">
            <a:avLst/>
          </a:prstGeom>
          <a:noFill/>
        </p:spPr>
      </p:pic>
      <p:pic>
        <p:nvPicPr>
          <p:cNvPr id="17444" name="Picture 36" descr="Zobrazit podrobnosti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491880" y="3573016"/>
            <a:ext cx="1475656" cy="168478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79512" y="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Vytvořte skupiny slov.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34783E-6 L 0.43542 -0.007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4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" y="-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86 0.01272 L -0.22674 0.2118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99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88529E-7 L -0.17899 -3.88529E-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39593E-6 L -0.14965 -0.5037 " pathEditMode="relative" ptsTypes="AA">
                                      <p:cBhvr>
                                        <p:cTn id="12" dur="20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81129E-6 L 0.0783 0.2666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4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13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54 -0.01365 L -0.0118 0.235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12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022E-6 L -0.00156 -0.2412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12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4.93062E-6 L 0.00799 -0.26226 " pathEditMode="relative" ptsTypes="AA">
                                      <p:cBhvr>
                                        <p:cTn id="20" dur="2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25717E-6 L -0.16545 0.27266 " pathEditMode="relative" ptsTypes="AA">
                                      <p:cBhvr>
                                        <p:cTn id="22" dur="2000" fill="hold"/>
                                        <p:tgtEl>
                                          <p:spTgt spid="174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77336E-6 L -0.30712 0.26226 " pathEditMode="relative" ptsTypes="AA">
                                      <p:cBhvr>
                                        <p:cTn id="24" dur="2000" fill="hold"/>
                                        <p:tgtEl>
                                          <p:spTgt spid="17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5.92044E-6 L -0.17326 -0.28308 " pathEditMode="relative" ptsTypes="AA">
                                      <p:cBhvr>
                                        <p:cTn id="26" dur="2000" fill="hold"/>
                                        <p:tgtEl>
                                          <p:spTgt spid="174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25717E-6 L 0.43298 2.25717E-6 " pathEditMode="relative" ptsTypes="AA">
                                      <p:cBhvr>
                                        <p:cTn id="28" dur="2000" fill="hold"/>
                                        <p:tgtEl>
                                          <p:spTgt spid="174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2942E-6 L 0.17326 0.23081 " pathEditMode="relative" ptsTypes="AA">
                                      <p:cBhvr>
                                        <p:cTn id="30" dur="2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-0.04995 L 0.16025 0.2155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" y="133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0.08372 L -0.09983 0.1396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74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" y="28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1.60037E-6 L 0.55919 0.69218 " pathEditMode="relative" ptsTypes="AA">
                                      <p:cBhvr>
                                        <p:cTn id="36" dur="2000" fill="hold"/>
                                        <p:tgtEl>
                                          <p:spTgt spid="174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Kombinovaný klí&amp;ccaron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48680"/>
            <a:ext cx="1036712" cy="1036712"/>
          </a:xfrm>
          <a:prstGeom prst="rect">
            <a:avLst/>
          </a:prstGeom>
          <a:noFill/>
        </p:spPr>
      </p:pic>
      <p:pic>
        <p:nvPicPr>
          <p:cNvPr id="2355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88640"/>
            <a:ext cx="1656184" cy="1656184"/>
          </a:xfrm>
          <a:prstGeom prst="rect">
            <a:avLst/>
          </a:prstGeom>
          <a:noFill/>
        </p:spPr>
      </p:pic>
      <p:pic>
        <p:nvPicPr>
          <p:cNvPr id="2355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60648"/>
            <a:ext cx="1568152" cy="1568152"/>
          </a:xfrm>
          <a:prstGeom prst="rect">
            <a:avLst/>
          </a:prstGeom>
          <a:noFill/>
        </p:spPr>
      </p:pic>
      <p:pic>
        <p:nvPicPr>
          <p:cNvPr id="2356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04664"/>
            <a:ext cx="1296144" cy="1296144"/>
          </a:xfrm>
          <a:prstGeom prst="rect">
            <a:avLst/>
          </a:prstGeom>
          <a:noFill/>
        </p:spPr>
      </p:pic>
      <p:pic>
        <p:nvPicPr>
          <p:cNvPr id="2356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404664"/>
            <a:ext cx="1612776" cy="1612776"/>
          </a:xfrm>
          <a:prstGeom prst="rect">
            <a:avLst/>
          </a:prstGeom>
          <a:noFill/>
        </p:spPr>
      </p:pic>
      <p:pic>
        <p:nvPicPr>
          <p:cNvPr id="23564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420888"/>
            <a:ext cx="1468760" cy="1296144"/>
          </a:xfrm>
          <a:prstGeom prst="rect">
            <a:avLst/>
          </a:prstGeom>
          <a:noFill/>
        </p:spPr>
      </p:pic>
      <p:pic>
        <p:nvPicPr>
          <p:cNvPr id="23566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3140968"/>
            <a:ext cx="1324744" cy="1324744"/>
          </a:xfrm>
          <a:prstGeom prst="rect">
            <a:avLst/>
          </a:prstGeom>
          <a:noFill/>
        </p:spPr>
      </p:pic>
      <p:pic>
        <p:nvPicPr>
          <p:cNvPr id="23570" name="Picture 18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4221088"/>
            <a:ext cx="1468760" cy="1468760"/>
          </a:xfrm>
          <a:prstGeom prst="rect">
            <a:avLst/>
          </a:prstGeom>
          <a:noFill/>
        </p:spPr>
      </p:pic>
      <p:pic>
        <p:nvPicPr>
          <p:cNvPr id="23572" name="Picture 20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419872" y="2708920"/>
            <a:ext cx="1468760" cy="1468760"/>
          </a:xfrm>
          <a:prstGeom prst="rect">
            <a:avLst/>
          </a:prstGeom>
          <a:noFill/>
        </p:spPr>
      </p:pic>
      <p:pic>
        <p:nvPicPr>
          <p:cNvPr id="23574" name="Picture 22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20072" y="2420888"/>
            <a:ext cx="1828800" cy="1828800"/>
          </a:xfrm>
          <a:prstGeom prst="rect">
            <a:avLst/>
          </a:prstGeom>
          <a:noFill/>
        </p:spPr>
      </p:pic>
      <p:pic>
        <p:nvPicPr>
          <p:cNvPr id="23576" name="Picture 24" descr="Letadlo na proslun&amp;ecaron;ném neb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940152" y="4581128"/>
            <a:ext cx="1828800" cy="1828800"/>
          </a:xfrm>
          <a:prstGeom prst="rect">
            <a:avLst/>
          </a:prstGeom>
          <a:noFill/>
        </p:spPr>
      </p:pic>
      <p:pic>
        <p:nvPicPr>
          <p:cNvPr id="23578" name="Picture 26" descr="Zobrazit podrobnosti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15200" y="2420888"/>
            <a:ext cx="1828800" cy="1828800"/>
          </a:xfrm>
          <a:prstGeom prst="rect">
            <a:avLst/>
          </a:prstGeom>
          <a:noFill/>
        </p:spPr>
      </p:pic>
      <p:pic>
        <p:nvPicPr>
          <p:cNvPr id="23580" name="Picture 28" descr="Hokejista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923928" y="4869160"/>
            <a:ext cx="1540768" cy="1540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3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2000"/>
                                        <p:tgtEl>
                                          <p:spTgt spid="23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2000"/>
                                        <p:tgtEl>
                                          <p:spTgt spid="23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2000"/>
                                        <p:tgtEl>
                                          <p:spTgt spid="23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2000"/>
                                        <p:tgtEl>
                                          <p:spTgt spid="23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2000"/>
                                        <p:tgtEl>
                                          <p:spTgt spid="23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440160"/>
          </a:xfrm>
        </p:spPr>
        <p:txBody>
          <a:bodyPr>
            <a:normAutofit/>
          </a:bodyPr>
          <a:lstStyle/>
          <a:p>
            <a:r>
              <a:rPr lang="cs-CZ" dirty="0" smtClean="0"/>
              <a:t>Pamatuj!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>
          <a:xfrm>
            <a:off x="457200" y="2420889"/>
            <a:ext cx="8229600" cy="295232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Slova jednoznačná jsou slova, která mají jeden význam, a slova mnohoznačná jsou slova, která mají více významů.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257</Words>
  <Application>Microsoft Office PowerPoint</Application>
  <PresentationFormat>Předvádění na obrazovce (4:3)</PresentationFormat>
  <Paragraphs>56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Anotace:  </vt:lpstr>
      <vt:lpstr>Snímek 3</vt:lpstr>
      <vt:lpstr>Slovo   má více významů-   říkáme, že je to slovo</vt:lpstr>
      <vt:lpstr>Slova mající jeden význam jsou slova</vt:lpstr>
      <vt:lpstr>Čtěte věty a porovnejte význam vyznačených slov.</vt:lpstr>
      <vt:lpstr>Vyznačte slova mnohoznačná a tvořte s nimi věty.</vt:lpstr>
      <vt:lpstr>tatínek, kohoutek, lavice, brýle, hlava, čepice, oko, nohy, třída, tabule, letadlo, křídlo, motýl, štika, hrušky, baterka, hodina, vlajka, okno, dopis, peří, auto, klíč, třída, strašidlo, košík, dům </vt:lpstr>
      <vt:lpstr>Snímek 9</vt:lpstr>
      <vt:lpstr>Snímek 10</vt:lpstr>
      <vt:lpstr>Pamatuj!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jednoznačná a mnohoznačná</dc:title>
  <dc:creator>Martin</dc:creator>
  <cp:lastModifiedBy>Dum</cp:lastModifiedBy>
  <cp:revision>28</cp:revision>
  <dcterms:created xsi:type="dcterms:W3CDTF">2000-02-13T01:22:51Z</dcterms:created>
  <dcterms:modified xsi:type="dcterms:W3CDTF">2013-06-30T07:54:23Z</dcterms:modified>
</cp:coreProperties>
</file>