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7" r:id="rId4"/>
    <p:sldId id="256" r:id="rId5"/>
    <p:sldId id="258" r:id="rId6"/>
    <p:sldId id="259" r:id="rId7"/>
    <p:sldId id="275" r:id="rId8"/>
    <p:sldId id="260" r:id="rId9"/>
    <p:sldId id="261" r:id="rId10"/>
    <p:sldId id="262" r:id="rId11"/>
    <p:sldId id="263" r:id="rId12"/>
    <p:sldId id="273" r:id="rId13"/>
    <p:sldId id="274" r:id="rId14"/>
    <p:sldId id="276" r:id="rId15"/>
    <p:sldId id="264" r:id="rId16"/>
    <p:sldId id="265" r:id="rId17"/>
    <p:sldId id="266" r:id="rId18"/>
    <p:sldId id="277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0277FA5-5F90-4EC1-A0D9-12550E80F0A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69C67EB-FA8F-4753-8B4C-9BAE6B166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0277FA5-5F90-4EC1-A0D9-12550E80F0A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69C67EB-FA8F-4753-8B4C-9BAE6B1668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0277FA5-5F90-4EC1-A0D9-12550E80F0A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69C67EB-FA8F-4753-8B4C-9BAE6B166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77FA5-5F90-4EC1-A0D9-12550E80F0A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C67EB-FA8F-4753-8B4C-9BAE6B1668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77FA5-5F90-4EC1-A0D9-12550E80F0A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C67EB-FA8F-4753-8B4C-9BAE6B1668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0277FA5-5F90-4EC1-A0D9-12550E80F0A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69C67EB-FA8F-4753-8B4C-9BAE6B1668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77FA5-5F90-4EC1-A0D9-12550E80F0A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C67EB-FA8F-4753-8B4C-9BAE6B166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0277FA5-5F90-4EC1-A0D9-12550E80F0A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69C67EB-FA8F-4753-8B4C-9BAE6B1668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0277FA5-5F90-4EC1-A0D9-12550E80F0A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69C67EB-FA8F-4753-8B4C-9BAE6B1668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77FA5-5F90-4EC1-A0D9-12550E80F0A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C67EB-FA8F-4753-8B4C-9BAE6B166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77FA5-5F90-4EC1-A0D9-12550E80F0A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C67EB-FA8F-4753-8B4C-9BAE6B166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0277FA5-5F90-4EC1-A0D9-12550E80F0A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9C67EB-FA8F-4753-8B4C-9BAE6B166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2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Synonyma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615834126"/>
      </p:ext>
    </p:extLst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i="1" dirty="0" smtClean="0"/>
              <a:t>Anotace: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229600" cy="5145435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i="1" dirty="0" smtClean="0">
                <a:latin typeface="Georgia" pitchFamily="18" charset="0"/>
              </a:rPr>
              <a:t>Prezentace</a:t>
            </a:r>
            <a:r>
              <a:rPr lang="cs-CZ" sz="4000" dirty="0" smtClean="0">
                <a:latin typeface="Georgia" pitchFamily="18" charset="0"/>
              </a:rPr>
              <a:t> </a:t>
            </a:r>
            <a:r>
              <a:rPr lang="cs-CZ" sz="4000" i="1" dirty="0" smtClean="0">
                <a:latin typeface="Georgia" pitchFamily="18" charset="0"/>
              </a:rPr>
              <a:t>je určena žákům třetího ročníku.</a:t>
            </a:r>
          </a:p>
          <a:p>
            <a:r>
              <a:rPr lang="cs-CZ" sz="4000" i="1" dirty="0" smtClean="0">
                <a:latin typeface="Georgia" pitchFamily="18" charset="0"/>
              </a:rPr>
              <a:t>Slouží k vyvození učiva </a:t>
            </a:r>
            <a:r>
              <a:rPr lang="cs-CZ" sz="4000" i="1" dirty="0" smtClean="0">
                <a:latin typeface="Georgia" pitchFamily="18" charset="0"/>
              </a:rPr>
              <a:t>                         o </a:t>
            </a:r>
            <a:r>
              <a:rPr lang="cs-CZ" sz="4000" i="1" dirty="0" smtClean="0">
                <a:latin typeface="Georgia" pitchFamily="18" charset="0"/>
              </a:rPr>
              <a:t>synonymech.</a:t>
            </a:r>
          </a:p>
          <a:p>
            <a:r>
              <a:rPr lang="cs-CZ" sz="4000" i="1" dirty="0" smtClean="0">
                <a:latin typeface="Georgia" pitchFamily="18" charset="0"/>
              </a:rPr>
              <a:t>Žáci hledají vhodná slova stejného nebo podobného významu.</a:t>
            </a: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15816" y="2780928"/>
            <a:ext cx="56886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>
                <a:latin typeface="Georgia" pitchFamily="18" charset="0"/>
              </a:rPr>
              <a:t>Hledět, koukat, dívat se,</a:t>
            </a:r>
          </a:p>
          <a:p>
            <a:r>
              <a:rPr lang="cs-CZ" sz="4000" i="1" dirty="0" smtClean="0">
                <a:latin typeface="Georgia" pitchFamily="18" charset="0"/>
              </a:rPr>
              <a:t> zírat, sledovat</a:t>
            </a:r>
            <a:endParaRPr lang="cs-CZ" sz="4000" i="1" dirty="0">
              <a:latin typeface="Georgia" pitchFamily="18" charset="0"/>
            </a:endParaRPr>
          </a:p>
        </p:txBody>
      </p:sp>
      <p:pic>
        <p:nvPicPr>
          <p:cNvPr id="14340" name="Picture 4" descr="Chlapec dívající se do dalekohled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348880"/>
            <a:ext cx="1828800" cy="25202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43608" y="692696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>
                <a:latin typeface="Georgia" pitchFamily="18" charset="0"/>
              </a:rPr>
              <a:t>Co můžu dělat s dalekohledem?</a:t>
            </a:r>
            <a:endParaRPr lang="cs-CZ" sz="4000" i="1" dirty="0">
              <a:latin typeface="Georg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229200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Georgia" pitchFamily="18" charset="0"/>
              </a:rPr>
              <a:t>Vytvořte skupinky a napište, co může chlapec pozorovat dalekohledem.</a:t>
            </a:r>
            <a:endParaRPr lang="cs-CZ" sz="2800" dirty="0">
              <a:latin typeface="Georgia" pitchFamily="18" charset="0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Jeskynní mu&amp;zcaron; b&amp;ecaron;&amp;zcaron;í s kyjem.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04864"/>
            <a:ext cx="1828800" cy="1828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987824" y="2204864"/>
            <a:ext cx="56886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>
                <a:latin typeface="Georgia" pitchFamily="18" charset="0"/>
              </a:rPr>
              <a:t>Běží, utíká, spěchá, kluše, chvátá</a:t>
            </a:r>
            <a:endParaRPr lang="cs-CZ" sz="4000" i="1" dirty="0">
              <a:latin typeface="Georg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620688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>
                <a:latin typeface="Georgia" pitchFamily="18" charset="0"/>
              </a:rPr>
              <a:t>Co dělá?</a:t>
            </a:r>
            <a:endParaRPr lang="cs-CZ" sz="4000" i="1" dirty="0">
              <a:latin typeface="Georg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4797152"/>
            <a:ext cx="58326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Georgia" pitchFamily="18" charset="0"/>
              </a:rPr>
              <a:t>Urči slovní druh daných slov.</a:t>
            </a:r>
          </a:p>
          <a:p>
            <a:r>
              <a:rPr lang="cs-CZ" sz="2800" dirty="0" smtClean="0">
                <a:latin typeface="Georgia" pitchFamily="18" charset="0"/>
              </a:rPr>
              <a:t>Použij slova v různých větách.</a:t>
            </a:r>
          </a:p>
          <a:p>
            <a:r>
              <a:rPr lang="cs-CZ" sz="2800" dirty="0" smtClean="0">
                <a:latin typeface="Georgia" pitchFamily="18" charset="0"/>
              </a:rPr>
              <a:t>Předveď, co vyjadřují.</a:t>
            </a:r>
          </a:p>
          <a:p>
            <a:endParaRPr lang="cs-CZ" sz="2800" dirty="0">
              <a:latin typeface="Georgia" pitchFamily="18" charset="0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4896544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Jokerman" pitchFamily="82" charset="0"/>
              </a:rPr>
              <a:t>Slova, která mají stejný nebo podobný význam, jsou </a:t>
            </a:r>
            <a:r>
              <a:rPr lang="cs-CZ" sz="7200" b="1" dirty="0" smtClean="0">
                <a:latin typeface="Jokerman" pitchFamily="82" charset="0"/>
              </a:rPr>
              <a:t>synonyma.</a:t>
            </a:r>
            <a:endParaRPr lang="cs-CZ" sz="7200" b="1" dirty="0">
              <a:latin typeface="Jokerman" pitchFamily="82" charset="0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i="1" dirty="0" smtClean="0">
                <a:latin typeface="Georgia" pitchFamily="18" charset="0"/>
              </a:rPr>
              <a:t>Vyznačená slova nahraď synonymy.</a:t>
            </a:r>
            <a:endParaRPr lang="cs-CZ" sz="4000" i="1" dirty="0"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988841"/>
            <a:ext cx="7931224" cy="72008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Georgia" pitchFamily="18" charset="0"/>
              </a:rPr>
              <a:t>Filip, Lukáš a Kuba trénují</a:t>
            </a:r>
            <a:r>
              <a:rPr lang="cs-CZ" b="1" dirty="0" smtClean="0">
                <a:latin typeface="Georgia" pitchFamily="18" charset="0"/>
              </a:rPr>
              <a:t> kopanou</a:t>
            </a:r>
            <a:r>
              <a:rPr lang="cs-CZ" dirty="0" smtClean="0">
                <a:latin typeface="Georgia" pitchFamily="18" charset="0"/>
              </a:rPr>
              <a:t>.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5157192"/>
            <a:ext cx="64556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Georgia" pitchFamily="18" charset="0"/>
              </a:rPr>
              <a:t>Filip, Lukáš a Kuba trénují </a:t>
            </a:r>
            <a:r>
              <a:rPr lang="cs-CZ" sz="3200" b="1" dirty="0" smtClean="0">
                <a:latin typeface="Georgia" pitchFamily="18" charset="0"/>
              </a:rPr>
              <a:t>fotbal</a:t>
            </a:r>
            <a:r>
              <a:rPr lang="cs-CZ" sz="3200" dirty="0" smtClean="0">
                <a:latin typeface="Georgia" pitchFamily="18" charset="0"/>
              </a:rPr>
              <a:t>.</a:t>
            </a:r>
            <a:endParaRPr lang="cs-CZ" sz="3200" dirty="0">
              <a:latin typeface="Georgia" pitchFamily="18" charset="0"/>
            </a:endParaRPr>
          </a:p>
        </p:txBody>
      </p:sp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780927"/>
            <a:ext cx="2304256" cy="2227447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Georgia" pitchFamily="18" charset="0"/>
              </a:rPr>
              <a:t>Hoši</a:t>
            </a:r>
            <a:r>
              <a:rPr lang="cs-CZ" sz="3200" dirty="0" smtClean="0">
                <a:latin typeface="Georgia" pitchFamily="18" charset="0"/>
              </a:rPr>
              <a:t>, vyhráli jste včera zápas?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98549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Georgia" pitchFamily="18" charset="0"/>
              </a:rPr>
              <a:t>Chlapci</a:t>
            </a:r>
            <a:r>
              <a:rPr lang="cs-CZ" sz="3200" dirty="0" smtClean="0">
                <a:latin typeface="Georgia" pitchFamily="18" charset="0"/>
              </a:rPr>
              <a:t>, vyhráli jste včera zápas?</a:t>
            </a:r>
            <a:endParaRPr lang="cs-CZ" sz="3200" dirty="0"/>
          </a:p>
        </p:txBody>
      </p:sp>
      <p:pic>
        <p:nvPicPr>
          <p:cNvPr id="296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98884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Georgia" pitchFamily="18" charset="0"/>
              </a:rPr>
              <a:t>Z komína chalupy vycházel </a:t>
            </a:r>
            <a:r>
              <a:rPr lang="cs-CZ" sz="3200" b="1" dirty="0" smtClean="0">
                <a:latin typeface="Georgia" pitchFamily="18" charset="0"/>
              </a:rPr>
              <a:t>dým</a:t>
            </a:r>
            <a:r>
              <a:rPr lang="cs-CZ" sz="3200" dirty="0" smtClean="0">
                <a:latin typeface="Georgia" pitchFamily="18" charset="0"/>
              </a:rPr>
              <a:t>.</a:t>
            </a:r>
            <a:endParaRPr lang="cs-CZ" sz="3200" dirty="0">
              <a:latin typeface="Georgia" pitchFamily="18" charset="0"/>
            </a:endParaRPr>
          </a:p>
        </p:txBody>
      </p:sp>
      <p:pic>
        <p:nvPicPr>
          <p:cNvPr id="1741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556792"/>
            <a:ext cx="2664296" cy="26642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87624" y="4725144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Georgia" pitchFamily="18" charset="0"/>
              </a:rPr>
              <a:t>Z komína chalupy vycházel </a:t>
            </a:r>
            <a:r>
              <a:rPr lang="cs-CZ" sz="3200" b="1" dirty="0" smtClean="0">
                <a:latin typeface="Georgia" pitchFamily="18" charset="0"/>
              </a:rPr>
              <a:t>kouř</a:t>
            </a:r>
            <a:r>
              <a:rPr lang="cs-CZ" sz="3200" dirty="0" smtClean="0">
                <a:latin typeface="Georgia" pitchFamily="18" charset="0"/>
              </a:rPr>
              <a:t>.</a:t>
            </a:r>
            <a:endParaRPr lang="cs-CZ" sz="32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404664"/>
            <a:ext cx="6552728" cy="12961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Georgia" pitchFamily="18" charset="0"/>
              </a:rPr>
              <a:t>Petr vyprávěl skvělý </a:t>
            </a:r>
            <a:r>
              <a:rPr lang="cs-CZ" sz="3200" b="1" dirty="0" smtClean="0">
                <a:latin typeface="Georgia" pitchFamily="18" charset="0"/>
              </a:rPr>
              <a:t>vtip</a:t>
            </a:r>
            <a:r>
              <a:rPr lang="cs-CZ" sz="3200" dirty="0" smtClean="0">
                <a:latin typeface="Georgia" pitchFamily="18" charset="0"/>
              </a:rPr>
              <a:t>.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4886579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Georgia" pitchFamily="18" charset="0"/>
              </a:rPr>
              <a:t>Petr vyprávěl skvělý</a:t>
            </a:r>
            <a:r>
              <a:rPr lang="cs-CZ" sz="3200" b="1" dirty="0" smtClean="0">
                <a:latin typeface="Georgia" pitchFamily="18" charset="0"/>
              </a:rPr>
              <a:t> žert</a:t>
            </a:r>
            <a:r>
              <a:rPr lang="cs-CZ" sz="3200" dirty="0" smtClean="0">
                <a:latin typeface="Georgia" pitchFamily="18" charset="0"/>
              </a:rPr>
              <a:t>.</a:t>
            </a:r>
            <a:endParaRPr lang="cs-CZ" sz="3200" dirty="0"/>
          </a:p>
        </p:txBody>
      </p:sp>
      <p:pic>
        <p:nvPicPr>
          <p:cNvPr id="18434" name="Picture 2" descr="Sm&amp;ecaron;jící se malý chlape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844824"/>
            <a:ext cx="2592288" cy="259228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Georgia" pitchFamily="18" charset="0"/>
              </a:rPr>
              <a:t>Nehrajte si na </a:t>
            </a:r>
            <a:r>
              <a:rPr lang="cs-CZ" sz="3200" b="1" dirty="0" smtClean="0">
                <a:latin typeface="Georgia" pitchFamily="18" charset="0"/>
              </a:rPr>
              <a:t>silnici</a:t>
            </a:r>
            <a:r>
              <a:rPr lang="cs-CZ" sz="3200" dirty="0" smtClean="0">
                <a:latin typeface="Georgia" pitchFamily="18" charset="0"/>
              </a:rPr>
              <a:t>!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5157192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Georgia" pitchFamily="18" charset="0"/>
              </a:rPr>
              <a:t>Nehrajte si na</a:t>
            </a:r>
            <a:r>
              <a:rPr lang="cs-CZ" sz="3200" b="1" dirty="0" smtClean="0">
                <a:latin typeface="Georgia" pitchFamily="18" charset="0"/>
              </a:rPr>
              <a:t> cestě</a:t>
            </a:r>
            <a:r>
              <a:rPr lang="cs-CZ" sz="3200" dirty="0" smtClean="0">
                <a:latin typeface="Georgia" pitchFamily="18" charset="0"/>
              </a:rPr>
              <a:t>!</a:t>
            </a:r>
            <a:endParaRPr lang="cs-CZ" sz="3200" dirty="0"/>
          </a:p>
        </p:txBody>
      </p:sp>
      <p:pic>
        <p:nvPicPr>
          <p:cNvPr id="1945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628800"/>
            <a:ext cx="2952328" cy="295232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Georgia" pitchFamily="18" charset="0"/>
              </a:rPr>
              <a:t>Pomůžete babičce </a:t>
            </a:r>
            <a:r>
              <a:rPr lang="cs-CZ" sz="3200" b="1" dirty="0" smtClean="0">
                <a:latin typeface="Georgia" pitchFamily="18" charset="0"/>
              </a:rPr>
              <a:t>trhat</a:t>
            </a:r>
            <a:r>
              <a:rPr lang="cs-CZ" sz="3200" dirty="0" smtClean="0">
                <a:latin typeface="Georgia" pitchFamily="18" charset="0"/>
              </a:rPr>
              <a:t> třešně?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4149080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Georgia" pitchFamily="18" charset="0"/>
              </a:rPr>
              <a:t>Pomůžete babičce </a:t>
            </a:r>
            <a:r>
              <a:rPr lang="cs-CZ" sz="3200" b="1" dirty="0" smtClean="0">
                <a:latin typeface="Georgia" pitchFamily="18" charset="0"/>
              </a:rPr>
              <a:t>česat</a:t>
            </a:r>
            <a:r>
              <a:rPr lang="cs-CZ" sz="3200" dirty="0" smtClean="0">
                <a:latin typeface="Georgia" pitchFamily="18" charset="0"/>
              </a:rPr>
              <a:t> třešně?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4941168"/>
            <a:ext cx="6336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Georgia" pitchFamily="18" charset="0"/>
              </a:rPr>
              <a:t>Pomůžete babičce </a:t>
            </a:r>
            <a:r>
              <a:rPr lang="cs-CZ" sz="3200" b="1" dirty="0" smtClean="0">
                <a:latin typeface="Georgia" pitchFamily="18" charset="0"/>
              </a:rPr>
              <a:t>sbírat</a:t>
            </a:r>
            <a:r>
              <a:rPr lang="cs-CZ" sz="3200" dirty="0" smtClean="0">
                <a:latin typeface="Georgia" pitchFamily="18" charset="0"/>
              </a:rPr>
              <a:t> třešně?</a:t>
            </a:r>
            <a:endParaRPr lang="cs-CZ" sz="3200" dirty="0"/>
          </a:p>
        </p:txBody>
      </p:sp>
      <p:pic>
        <p:nvPicPr>
          <p:cNvPr id="2048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484784"/>
            <a:ext cx="2520280" cy="223224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Georgia" pitchFamily="18" charset="0"/>
              </a:rPr>
              <a:t>Zašroubuj</a:t>
            </a:r>
            <a:r>
              <a:rPr lang="cs-CZ" sz="3200" dirty="0" smtClean="0">
                <a:latin typeface="Georgia" pitchFamily="18" charset="0"/>
              </a:rPr>
              <a:t> tu láhev!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4653136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Georgia" pitchFamily="18" charset="0"/>
              </a:rPr>
              <a:t>Zavři</a:t>
            </a:r>
            <a:r>
              <a:rPr lang="cs-CZ" sz="3200" dirty="0" smtClean="0">
                <a:latin typeface="Georgia" pitchFamily="18" charset="0"/>
              </a:rPr>
              <a:t> tu láhev!</a:t>
            </a:r>
            <a:endParaRPr lang="cs-CZ" sz="3200" dirty="0"/>
          </a:p>
        </p:txBody>
      </p:sp>
      <p:pic>
        <p:nvPicPr>
          <p:cNvPr id="2253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700808"/>
            <a:ext cx="2160240" cy="216024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Georgia" pitchFamily="18" charset="0"/>
              </a:rPr>
              <a:t>Děvčata</a:t>
            </a:r>
            <a:r>
              <a:rPr lang="cs-CZ" sz="3200" dirty="0" smtClean="0">
                <a:latin typeface="Georgia" pitchFamily="18" charset="0"/>
              </a:rPr>
              <a:t> uvařila polévku.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4653136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Georgia" pitchFamily="18" charset="0"/>
              </a:rPr>
              <a:t>Dívky</a:t>
            </a:r>
            <a:r>
              <a:rPr lang="cs-CZ" sz="3200" dirty="0" smtClean="0">
                <a:latin typeface="Georgia" pitchFamily="18" charset="0"/>
              </a:rPr>
              <a:t> uvařily polévku.</a:t>
            </a:r>
            <a:endParaRPr lang="cs-CZ" sz="3200" dirty="0"/>
          </a:p>
        </p:txBody>
      </p:sp>
      <p:pic>
        <p:nvPicPr>
          <p:cNvPr id="28674" name="Picture 2" descr="Mladé dívky jako kucha&amp;rcaron;ky v kuchyn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988840"/>
            <a:ext cx="2232248" cy="223224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Georgia" pitchFamily="18" charset="0"/>
              </a:rPr>
              <a:t>Kéž by mi teta koupila </a:t>
            </a:r>
            <a:r>
              <a:rPr lang="cs-CZ" sz="3200" b="1" dirty="0" smtClean="0">
                <a:latin typeface="Georgia" pitchFamily="18" charset="0"/>
              </a:rPr>
              <a:t>cukrovinky</a:t>
            </a:r>
            <a:r>
              <a:rPr lang="cs-CZ" sz="3200" dirty="0" smtClean="0">
                <a:latin typeface="Georgia" pitchFamily="18" charset="0"/>
              </a:rPr>
              <a:t>.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5013176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Georgia" pitchFamily="18" charset="0"/>
              </a:rPr>
              <a:t>Kéž by mi teta koupila </a:t>
            </a:r>
            <a:r>
              <a:rPr lang="cs-CZ" sz="3200" b="1" dirty="0" smtClean="0">
                <a:latin typeface="Georgia" pitchFamily="18" charset="0"/>
              </a:rPr>
              <a:t>bonbony</a:t>
            </a:r>
            <a:r>
              <a:rPr lang="cs-CZ" sz="3200" dirty="0" smtClean="0">
                <a:latin typeface="Georgia" pitchFamily="18" charset="0"/>
              </a:rPr>
              <a:t>.</a:t>
            </a:r>
            <a:endParaRPr lang="cs-CZ" sz="3200" dirty="0"/>
          </a:p>
        </p:txBody>
      </p:sp>
      <p:pic>
        <p:nvPicPr>
          <p:cNvPr id="30724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844824"/>
            <a:ext cx="2520280" cy="252028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Georgia" pitchFamily="18" charset="0"/>
              </a:rPr>
              <a:t>Nadarmo</a:t>
            </a:r>
            <a:r>
              <a:rPr lang="cs-CZ" sz="3200" dirty="0" smtClean="0">
                <a:latin typeface="Georgia" pitchFamily="18" charset="0"/>
              </a:rPr>
              <a:t> mě přemlouváš.</a:t>
            </a:r>
            <a:endParaRPr lang="cs-CZ" sz="3200" dirty="0">
              <a:latin typeface="Georgia" pitchFamily="18" charset="0"/>
            </a:endParaRPr>
          </a:p>
        </p:txBody>
      </p:sp>
      <p:pic>
        <p:nvPicPr>
          <p:cNvPr id="2150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988840"/>
            <a:ext cx="2232248" cy="223224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51720" y="5013176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Georgia" pitchFamily="18" charset="0"/>
              </a:rPr>
              <a:t>Zbytečně</a:t>
            </a:r>
            <a:r>
              <a:rPr lang="cs-CZ" sz="3200" dirty="0" smtClean="0">
                <a:latin typeface="Georgia" pitchFamily="18" charset="0"/>
              </a:rPr>
              <a:t> mě přemlouváš.</a:t>
            </a:r>
            <a:endParaRPr lang="cs-CZ" sz="32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 k sobě slova stejného nebo podobného významu.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411760" y="3933056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odolat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00192" y="2348880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honem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7624" y="3501008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vlhko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87824" y="4725144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vyhrál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2420888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málo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79912" y="3717032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legrace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7744" y="2636912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hlučný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91680" y="5301208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zatím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3568" y="4581128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rychle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9552" y="5949280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zvítězil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83968" y="5157192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smůla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43808" y="6021288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dům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860032" y="5949280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mokro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64088" y="3429000"/>
            <a:ext cx="100811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neštěstí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660232" y="5949280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vydržet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24128" y="4581128"/>
            <a:ext cx="1080120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prozatím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067944" y="2492896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vila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740352" y="5157192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trochu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236296" y="3861048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hlasitý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7956376" y="2852936"/>
            <a:ext cx="9361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zábava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 k sobě slova stejného nebo podobného významu.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411760" y="3933056"/>
            <a:ext cx="936104" cy="5040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odolat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00192" y="2348880"/>
            <a:ext cx="936104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honem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7624" y="3501008"/>
            <a:ext cx="936104" cy="50405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vlhko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87824" y="4725144"/>
            <a:ext cx="936104" cy="50405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vyhrál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2492896"/>
            <a:ext cx="936104" cy="5040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málo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79912" y="3717032"/>
            <a:ext cx="936104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legrace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7744" y="2636912"/>
            <a:ext cx="936104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hlučný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91680" y="5301208"/>
            <a:ext cx="93610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zatím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3568" y="4581128"/>
            <a:ext cx="936104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rychle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9552" y="5949280"/>
            <a:ext cx="936104" cy="50405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zvítězil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83968" y="5157192"/>
            <a:ext cx="936104" cy="50405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smůla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43808" y="6021288"/>
            <a:ext cx="936104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dům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860032" y="5949280"/>
            <a:ext cx="936104" cy="50405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mokro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64088" y="3429000"/>
            <a:ext cx="1008112" cy="50405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neštěstí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660232" y="5949280"/>
            <a:ext cx="936104" cy="5040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vydržet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24128" y="4581128"/>
            <a:ext cx="1080120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prozatím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067944" y="2492896"/>
            <a:ext cx="936104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vila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740352" y="5157192"/>
            <a:ext cx="936104" cy="5040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trochu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236296" y="3861048"/>
            <a:ext cx="936104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hlasitý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7956376" y="2852936"/>
            <a:ext cx="936104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zábava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3744416"/>
          </a:xfrm>
        </p:spPr>
        <p:txBody>
          <a:bodyPr>
            <a:normAutofit/>
          </a:bodyPr>
          <a:lstStyle/>
          <a:p>
            <a:r>
              <a:rPr lang="cs-CZ" i="1" dirty="0" smtClean="0">
                <a:latin typeface="Georgia" pitchFamily="18" charset="0"/>
              </a:rPr>
              <a:t>Přečtěte věty ještě jednou a určete jejich druh. U vět tázacích rozhodněte, zda je jejich melodie stoupavá či klesavá.</a:t>
            </a:r>
            <a:endParaRPr lang="cs-CZ" i="1" dirty="0">
              <a:latin typeface="Georgia" pitchFamily="18" charset="0"/>
            </a:endParaRPr>
          </a:p>
        </p:txBody>
      </p:sp>
      <p:sp>
        <p:nvSpPr>
          <p:cNvPr id="5" name="Šipka dolů 4"/>
          <p:cNvSpPr/>
          <p:nvPr/>
        </p:nvSpPr>
        <p:spPr>
          <a:xfrm rot="18895788">
            <a:off x="7009791" y="4837856"/>
            <a:ext cx="516611" cy="1584176"/>
          </a:xfrm>
          <a:prstGeom prst="down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13344752">
            <a:off x="5614701" y="4764085"/>
            <a:ext cx="516611" cy="158417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700808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193</TotalTime>
  <Words>337</Words>
  <Application>Microsoft Office PowerPoint</Application>
  <PresentationFormat>Předvádění na obrazovce (4:3)</PresentationFormat>
  <Paragraphs>95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Arkýř</vt:lpstr>
      <vt:lpstr>Snímek 1</vt:lpstr>
      <vt:lpstr>Anotace:  </vt:lpstr>
      <vt:lpstr>Snímek 3</vt:lpstr>
      <vt:lpstr>Snímek 4</vt:lpstr>
      <vt:lpstr>Slova, která mají stejný nebo podobný význam, jsou synonyma.</vt:lpstr>
      <vt:lpstr>Vyznačená slova nahraď synonymy.</vt:lpstr>
      <vt:lpstr>Hoši, vyhráli jste včera zápas?</vt:lpstr>
      <vt:lpstr>Z komína chalupy vycházel dým.</vt:lpstr>
      <vt:lpstr>Petr vyprávěl skvělý vtip.</vt:lpstr>
      <vt:lpstr>Nehrajte si na silnici!</vt:lpstr>
      <vt:lpstr>Pomůžete babičce trhat třešně?</vt:lpstr>
      <vt:lpstr>Zašroubuj tu láhev!</vt:lpstr>
      <vt:lpstr>Děvčata uvařila polévku.</vt:lpstr>
      <vt:lpstr>Kéž by mi teta koupila cukrovinky.</vt:lpstr>
      <vt:lpstr>Nadarmo mě přemlouváš.</vt:lpstr>
      <vt:lpstr>Spoj k sobě slova stejného nebo podobného významu.</vt:lpstr>
      <vt:lpstr>Spoj k sobě slova stejného nebo podobného významu.</vt:lpstr>
      <vt:lpstr>Přečtěte věty ještě jednou a určete jejich druh. U vět tázacích rozhodněte, zda je jejich melodie stoupavá či klesavá.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Dum</cp:lastModifiedBy>
  <cp:revision>24</cp:revision>
  <dcterms:created xsi:type="dcterms:W3CDTF">2013-02-13T17:53:34Z</dcterms:created>
  <dcterms:modified xsi:type="dcterms:W3CDTF">2013-06-30T07:52:56Z</dcterms:modified>
</cp:coreProperties>
</file>