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7" r:id="rId3"/>
    <p:sldId id="256" r:id="rId4"/>
    <p:sldId id="257" r:id="rId5"/>
    <p:sldId id="258" r:id="rId6"/>
    <p:sldId id="259" r:id="rId7"/>
    <p:sldId id="26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50A4C-1058-43E7-A4F4-FFDBD38BCB3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FBF9-2100-4540-89CC-B88EB39A2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50A4C-1058-43E7-A4F4-FFDBD38BCB3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FBF9-2100-4540-89CC-B88EB39A2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50A4C-1058-43E7-A4F4-FFDBD38BCB3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FBF9-2100-4540-89CC-B88EB39A2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50A4C-1058-43E7-A4F4-FFDBD38BCB3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FBF9-2100-4540-89CC-B88EB39A2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50A4C-1058-43E7-A4F4-FFDBD38BCB3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FBF9-2100-4540-89CC-B88EB39A2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50A4C-1058-43E7-A4F4-FFDBD38BCB3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FBF9-2100-4540-89CC-B88EB39A2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50A4C-1058-43E7-A4F4-FFDBD38BCB3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FBF9-2100-4540-89CC-B88EB39A2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50A4C-1058-43E7-A4F4-FFDBD38BCB3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FBF9-2100-4540-89CC-B88EB39A2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50A4C-1058-43E7-A4F4-FFDBD38BCB3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FBF9-2100-4540-89CC-B88EB39A2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50A4C-1058-43E7-A4F4-FFDBD38BCB3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FBF9-2100-4540-89CC-B88EB39A2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50A4C-1058-43E7-A4F4-FFDBD38BCB3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FBF9-2100-4540-89CC-B88EB39A2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E50A4C-1058-43E7-A4F4-FFDBD38BCB3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28FBF9-2100-4540-89CC-B88EB39A26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Rod podstatných jmen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15834126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i="1" dirty="0" smtClean="0">
                <a:latin typeface="Algerian" pitchFamily="82" charset="0"/>
              </a:rPr>
              <a:t>Citace:</a:t>
            </a:r>
            <a:endParaRPr lang="cs-CZ" sz="4000" i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třetího ročníku.</a:t>
            </a:r>
          </a:p>
          <a:p>
            <a:endParaRPr lang="cs-CZ" dirty="0" smtClean="0"/>
          </a:p>
          <a:p>
            <a:r>
              <a:rPr lang="cs-CZ" dirty="0" smtClean="0"/>
              <a:t>Je zpracována v programu </a:t>
            </a:r>
            <a:r>
              <a:rPr lang="cs-CZ" dirty="0" smtClean="0"/>
              <a:t>PowerPoint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Prezentace slouží k vyvození rodu podstatných jmen.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0"/>
            <a:ext cx="7772400" cy="2016224"/>
          </a:xfrm>
        </p:spPr>
        <p:txBody>
          <a:bodyPr>
            <a:normAutofit/>
          </a:bodyPr>
          <a:lstStyle/>
          <a:p>
            <a:r>
              <a:rPr lang="cs-CZ" sz="4800" i="1" dirty="0" smtClean="0">
                <a:latin typeface="Algerian" pitchFamily="82" charset="0"/>
              </a:rPr>
              <a:t>ROD PODSTATNÝCH JMEN</a:t>
            </a:r>
            <a:endParaRPr lang="cs-CZ" sz="4800" i="1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924944"/>
            <a:ext cx="6872808" cy="2713856"/>
          </a:xfrm>
        </p:spPr>
        <p:txBody>
          <a:bodyPr>
            <a:normAutofit/>
          </a:bodyPr>
          <a:lstStyle/>
          <a:p>
            <a:r>
              <a:rPr lang="cs-CZ" dirty="0" smtClean="0"/>
              <a:t>Rozlišujeme rod </a:t>
            </a:r>
            <a:r>
              <a:rPr lang="cs-CZ" dirty="0" smtClean="0">
                <a:solidFill>
                  <a:srgbClr val="FF0000"/>
                </a:solidFill>
              </a:rPr>
              <a:t>mužský, ženský, střední</a:t>
            </a:r>
            <a:r>
              <a:rPr lang="cs-CZ" dirty="0" smtClean="0"/>
              <a:t>. K rozlišení rodu nám pomáhají ukazovací zájmena </a:t>
            </a:r>
            <a:r>
              <a:rPr lang="cs-CZ" dirty="0" smtClean="0">
                <a:solidFill>
                  <a:srgbClr val="FF0000"/>
                </a:solidFill>
              </a:rPr>
              <a:t>ten, ta, to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Rod mužský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746648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ten</a:t>
            </a:r>
            <a:r>
              <a:rPr lang="cs-CZ" dirty="0" smtClean="0"/>
              <a:t> zámek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ten</a:t>
            </a:r>
            <a:r>
              <a:rPr lang="cs-CZ" dirty="0" smtClean="0"/>
              <a:t> most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ten</a:t>
            </a:r>
            <a:r>
              <a:rPr lang="cs-CZ" dirty="0" smtClean="0"/>
              <a:t> medvěd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ten</a:t>
            </a:r>
            <a:r>
              <a:rPr lang="cs-CZ" dirty="0" smtClean="0"/>
              <a:t> hokejista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ten</a:t>
            </a:r>
            <a:r>
              <a:rPr lang="cs-CZ" dirty="0" smtClean="0"/>
              <a:t> mlok</a:t>
            </a:r>
            <a:endParaRPr lang="cs-CZ" dirty="0"/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340768"/>
            <a:ext cx="1468760" cy="1372468"/>
          </a:xfrm>
          <a:prstGeom prst="rect">
            <a:avLst/>
          </a:prstGeom>
          <a:noFill/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060848"/>
            <a:ext cx="1468760" cy="1468760"/>
          </a:xfrm>
          <a:prstGeom prst="rect">
            <a:avLst/>
          </a:prstGeom>
          <a:noFill/>
        </p:spPr>
      </p:pic>
      <p:pic>
        <p:nvPicPr>
          <p:cNvPr id="307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2852936"/>
            <a:ext cx="1684784" cy="1828800"/>
          </a:xfrm>
          <a:prstGeom prst="rect">
            <a:avLst/>
          </a:prstGeom>
          <a:noFill/>
        </p:spPr>
      </p:pic>
      <p:pic>
        <p:nvPicPr>
          <p:cNvPr id="3080" name="Picture 8" descr="Hokejist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3861048"/>
            <a:ext cx="1828800" cy="1828800"/>
          </a:xfrm>
          <a:prstGeom prst="rect">
            <a:avLst/>
          </a:prstGeom>
          <a:noFill/>
        </p:spPr>
      </p:pic>
      <p:pic>
        <p:nvPicPr>
          <p:cNvPr id="3082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4653136"/>
            <a:ext cx="1828800" cy="18288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79512" y="6273225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00B050"/>
                </a:solidFill>
              </a:rPr>
              <a:t>Užij slova ve větách oznamovacích</a:t>
            </a:r>
            <a:r>
              <a:rPr lang="cs-CZ" sz="3200" dirty="0" smtClean="0">
                <a:solidFill>
                  <a:srgbClr val="00B050"/>
                </a:solidFill>
              </a:rPr>
              <a:t>.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Rod ženský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02632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ta</a:t>
            </a:r>
            <a:r>
              <a:rPr lang="cs-CZ" dirty="0" smtClean="0"/>
              <a:t> hvězda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ta</a:t>
            </a:r>
            <a:r>
              <a:rPr lang="cs-CZ" dirty="0" smtClean="0"/>
              <a:t> květina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ta </a:t>
            </a:r>
            <a:r>
              <a:rPr lang="cs-CZ" dirty="0" smtClean="0"/>
              <a:t>ruka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ta</a:t>
            </a:r>
            <a:r>
              <a:rPr lang="cs-CZ" dirty="0" smtClean="0"/>
              <a:t> zima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ta</a:t>
            </a:r>
            <a:r>
              <a:rPr lang="cs-CZ" dirty="0" smtClean="0"/>
              <a:t> babička</a:t>
            </a:r>
            <a:endParaRPr lang="cs-CZ" dirty="0"/>
          </a:p>
        </p:txBody>
      </p:sp>
      <p:pic>
        <p:nvPicPr>
          <p:cNvPr id="2050" name="Picture 2" descr="Váno&amp;ccaron;ní sv&amp;ecaron;tlo ve tvaru hv&amp;ecaron;zd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32712" y="1340768"/>
            <a:ext cx="1955919" cy="1584176"/>
          </a:xfrm>
          <a:prstGeom prst="rect">
            <a:avLst/>
          </a:prstGeom>
          <a:noFill/>
        </p:spPr>
      </p:pic>
      <p:pic>
        <p:nvPicPr>
          <p:cNvPr id="2052" name="Picture 4" descr="Prasátko se srdí&amp;ccaron;ky a kv&amp;ecaron;tino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16624" y="2060848"/>
            <a:ext cx="1728192" cy="1728192"/>
          </a:xfrm>
          <a:prstGeom prst="rect">
            <a:avLst/>
          </a:prstGeom>
          <a:noFill/>
        </p:spPr>
      </p:pic>
      <p:pic>
        <p:nvPicPr>
          <p:cNvPr id="2054" name="Picture 6" descr="Gesto ruky palce nahor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924944"/>
            <a:ext cx="1512168" cy="1512168"/>
          </a:xfrm>
          <a:prstGeom prst="rect">
            <a:avLst/>
          </a:prstGeom>
          <a:noFill/>
        </p:spPr>
      </p:pic>
      <p:pic>
        <p:nvPicPr>
          <p:cNvPr id="2056" name="Picture 8" descr="Zimní pohádk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3501008"/>
            <a:ext cx="1828800" cy="1872208"/>
          </a:xfrm>
          <a:prstGeom prst="rect">
            <a:avLst/>
          </a:prstGeom>
          <a:noFill/>
        </p:spPr>
      </p:pic>
      <p:pic>
        <p:nvPicPr>
          <p:cNvPr id="2058" name="Picture 10" descr="Starší &amp;zcaron;ena s ko&amp;zcaron;ešinovým límcem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4653136"/>
            <a:ext cx="1656184" cy="18288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51520" y="6165304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00B050"/>
                </a:solidFill>
              </a:rPr>
              <a:t>Použij slova ve větách rozkazovacích!</a:t>
            </a:r>
            <a:endParaRPr lang="cs-CZ" sz="3200" i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Rod střední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02632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to</a:t>
            </a:r>
            <a:r>
              <a:rPr lang="cs-CZ" dirty="0" smtClean="0"/>
              <a:t> kotě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to</a:t>
            </a:r>
            <a:r>
              <a:rPr lang="cs-CZ" dirty="0" smtClean="0"/>
              <a:t> miminko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to</a:t>
            </a:r>
            <a:r>
              <a:rPr lang="cs-CZ" dirty="0" smtClean="0"/>
              <a:t> telátko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to</a:t>
            </a:r>
            <a:r>
              <a:rPr lang="cs-CZ" dirty="0" smtClean="0"/>
              <a:t> poupě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to</a:t>
            </a:r>
            <a:r>
              <a:rPr lang="cs-CZ" dirty="0" smtClean="0"/>
              <a:t> moře</a:t>
            </a:r>
            <a:endParaRPr lang="cs-CZ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196752"/>
            <a:ext cx="1612776" cy="1612776"/>
          </a:xfrm>
          <a:prstGeom prst="rect">
            <a:avLst/>
          </a:prstGeom>
          <a:noFill/>
        </p:spPr>
      </p:pic>
      <p:pic>
        <p:nvPicPr>
          <p:cNvPr id="1028" name="Picture 4" descr="&amp;Ccaron;erstv&amp;ecaron; vykoupané mimin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132856"/>
            <a:ext cx="1540768" cy="1540768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2780928"/>
            <a:ext cx="1828800" cy="1828800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4293096"/>
            <a:ext cx="1756792" cy="1756792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4437112"/>
            <a:ext cx="1944216" cy="194421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51520" y="6093296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00B050"/>
                </a:solidFill>
              </a:rPr>
              <a:t>Použij slova ve větách přacích.</a:t>
            </a:r>
            <a:endParaRPr lang="cs-CZ" sz="3200" i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Který druh vět jsme nepoužili?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00B050"/>
                </a:solidFill>
              </a:rPr>
              <a:t>Nepoužili jsme věty tázací.</a:t>
            </a:r>
            <a:endParaRPr lang="cs-CZ" sz="3200" i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140968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Vymýšlejte věty tázací, určete </a:t>
            </a:r>
            <a:r>
              <a:rPr lang="cs-CZ" sz="3200" dirty="0" smtClean="0"/>
              <a:t>                 v </a:t>
            </a:r>
            <a:r>
              <a:rPr lang="cs-CZ" sz="3200" dirty="0" smtClean="0"/>
              <a:t>nich podstatná jména a jejich rod.</a:t>
            </a:r>
            <a:endParaRPr lang="cs-CZ" sz="3200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Určete rod podstatných jmen: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3">
            <a:normAutofit/>
          </a:bodyPr>
          <a:lstStyle/>
          <a:p>
            <a:pPr>
              <a:buNone/>
            </a:pPr>
            <a:r>
              <a:rPr lang="cs-CZ" dirty="0" smtClean="0"/>
              <a:t>sněhulák____</a:t>
            </a:r>
          </a:p>
          <a:p>
            <a:pPr>
              <a:buNone/>
            </a:pPr>
            <a:r>
              <a:rPr lang="cs-CZ" dirty="0" smtClean="0"/>
              <a:t>hlava_______</a:t>
            </a:r>
          </a:p>
          <a:p>
            <a:pPr>
              <a:buNone/>
            </a:pPr>
            <a:r>
              <a:rPr lang="cs-CZ" dirty="0" smtClean="0"/>
              <a:t>morče______</a:t>
            </a:r>
          </a:p>
          <a:p>
            <a:pPr>
              <a:buNone/>
            </a:pPr>
            <a:r>
              <a:rPr lang="cs-CZ" dirty="0" smtClean="0"/>
              <a:t>sklenice_____</a:t>
            </a:r>
          </a:p>
          <a:p>
            <a:pPr>
              <a:buNone/>
            </a:pPr>
            <a:r>
              <a:rPr lang="cs-CZ" dirty="0" smtClean="0"/>
              <a:t>bříza_______</a:t>
            </a:r>
          </a:p>
          <a:p>
            <a:pPr>
              <a:buNone/>
            </a:pPr>
            <a:r>
              <a:rPr lang="cs-CZ" dirty="0" smtClean="0"/>
              <a:t>smrk_______</a:t>
            </a:r>
          </a:p>
          <a:p>
            <a:pPr>
              <a:buNone/>
            </a:pPr>
            <a:r>
              <a:rPr lang="cs-CZ" dirty="0" smtClean="0"/>
              <a:t>město______</a:t>
            </a:r>
          </a:p>
          <a:p>
            <a:pPr>
              <a:buNone/>
            </a:pPr>
            <a:r>
              <a:rPr lang="cs-CZ" dirty="0" smtClean="0"/>
              <a:t>klaun________</a:t>
            </a:r>
          </a:p>
          <a:p>
            <a:pPr>
              <a:buNone/>
            </a:pPr>
            <a:r>
              <a:rPr lang="cs-CZ" dirty="0" smtClean="0"/>
              <a:t>seno_________</a:t>
            </a:r>
          </a:p>
          <a:p>
            <a:pPr>
              <a:buNone/>
            </a:pPr>
            <a:r>
              <a:rPr lang="cs-CZ" dirty="0" smtClean="0"/>
              <a:t>pondělí_______</a:t>
            </a:r>
          </a:p>
          <a:p>
            <a:pPr>
              <a:buNone/>
            </a:pPr>
            <a:r>
              <a:rPr lang="cs-CZ" dirty="0" smtClean="0"/>
              <a:t>lepidlo_______</a:t>
            </a:r>
          </a:p>
          <a:p>
            <a:pPr>
              <a:buNone/>
            </a:pPr>
            <a:r>
              <a:rPr lang="cs-CZ" dirty="0" smtClean="0"/>
              <a:t>květ_________</a:t>
            </a:r>
          </a:p>
          <a:p>
            <a:pPr>
              <a:buNone/>
            </a:pPr>
            <a:r>
              <a:rPr lang="cs-CZ" dirty="0" smtClean="0"/>
              <a:t>květina_______</a:t>
            </a:r>
          </a:p>
          <a:p>
            <a:pPr>
              <a:buNone/>
            </a:pPr>
            <a:r>
              <a:rPr lang="cs-CZ" dirty="0" smtClean="0"/>
              <a:t>kvítko________</a:t>
            </a:r>
          </a:p>
          <a:p>
            <a:pPr>
              <a:buNone/>
            </a:pPr>
            <a:r>
              <a:rPr lang="cs-CZ" dirty="0" smtClean="0"/>
              <a:t>sasanka______</a:t>
            </a:r>
          </a:p>
          <a:p>
            <a:pPr>
              <a:buNone/>
            </a:pPr>
            <a:r>
              <a:rPr lang="cs-CZ" dirty="0" smtClean="0"/>
              <a:t>pes__________</a:t>
            </a:r>
          </a:p>
          <a:p>
            <a:pPr>
              <a:buNone/>
            </a:pPr>
            <a:r>
              <a:rPr lang="cs-CZ" dirty="0" err="1" smtClean="0"/>
              <a:t>Rumcajs</a:t>
            </a:r>
            <a:r>
              <a:rPr lang="cs-CZ" dirty="0" smtClean="0"/>
              <a:t>______</a:t>
            </a:r>
          </a:p>
          <a:p>
            <a:pPr>
              <a:buNone/>
            </a:pPr>
            <a:r>
              <a:rPr lang="cs-CZ" dirty="0" smtClean="0"/>
              <a:t>mládí________</a:t>
            </a:r>
          </a:p>
          <a:p>
            <a:pPr>
              <a:buNone/>
            </a:pPr>
            <a:r>
              <a:rPr lang="cs-CZ" dirty="0" smtClean="0"/>
              <a:t>písek_________</a:t>
            </a:r>
          </a:p>
          <a:p>
            <a:pPr>
              <a:buNone/>
            </a:pPr>
            <a:r>
              <a:rPr lang="cs-CZ" dirty="0" smtClean="0"/>
              <a:t>dláto_________</a:t>
            </a:r>
          </a:p>
          <a:p>
            <a:pPr>
              <a:buNone/>
            </a:pPr>
            <a:r>
              <a:rPr lang="cs-CZ" dirty="0" smtClean="0"/>
              <a:t>Eva__________</a:t>
            </a: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3">
            <a:normAutofit/>
          </a:bodyPr>
          <a:lstStyle/>
          <a:p>
            <a:pPr>
              <a:buNone/>
            </a:pPr>
            <a:r>
              <a:rPr lang="cs-CZ" dirty="0" smtClean="0"/>
              <a:t>sněhulák-</a:t>
            </a:r>
            <a:r>
              <a:rPr lang="cs-CZ" i="1" dirty="0" smtClean="0"/>
              <a:t>ten,m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hlava-</a:t>
            </a:r>
            <a:r>
              <a:rPr lang="cs-CZ" i="1" dirty="0" smtClean="0"/>
              <a:t>ta, </a:t>
            </a:r>
            <a:r>
              <a:rPr lang="cs-CZ" i="1" dirty="0" err="1" smtClean="0"/>
              <a:t>ž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morče-</a:t>
            </a:r>
            <a:r>
              <a:rPr lang="cs-CZ" i="1" dirty="0" smtClean="0"/>
              <a:t>to, </a:t>
            </a:r>
            <a:r>
              <a:rPr lang="cs-CZ" i="1" dirty="0" err="1" smtClean="0"/>
              <a:t>stř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dirty="0" smtClean="0"/>
              <a:t>sklenice-</a:t>
            </a:r>
            <a:r>
              <a:rPr lang="cs-CZ" i="1" dirty="0" smtClean="0"/>
              <a:t>ta, </a:t>
            </a:r>
            <a:r>
              <a:rPr lang="cs-CZ" i="1" dirty="0" err="1" smtClean="0"/>
              <a:t>ž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bříza-</a:t>
            </a:r>
            <a:r>
              <a:rPr lang="cs-CZ" i="1" dirty="0" smtClean="0"/>
              <a:t>ta, </a:t>
            </a:r>
            <a:r>
              <a:rPr lang="cs-CZ" i="1" dirty="0" err="1" smtClean="0"/>
              <a:t>ž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dirty="0" smtClean="0"/>
              <a:t>smrk-</a:t>
            </a:r>
            <a:r>
              <a:rPr lang="cs-CZ" i="1" dirty="0" smtClean="0"/>
              <a:t>ten, m.</a:t>
            </a:r>
          </a:p>
          <a:p>
            <a:pPr>
              <a:buNone/>
            </a:pPr>
            <a:r>
              <a:rPr lang="cs-CZ" dirty="0" smtClean="0"/>
              <a:t>město-</a:t>
            </a:r>
            <a:r>
              <a:rPr lang="cs-CZ" i="1" dirty="0" smtClean="0"/>
              <a:t>to, </a:t>
            </a:r>
            <a:r>
              <a:rPr lang="cs-CZ" i="1" dirty="0" err="1" smtClean="0"/>
              <a:t>stř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dirty="0" smtClean="0"/>
              <a:t>klaun-</a:t>
            </a:r>
            <a:r>
              <a:rPr lang="cs-CZ" i="1" dirty="0" smtClean="0"/>
              <a:t>ten</a:t>
            </a:r>
            <a:r>
              <a:rPr lang="cs-CZ" dirty="0" smtClean="0"/>
              <a:t>, </a:t>
            </a:r>
            <a:r>
              <a:rPr lang="cs-CZ" i="1" dirty="0" smtClean="0"/>
              <a:t>m.</a:t>
            </a:r>
          </a:p>
          <a:p>
            <a:pPr>
              <a:buNone/>
            </a:pPr>
            <a:r>
              <a:rPr lang="cs-CZ" dirty="0" smtClean="0"/>
              <a:t>seno</a:t>
            </a:r>
            <a:r>
              <a:rPr lang="cs-CZ" i="1" dirty="0" smtClean="0"/>
              <a:t>-to, </a:t>
            </a:r>
            <a:r>
              <a:rPr lang="cs-CZ" i="1" dirty="0" err="1" smtClean="0"/>
              <a:t>stř</a:t>
            </a:r>
            <a:r>
              <a:rPr lang="cs-CZ" i="1" dirty="0" smtClean="0"/>
              <a:t>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pondělí</a:t>
            </a:r>
            <a:r>
              <a:rPr lang="cs-CZ" i="1" dirty="0" smtClean="0"/>
              <a:t>-to, </a:t>
            </a:r>
            <a:r>
              <a:rPr lang="cs-CZ" i="1" dirty="0" err="1" smtClean="0"/>
              <a:t>stř</a:t>
            </a:r>
            <a:r>
              <a:rPr lang="cs-CZ" i="1" dirty="0" smtClean="0"/>
              <a:t>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lepidlo-</a:t>
            </a:r>
            <a:r>
              <a:rPr lang="cs-CZ" i="1" dirty="0" smtClean="0"/>
              <a:t>to, </a:t>
            </a:r>
            <a:r>
              <a:rPr lang="cs-CZ" i="1" dirty="0" err="1" smtClean="0"/>
              <a:t>stř</a:t>
            </a:r>
            <a:r>
              <a:rPr lang="cs-CZ" i="1" dirty="0" smtClean="0"/>
              <a:t>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květ</a:t>
            </a:r>
            <a:r>
              <a:rPr lang="cs-CZ" i="1" dirty="0" smtClean="0"/>
              <a:t>-ten, m.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květina-</a:t>
            </a:r>
            <a:r>
              <a:rPr lang="cs-CZ" i="1" dirty="0" smtClean="0"/>
              <a:t>ta, </a:t>
            </a:r>
            <a:r>
              <a:rPr lang="cs-CZ" i="1" dirty="0" err="1" smtClean="0"/>
              <a:t>ž</a:t>
            </a:r>
            <a:r>
              <a:rPr lang="cs-CZ" i="1" dirty="0" smtClean="0"/>
              <a:t>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kvítko</a:t>
            </a:r>
            <a:r>
              <a:rPr lang="cs-CZ" i="1" dirty="0" smtClean="0"/>
              <a:t>-to, </a:t>
            </a:r>
            <a:r>
              <a:rPr lang="cs-CZ" i="1" dirty="0" err="1" smtClean="0"/>
              <a:t>stř</a:t>
            </a:r>
            <a:r>
              <a:rPr lang="cs-CZ" i="1" dirty="0" smtClean="0"/>
              <a:t>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sasanka-</a:t>
            </a:r>
            <a:r>
              <a:rPr lang="cs-CZ" i="1" dirty="0" smtClean="0"/>
              <a:t>ta, </a:t>
            </a:r>
            <a:r>
              <a:rPr lang="cs-CZ" i="1" dirty="0" err="1" smtClean="0"/>
              <a:t>ž</a:t>
            </a:r>
            <a:r>
              <a:rPr lang="cs-CZ" i="1" dirty="0" smtClean="0"/>
              <a:t>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pes-</a:t>
            </a:r>
            <a:r>
              <a:rPr lang="cs-CZ" i="1" dirty="0" smtClean="0"/>
              <a:t>ten, m.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Rumcajs</a:t>
            </a:r>
            <a:r>
              <a:rPr lang="cs-CZ" dirty="0" smtClean="0"/>
              <a:t>-</a:t>
            </a:r>
            <a:r>
              <a:rPr lang="cs-CZ" i="1" dirty="0" smtClean="0"/>
              <a:t>ten, m.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mládí</a:t>
            </a:r>
            <a:r>
              <a:rPr lang="cs-CZ" i="1" dirty="0" smtClean="0"/>
              <a:t>-to, </a:t>
            </a:r>
            <a:r>
              <a:rPr lang="cs-CZ" i="1" dirty="0" err="1" smtClean="0"/>
              <a:t>stř</a:t>
            </a:r>
            <a:r>
              <a:rPr lang="cs-CZ" i="1" dirty="0" smtClean="0"/>
              <a:t>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písek</a:t>
            </a:r>
            <a:r>
              <a:rPr lang="cs-CZ" i="1" dirty="0" smtClean="0"/>
              <a:t>-ten, m.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dláto</a:t>
            </a:r>
            <a:r>
              <a:rPr lang="cs-CZ" i="1" dirty="0" smtClean="0"/>
              <a:t>-to, </a:t>
            </a:r>
            <a:r>
              <a:rPr lang="cs-CZ" i="1" dirty="0" err="1" smtClean="0"/>
              <a:t>stř</a:t>
            </a:r>
            <a:r>
              <a:rPr lang="cs-CZ" i="1" dirty="0" smtClean="0"/>
              <a:t>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Eva</a:t>
            </a:r>
            <a:r>
              <a:rPr lang="cs-CZ" i="1" dirty="0" smtClean="0"/>
              <a:t>-ta, </a:t>
            </a:r>
            <a:r>
              <a:rPr lang="cs-CZ" i="1" dirty="0" err="1" smtClean="0"/>
              <a:t>ž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Vymyslete podstatná jména: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3"/>
          <a:lstStyle/>
          <a:p>
            <a:pPr>
              <a:buNone/>
            </a:pPr>
            <a:r>
              <a:rPr lang="cs-CZ" dirty="0" smtClean="0"/>
              <a:t>Rod mužský</a:t>
            </a:r>
          </a:p>
          <a:p>
            <a:pPr>
              <a:buNone/>
            </a:pPr>
            <a:r>
              <a:rPr lang="cs-CZ" dirty="0" smtClean="0"/>
              <a:t>_____________</a:t>
            </a:r>
          </a:p>
          <a:p>
            <a:pPr>
              <a:buNone/>
            </a:pPr>
            <a:r>
              <a:rPr lang="cs-CZ" dirty="0" smtClean="0"/>
              <a:t>_____________</a:t>
            </a:r>
          </a:p>
          <a:p>
            <a:pPr>
              <a:buNone/>
            </a:pPr>
            <a:r>
              <a:rPr lang="cs-CZ" dirty="0" smtClean="0"/>
              <a:t>_____________</a:t>
            </a:r>
          </a:p>
          <a:p>
            <a:pPr>
              <a:buNone/>
            </a:pPr>
            <a:r>
              <a:rPr lang="cs-CZ" dirty="0" smtClean="0"/>
              <a:t>_____________</a:t>
            </a:r>
          </a:p>
          <a:p>
            <a:pPr>
              <a:buNone/>
            </a:pPr>
            <a:r>
              <a:rPr lang="cs-CZ" dirty="0" smtClean="0"/>
              <a:t>_____________</a:t>
            </a:r>
          </a:p>
          <a:p>
            <a:pPr>
              <a:buNone/>
            </a:pPr>
            <a:r>
              <a:rPr lang="cs-CZ" dirty="0" smtClean="0"/>
              <a:t>_____________</a:t>
            </a:r>
          </a:p>
          <a:p>
            <a:pPr>
              <a:buNone/>
            </a:pPr>
            <a:r>
              <a:rPr lang="cs-CZ" dirty="0" smtClean="0"/>
              <a:t>Rod ženský</a:t>
            </a:r>
          </a:p>
          <a:p>
            <a:pPr>
              <a:buNone/>
            </a:pPr>
            <a:r>
              <a:rPr lang="cs-CZ" dirty="0" smtClean="0"/>
              <a:t>____________</a:t>
            </a:r>
          </a:p>
          <a:p>
            <a:pPr>
              <a:buNone/>
            </a:pPr>
            <a:r>
              <a:rPr lang="cs-CZ" dirty="0" smtClean="0"/>
              <a:t>____________</a:t>
            </a:r>
          </a:p>
          <a:p>
            <a:pPr>
              <a:buNone/>
            </a:pPr>
            <a:r>
              <a:rPr lang="cs-CZ" dirty="0" smtClean="0"/>
              <a:t>____________</a:t>
            </a:r>
          </a:p>
          <a:p>
            <a:pPr>
              <a:buNone/>
            </a:pPr>
            <a:r>
              <a:rPr lang="cs-CZ" dirty="0" smtClean="0"/>
              <a:t>____________</a:t>
            </a:r>
          </a:p>
          <a:p>
            <a:pPr>
              <a:buNone/>
            </a:pPr>
            <a:r>
              <a:rPr lang="cs-CZ" dirty="0" smtClean="0"/>
              <a:t>____________</a:t>
            </a:r>
          </a:p>
          <a:p>
            <a:pPr>
              <a:buNone/>
            </a:pPr>
            <a:r>
              <a:rPr lang="cs-CZ" dirty="0" smtClean="0"/>
              <a:t>____________</a:t>
            </a:r>
          </a:p>
          <a:p>
            <a:pPr>
              <a:buNone/>
            </a:pPr>
            <a:r>
              <a:rPr lang="cs-CZ" dirty="0" smtClean="0"/>
              <a:t>Rod střední</a:t>
            </a:r>
          </a:p>
          <a:p>
            <a:pPr>
              <a:buNone/>
            </a:pPr>
            <a:r>
              <a:rPr lang="cs-CZ" dirty="0" smtClean="0"/>
              <a:t>____________</a:t>
            </a:r>
          </a:p>
          <a:p>
            <a:pPr>
              <a:buNone/>
            </a:pPr>
            <a:r>
              <a:rPr lang="cs-CZ" dirty="0" smtClean="0"/>
              <a:t>____________</a:t>
            </a:r>
          </a:p>
          <a:p>
            <a:pPr>
              <a:buNone/>
            </a:pPr>
            <a:r>
              <a:rPr lang="cs-CZ" dirty="0" smtClean="0"/>
              <a:t>____________</a:t>
            </a:r>
          </a:p>
          <a:p>
            <a:pPr>
              <a:buNone/>
            </a:pPr>
            <a:r>
              <a:rPr lang="cs-CZ" dirty="0" smtClean="0"/>
              <a:t>____________</a:t>
            </a:r>
          </a:p>
          <a:p>
            <a:pPr>
              <a:buNone/>
            </a:pPr>
            <a:r>
              <a:rPr lang="cs-CZ" dirty="0" smtClean="0"/>
              <a:t>____________</a:t>
            </a:r>
          </a:p>
          <a:p>
            <a:pPr>
              <a:buNone/>
            </a:pPr>
            <a:r>
              <a:rPr lang="cs-CZ" dirty="0" smtClean="0"/>
              <a:t>____________</a:t>
            </a: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Škrtni slova, která nepatří do řad: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Sněhurka, Popelka, Karkulka, </a:t>
            </a:r>
            <a:r>
              <a:rPr lang="cs-CZ" dirty="0" err="1" smtClean="0"/>
              <a:t>Cipísek</a:t>
            </a:r>
            <a:r>
              <a:rPr lang="cs-CZ" dirty="0" smtClean="0"/>
              <a:t>, Manka</a:t>
            </a:r>
          </a:p>
          <a:p>
            <a:r>
              <a:rPr lang="cs-CZ" dirty="0" smtClean="0"/>
              <a:t>bedla, klouzek, hřib, kozák, žampion, smrž</a:t>
            </a:r>
          </a:p>
          <a:p>
            <a:r>
              <a:rPr lang="cs-CZ" dirty="0" smtClean="0"/>
              <a:t>lepidlo, kružítko, pravítko, guma, ořezávátko</a:t>
            </a:r>
          </a:p>
          <a:p>
            <a:r>
              <a:rPr lang="cs-CZ" dirty="0" smtClean="0"/>
              <a:t>smrk, modřín, dub, buk, jedle, topol, javor</a:t>
            </a:r>
          </a:p>
          <a:p>
            <a:r>
              <a:rPr lang="cs-CZ" dirty="0" smtClean="0"/>
              <a:t>robot, lego, vrtulník, traktor, kočárek, bagr</a:t>
            </a:r>
          </a:p>
          <a:p>
            <a:r>
              <a:rPr lang="cs-CZ" dirty="0" smtClean="0"/>
              <a:t>učitelka, kadeřnice, lékařka, prodavačka, švec</a:t>
            </a:r>
          </a:p>
          <a:p>
            <a:r>
              <a:rPr lang="cs-CZ" dirty="0" smtClean="0"/>
              <a:t>kotě, štěně, kuře, jehně, kůzle, rybička, hříbě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i="1" dirty="0"/>
              <a:t>Ř</a:t>
            </a:r>
            <a:r>
              <a:rPr lang="cs-CZ" i="1" dirty="0" smtClean="0"/>
              <a:t>ešení: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Sněhurka, Popelka, Karkulka, </a:t>
            </a:r>
            <a:r>
              <a:rPr lang="cs-CZ" dirty="0" err="1" smtClean="0"/>
              <a:t>Cipísek</a:t>
            </a:r>
            <a:r>
              <a:rPr lang="cs-CZ" dirty="0" smtClean="0"/>
              <a:t>, Manka</a:t>
            </a:r>
          </a:p>
          <a:p>
            <a:r>
              <a:rPr lang="cs-CZ" dirty="0" smtClean="0"/>
              <a:t>bedla, klouzek, hřib, kozák, žampion, smrž</a:t>
            </a:r>
          </a:p>
          <a:p>
            <a:r>
              <a:rPr lang="cs-CZ" dirty="0" smtClean="0"/>
              <a:t>lepidlo, kružítko, pravítko, guma, ořezávátko</a:t>
            </a:r>
          </a:p>
          <a:p>
            <a:r>
              <a:rPr lang="cs-CZ" dirty="0" smtClean="0"/>
              <a:t>smrk, modřín, dub, buk, jedle, topol, javor</a:t>
            </a:r>
          </a:p>
          <a:p>
            <a:r>
              <a:rPr lang="cs-CZ" dirty="0" smtClean="0"/>
              <a:t>robot, lego, vrtulník, traktor, kočárek, bagr</a:t>
            </a:r>
          </a:p>
          <a:p>
            <a:r>
              <a:rPr lang="cs-CZ" dirty="0" smtClean="0"/>
              <a:t>učitelka, kadeřnice, lékařka, prodavačka, švec</a:t>
            </a:r>
          </a:p>
          <a:p>
            <a:r>
              <a:rPr lang="cs-CZ" dirty="0" smtClean="0"/>
              <a:t>kotě, štěně, kuře, jehně, kůzle, rybička, hříbě</a:t>
            </a:r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796136" y="1556792"/>
            <a:ext cx="1080120" cy="6480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899592" y="2060848"/>
            <a:ext cx="936104" cy="7200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220072" y="2780928"/>
            <a:ext cx="864096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860032" y="3429000"/>
            <a:ext cx="864096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4005064"/>
            <a:ext cx="792088" cy="6480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7524328" y="4653136"/>
            <a:ext cx="79208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868144" y="5157192"/>
            <a:ext cx="1512168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268413"/>
            <a:ext cx="5905500" cy="437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</TotalTime>
  <Words>489</Words>
  <Application>Microsoft Office PowerPoint</Application>
  <PresentationFormat>Předvádění na obrazovce (4:3)</PresentationFormat>
  <Paragraphs>130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Citace:</vt:lpstr>
      <vt:lpstr>ROD PODSTATNÝCH JMEN</vt:lpstr>
      <vt:lpstr>Rod mužský</vt:lpstr>
      <vt:lpstr>Rod ženský</vt:lpstr>
      <vt:lpstr>Rod střední</vt:lpstr>
      <vt:lpstr>Který druh vět jsme nepoužili?</vt:lpstr>
      <vt:lpstr>Určete rod podstatných jmen:</vt:lpstr>
      <vt:lpstr>Řešení:</vt:lpstr>
      <vt:lpstr>Vymyslete podstatná jména:</vt:lpstr>
      <vt:lpstr>Škrtni slova, která nepatří do řad:</vt:lpstr>
      <vt:lpstr>Řešení: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 podstatných jmen</dc:title>
  <dc:creator>Martin</dc:creator>
  <cp:lastModifiedBy>Dum</cp:lastModifiedBy>
  <cp:revision>15</cp:revision>
  <dcterms:created xsi:type="dcterms:W3CDTF">2013-04-28T14:43:10Z</dcterms:created>
  <dcterms:modified xsi:type="dcterms:W3CDTF">2013-06-30T07:51:29Z</dcterms:modified>
</cp:coreProperties>
</file>