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8" r:id="rId5"/>
    <p:sldId id="256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B67951-D18B-4550-BC49-4CB29D39BCC4}" type="doc">
      <dgm:prSet loTypeId="urn:microsoft.com/office/officeart/2005/8/layout/arrow2" loCatId="process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DA8CC7D3-F84C-49D6-91F8-27ADF8C2144A}">
      <dgm:prSet custT="1"/>
      <dgm:spPr/>
      <dgm:t>
        <a:bodyPr anchor="b"/>
        <a:lstStyle/>
        <a:p>
          <a:pPr rtl="0"/>
          <a:r>
            <a:rPr lang="cs-CZ" sz="6600" i="1" dirty="0" smtClean="0"/>
            <a:t>Časování sloves</a:t>
          </a:r>
          <a:endParaRPr lang="cs-CZ" sz="6600" i="1" dirty="0"/>
        </a:p>
      </dgm:t>
    </dgm:pt>
    <dgm:pt modelId="{858BF6D3-2F7E-4C7F-9931-BF701F3D6C5D}" type="parTrans" cxnId="{F192AAEF-E545-4286-9862-47B663CC2D0C}">
      <dgm:prSet/>
      <dgm:spPr/>
      <dgm:t>
        <a:bodyPr/>
        <a:lstStyle/>
        <a:p>
          <a:endParaRPr lang="cs-CZ"/>
        </a:p>
      </dgm:t>
    </dgm:pt>
    <dgm:pt modelId="{C76150F6-3D5B-4570-A7C6-1831AB65E0BF}" type="sibTrans" cxnId="{F192AAEF-E545-4286-9862-47B663CC2D0C}">
      <dgm:prSet/>
      <dgm:spPr/>
      <dgm:t>
        <a:bodyPr/>
        <a:lstStyle/>
        <a:p>
          <a:endParaRPr lang="cs-CZ"/>
        </a:p>
      </dgm:t>
    </dgm:pt>
    <dgm:pt modelId="{CA9FA67C-2CFA-49C6-99A2-1B93EA0D7718}" type="pres">
      <dgm:prSet presAssocID="{C1B67951-D18B-4550-BC49-4CB29D39BCC4}" presName="arrowDiagram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B04C85D-A3F9-4496-8C81-79C40DB7BEE5}" type="pres">
      <dgm:prSet presAssocID="{C1B67951-D18B-4550-BC49-4CB29D39BCC4}" presName="arrow" presStyleLbl="bgShp" presStyleIdx="0" presStyleCnt="1">
        <dgm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dgm:style>
      </dgm:prSet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endParaRPr lang="cs-CZ"/>
        </a:p>
      </dgm:t>
    </dgm:pt>
    <dgm:pt modelId="{D5D45E17-6804-4F58-8866-E0FCFE330FBB}" type="pres">
      <dgm:prSet presAssocID="{C1B67951-D18B-4550-BC49-4CB29D39BCC4}" presName="arrowDiagram1" presStyleCnt="0">
        <dgm:presLayoutVars>
          <dgm:bulletEnabled val="1"/>
        </dgm:presLayoutVars>
      </dgm:prSet>
      <dgm:spPr/>
    </dgm:pt>
    <dgm:pt modelId="{60ABE84E-883A-4DB1-89B8-69F4334EFD48}" type="pres">
      <dgm:prSet presAssocID="{DA8CC7D3-F84C-49D6-91F8-27ADF8C2144A}" presName="bullet1" presStyleLbl="node1" presStyleIdx="0" presStyleCnt="1"/>
      <dgm:spPr/>
    </dgm:pt>
    <dgm:pt modelId="{41768C7E-6030-4D6D-BC01-37D1F00644CB}" type="pres">
      <dgm:prSet presAssocID="{DA8CC7D3-F84C-49D6-91F8-27ADF8C2144A}" presName="textBox1" presStyleLbl="revTx" presStyleIdx="0" presStyleCnt="1" custScaleX="16437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FDB495-2A5C-4645-A6BB-5E0894FA646C}" type="presOf" srcId="{DA8CC7D3-F84C-49D6-91F8-27ADF8C2144A}" destId="{41768C7E-6030-4D6D-BC01-37D1F00644CB}" srcOrd="0" destOrd="0" presId="urn:microsoft.com/office/officeart/2005/8/layout/arrow2"/>
    <dgm:cxn modelId="{F192AAEF-E545-4286-9862-47B663CC2D0C}" srcId="{C1B67951-D18B-4550-BC49-4CB29D39BCC4}" destId="{DA8CC7D3-F84C-49D6-91F8-27ADF8C2144A}" srcOrd="0" destOrd="0" parTransId="{858BF6D3-2F7E-4C7F-9931-BF701F3D6C5D}" sibTransId="{C76150F6-3D5B-4570-A7C6-1831AB65E0BF}"/>
    <dgm:cxn modelId="{B7E7D71B-DB11-4FA5-9684-6FB48DD55F9E}" type="presOf" srcId="{C1B67951-D18B-4550-BC49-4CB29D39BCC4}" destId="{CA9FA67C-2CFA-49C6-99A2-1B93EA0D7718}" srcOrd="0" destOrd="0" presId="urn:microsoft.com/office/officeart/2005/8/layout/arrow2"/>
    <dgm:cxn modelId="{C6312A8A-47D1-4281-A128-EF2F2587CD3E}" type="presParOf" srcId="{CA9FA67C-2CFA-49C6-99A2-1B93EA0D7718}" destId="{4B04C85D-A3F9-4496-8C81-79C40DB7BEE5}" srcOrd="0" destOrd="0" presId="urn:microsoft.com/office/officeart/2005/8/layout/arrow2"/>
    <dgm:cxn modelId="{4CF28D28-03F7-4B56-8088-EA44FC275049}" type="presParOf" srcId="{CA9FA67C-2CFA-49C6-99A2-1B93EA0D7718}" destId="{D5D45E17-6804-4F58-8866-E0FCFE330FBB}" srcOrd="1" destOrd="0" presId="urn:microsoft.com/office/officeart/2005/8/layout/arrow2"/>
    <dgm:cxn modelId="{E8FBCF56-B969-43D7-B7DE-1EF86B6E2911}" type="presParOf" srcId="{D5D45E17-6804-4F58-8866-E0FCFE330FBB}" destId="{60ABE84E-883A-4DB1-89B8-69F4334EFD48}" srcOrd="0" destOrd="0" presId="urn:microsoft.com/office/officeart/2005/8/layout/arrow2"/>
    <dgm:cxn modelId="{02307F20-F19F-447D-8406-344FBBD60AC1}" type="presParOf" srcId="{D5D45E17-6804-4F58-8866-E0FCFE330FBB}" destId="{41768C7E-6030-4D6D-BC01-37D1F00644CB}" srcOrd="1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11ED490-4551-439D-887E-A50C4744FA40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FDA4320-C7A9-417C-99D2-BF64AC8B5D4E}">
      <dgm:prSet/>
      <dgm:spPr>
        <a:solidFill>
          <a:schemeClr val="bg2">
            <a:lumMod val="50000"/>
          </a:schemeClr>
        </a:solidFill>
      </dgm:spPr>
      <dgm:t>
        <a:bodyPr/>
        <a:lstStyle/>
        <a:p>
          <a:pPr rtl="0"/>
          <a:r>
            <a:rPr lang="cs-CZ" dirty="0" smtClean="0"/>
            <a:t>Slovesa jsou ohebná slova, </a:t>
          </a:r>
          <a:r>
            <a:rPr lang="cs-CZ" i="1" dirty="0" smtClean="0">
              <a:solidFill>
                <a:srgbClr val="FF0000"/>
              </a:solidFill>
            </a:rPr>
            <a:t>časují se</a:t>
          </a:r>
          <a:r>
            <a:rPr lang="cs-CZ" dirty="0" smtClean="0"/>
            <a:t>. Různými tvary vyjadřují různou </a:t>
          </a:r>
          <a:r>
            <a:rPr lang="cs-CZ" i="1" dirty="0" smtClean="0">
              <a:solidFill>
                <a:srgbClr val="FF0000"/>
              </a:solidFill>
            </a:rPr>
            <a:t>osobu, číslo a čas</a:t>
          </a:r>
          <a:r>
            <a:rPr lang="cs-CZ" dirty="0" smtClean="0"/>
            <a:t>.</a:t>
          </a:r>
          <a:endParaRPr lang="cs-CZ" dirty="0"/>
        </a:p>
      </dgm:t>
    </dgm:pt>
    <dgm:pt modelId="{9ECC7AAE-B161-493D-A869-CDFC026CFE36}" type="parTrans" cxnId="{FAACC320-5FF1-43C1-88F0-100331B399EC}">
      <dgm:prSet/>
      <dgm:spPr/>
      <dgm:t>
        <a:bodyPr/>
        <a:lstStyle/>
        <a:p>
          <a:endParaRPr lang="cs-CZ"/>
        </a:p>
      </dgm:t>
    </dgm:pt>
    <dgm:pt modelId="{3670D5F2-BCE7-4DC6-846B-4530D6EE75AC}" type="sibTrans" cxnId="{FAACC320-5FF1-43C1-88F0-100331B399EC}">
      <dgm:prSet/>
      <dgm:spPr/>
      <dgm:t>
        <a:bodyPr/>
        <a:lstStyle/>
        <a:p>
          <a:endParaRPr lang="cs-CZ"/>
        </a:p>
      </dgm:t>
    </dgm:pt>
    <dgm:pt modelId="{8AE716CC-DA2E-44AA-BB08-7EED444CBB8A}" type="pres">
      <dgm:prSet presAssocID="{311ED490-4551-439D-887E-A50C4744FA40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8160F5D-B90E-4047-86FB-84A6026E1B74}" type="pres">
      <dgm:prSet presAssocID="{311ED490-4551-439D-887E-A50C4744FA40}" presName="fgShape" presStyleLbl="fgShp" presStyleIdx="0" presStyleCnt="1" custLinFactNeighborX="-1495" custLinFactNeighborY="-377"/>
      <dgm:spPr>
        <a:prstGeom prst="leftRightArrow">
          <a:avLst/>
        </a:prstGeom>
        <a:solidFill>
          <a:schemeClr val="bg2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5716AFAD-EC74-4D1F-8983-2DD00EC30598}" type="pres">
      <dgm:prSet presAssocID="{311ED490-4551-439D-887E-A50C4744FA40}" presName="linComp" presStyleCnt="0"/>
      <dgm:spPr/>
    </dgm:pt>
    <dgm:pt modelId="{0910D4A2-85E6-4FDD-B641-B977CB8010F1}" type="pres">
      <dgm:prSet presAssocID="{9FDA4320-C7A9-417C-99D2-BF64AC8B5D4E}" presName="compNode" presStyleCnt="0"/>
      <dgm:spPr/>
    </dgm:pt>
    <dgm:pt modelId="{28726F25-AE32-4E92-9C90-32AFDFCE88EA}" type="pres">
      <dgm:prSet presAssocID="{9FDA4320-C7A9-417C-99D2-BF64AC8B5D4E}" presName="bkgdShape" presStyleLbl="node1" presStyleIdx="0" presStyleCnt="1" custLinFactNeighborX="2579" custLinFactNeighborY="2538"/>
      <dgm:spPr/>
      <dgm:t>
        <a:bodyPr/>
        <a:lstStyle/>
        <a:p>
          <a:endParaRPr lang="cs-CZ"/>
        </a:p>
      </dgm:t>
    </dgm:pt>
    <dgm:pt modelId="{5B39C988-D45C-4401-9F10-DD3806942E33}" type="pres">
      <dgm:prSet presAssocID="{9FDA4320-C7A9-417C-99D2-BF64AC8B5D4E}" presName="nodeTx" presStyleLbl="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7A5B4E-3624-4C1A-A905-DEA996BFDBF3}" type="pres">
      <dgm:prSet presAssocID="{9FDA4320-C7A9-417C-99D2-BF64AC8B5D4E}" presName="invisiNode" presStyleLbl="node1" presStyleIdx="0" presStyleCnt="1"/>
      <dgm:spPr/>
    </dgm:pt>
    <dgm:pt modelId="{C65A5B0B-D2CA-4D6D-947F-3FE34585A59A}" type="pres">
      <dgm:prSet presAssocID="{9FDA4320-C7A9-417C-99D2-BF64AC8B5D4E}" presName="imagNode" presStyleLbl="fgImgPlace1" presStyleIdx="0" presStyleCnt="1" custScaleX="435508" custScaleY="110397" custLinFactNeighborX="0" custLinFactNeighborY="112">
        <dgm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dgm:style>
      </dgm:prSet>
      <dgm:spPr>
        <a:solidFill>
          <a:schemeClr val="bg2">
            <a:lumMod val="75000"/>
          </a:schemeClr>
        </a:solidFill>
      </dgm:spPr>
      <dgm:t>
        <a:bodyPr/>
        <a:lstStyle/>
        <a:p>
          <a:endParaRPr lang="cs-CZ"/>
        </a:p>
      </dgm:t>
    </dgm:pt>
  </dgm:ptLst>
  <dgm:cxnLst>
    <dgm:cxn modelId="{F3F9CCE6-9CE9-4762-8BDB-ACB70C3578D9}" type="presOf" srcId="{9FDA4320-C7A9-417C-99D2-BF64AC8B5D4E}" destId="{28726F25-AE32-4E92-9C90-32AFDFCE88EA}" srcOrd="0" destOrd="0" presId="urn:microsoft.com/office/officeart/2005/8/layout/hList7"/>
    <dgm:cxn modelId="{4A49C2CA-375E-4A66-8985-2CDCEB88A1DB}" type="presOf" srcId="{9FDA4320-C7A9-417C-99D2-BF64AC8B5D4E}" destId="{5B39C988-D45C-4401-9F10-DD3806942E33}" srcOrd="1" destOrd="0" presId="urn:microsoft.com/office/officeart/2005/8/layout/hList7"/>
    <dgm:cxn modelId="{FAACC320-5FF1-43C1-88F0-100331B399EC}" srcId="{311ED490-4551-439D-887E-A50C4744FA40}" destId="{9FDA4320-C7A9-417C-99D2-BF64AC8B5D4E}" srcOrd="0" destOrd="0" parTransId="{9ECC7AAE-B161-493D-A869-CDFC026CFE36}" sibTransId="{3670D5F2-BCE7-4DC6-846B-4530D6EE75AC}"/>
    <dgm:cxn modelId="{04A63DEA-907D-4938-9121-64D581B1D1F1}" type="presOf" srcId="{311ED490-4551-439D-887E-A50C4744FA40}" destId="{8AE716CC-DA2E-44AA-BB08-7EED444CBB8A}" srcOrd="0" destOrd="0" presId="urn:microsoft.com/office/officeart/2005/8/layout/hList7"/>
    <dgm:cxn modelId="{6BFBF24A-3057-432E-87C7-5A4D3FF3BE82}" type="presParOf" srcId="{8AE716CC-DA2E-44AA-BB08-7EED444CBB8A}" destId="{48160F5D-B90E-4047-86FB-84A6026E1B74}" srcOrd="0" destOrd="0" presId="urn:microsoft.com/office/officeart/2005/8/layout/hList7"/>
    <dgm:cxn modelId="{6381DEF2-B765-4DCC-8D34-D22A70A02469}" type="presParOf" srcId="{8AE716CC-DA2E-44AA-BB08-7EED444CBB8A}" destId="{5716AFAD-EC74-4D1F-8983-2DD00EC30598}" srcOrd="1" destOrd="0" presId="urn:microsoft.com/office/officeart/2005/8/layout/hList7"/>
    <dgm:cxn modelId="{50F3508B-46DD-48C4-876C-0E346FABFDC7}" type="presParOf" srcId="{5716AFAD-EC74-4D1F-8983-2DD00EC30598}" destId="{0910D4A2-85E6-4FDD-B641-B977CB8010F1}" srcOrd="0" destOrd="0" presId="urn:microsoft.com/office/officeart/2005/8/layout/hList7"/>
    <dgm:cxn modelId="{BAF1F3D4-7922-4A71-9FCA-CFF1DE92CBFC}" type="presParOf" srcId="{0910D4A2-85E6-4FDD-B641-B977CB8010F1}" destId="{28726F25-AE32-4E92-9C90-32AFDFCE88EA}" srcOrd="0" destOrd="0" presId="urn:microsoft.com/office/officeart/2005/8/layout/hList7"/>
    <dgm:cxn modelId="{FD935A2E-F3D6-488A-8530-7E0706542890}" type="presParOf" srcId="{0910D4A2-85E6-4FDD-B641-B977CB8010F1}" destId="{5B39C988-D45C-4401-9F10-DD3806942E33}" srcOrd="1" destOrd="0" presId="urn:microsoft.com/office/officeart/2005/8/layout/hList7"/>
    <dgm:cxn modelId="{D0D14A6A-6572-46DE-8A4B-0FE3C20EA0D1}" type="presParOf" srcId="{0910D4A2-85E6-4FDD-B641-B977CB8010F1}" destId="{7E7A5B4E-3624-4C1A-A905-DEA996BFDBF3}" srcOrd="2" destOrd="0" presId="urn:microsoft.com/office/officeart/2005/8/layout/hList7"/>
    <dgm:cxn modelId="{201E68B8-7F2A-4FF2-A6EC-C6AD82586FD9}" type="presParOf" srcId="{0910D4A2-85E6-4FDD-B641-B977CB8010F1}" destId="{C65A5B0B-D2CA-4D6D-947F-3FE34585A59A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B04C85D-A3F9-4496-8C81-79C40DB7BEE5}">
      <dsp:nvSpPr>
        <dsp:cNvPr id="0" name=""/>
        <dsp:cNvSpPr/>
      </dsp:nvSpPr>
      <dsp:spPr>
        <a:xfrm>
          <a:off x="0" y="65303"/>
          <a:ext cx="8229600" cy="5143500"/>
        </a:xfrm>
        <a:prstGeom prst="swooshArrow">
          <a:avLst>
            <a:gd name="adj1" fmla="val 25000"/>
            <a:gd name="adj2" fmla="val 25000"/>
          </a:avLst>
        </a:prstGeom>
        <a:solidFill>
          <a:schemeClr val="accent6">
            <a:lumMod val="60000"/>
            <a:lumOff val="40000"/>
          </a:schemeClr>
        </a:solidFill>
        <a:ln w="25400" cap="flat" cmpd="sng" algn="ctr">
          <a:solidFill>
            <a:schemeClr val="accent6">
              <a:shade val="5000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/>
      </dsp:spPr>
      <dsp:style>
        <a:lnRef idx="2">
          <a:schemeClr val="accent6">
            <a:shade val="50000"/>
          </a:schemeClr>
        </a:lnRef>
        <a:fillRef idx="1">
          <a:schemeClr val="accent6"/>
        </a:fillRef>
        <a:effectRef idx="0">
          <a:schemeClr val="accent6"/>
        </a:effectRef>
        <a:fontRef idx="minor">
          <a:schemeClr val="lt1"/>
        </a:fontRef>
      </dsp:style>
    </dsp:sp>
    <dsp:sp modelId="{60ABE84E-883A-4DB1-89B8-69F4334EFD48}">
      <dsp:nvSpPr>
        <dsp:cNvPr id="0" name=""/>
        <dsp:cNvSpPr/>
      </dsp:nvSpPr>
      <dsp:spPr>
        <a:xfrm>
          <a:off x="6279184" y="1108405"/>
          <a:ext cx="608990" cy="608990"/>
        </a:xfrm>
        <a:prstGeom prst="ellips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768C7E-6030-4D6D-BC01-37D1F00644CB}">
      <dsp:nvSpPr>
        <dsp:cNvPr id="0" name=""/>
        <dsp:cNvSpPr/>
      </dsp:nvSpPr>
      <dsp:spPr>
        <a:xfrm>
          <a:off x="2232328" y="1412900"/>
          <a:ext cx="5410863" cy="3795903"/>
        </a:xfrm>
        <a:prstGeom prst="round2Diag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322691" bIns="0" numCol="1" spcCol="1270" anchor="b" anchorCtr="0">
          <a:noAutofit/>
        </a:bodyPr>
        <a:lstStyle/>
        <a:p>
          <a:pPr lvl="0" algn="r" defTabSz="2933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600" i="1" kern="1200" dirty="0" smtClean="0"/>
            <a:t>Časování sloves</a:t>
          </a:r>
          <a:endParaRPr lang="cs-CZ" sz="6600" i="1" kern="1200" dirty="0"/>
        </a:p>
      </dsp:txBody>
      <dsp:txXfrm>
        <a:off x="2232328" y="1412900"/>
        <a:ext cx="5410863" cy="379590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8726F25-AE32-4E92-9C90-32AFDFCE88EA}">
      <dsp:nvSpPr>
        <dsp:cNvPr id="0" name=""/>
        <dsp:cNvSpPr/>
      </dsp:nvSpPr>
      <dsp:spPr>
        <a:xfrm>
          <a:off x="8036" y="0"/>
          <a:ext cx="8221563" cy="5674642"/>
        </a:xfrm>
        <a:prstGeom prst="roundRect">
          <a:avLst>
            <a:gd name="adj" fmla="val 10000"/>
          </a:avLst>
        </a:prstGeom>
        <a:solidFill>
          <a:schemeClr val="bg2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Slovesa jsou ohebná slova, </a:t>
          </a:r>
          <a:r>
            <a:rPr lang="cs-CZ" sz="4000" i="1" kern="1200" dirty="0" smtClean="0">
              <a:solidFill>
                <a:srgbClr val="FF0000"/>
              </a:solidFill>
            </a:rPr>
            <a:t>časují se</a:t>
          </a:r>
          <a:r>
            <a:rPr lang="cs-CZ" sz="4000" kern="1200" dirty="0" smtClean="0"/>
            <a:t>. Různými tvary vyjadřují různou </a:t>
          </a:r>
          <a:r>
            <a:rPr lang="cs-CZ" sz="4000" i="1" kern="1200" dirty="0" smtClean="0">
              <a:solidFill>
                <a:srgbClr val="FF0000"/>
              </a:solidFill>
            </a:rPr>
            <a:t>osobu, číslo a čas</a:t>
          </a:r>
          <a:r>
            <a:rPr lang="cs-CZ" sz="4000" kern="1200" dirty="0" smtClean="0"/>
            <a:t>.</a:t>
          </a:r>
          <a:endParaRPr lang="cs-CZ" sz="4000" kern="1200" dirty="0"/>
        </a:p>
      </dsp:txBody>
      <dsp:txXfrm>
        <a:off x="8036" y="2269856"/>
        <a:ext cx="8221563" cy="2269856"/>
      </dsp:txXfrm>
    </dsp:sp>
    <dsp:sp modelId="{C65A5B0B-D2CA-4D6D-947F-3FE34585A59A}">
      <dsp:nvSpPr>
        <dsp:cNvPr id="0" name=""/>
        <dsp:cNvSpPr/>
      </dsp:nvSpPr>
      <dsp:spPr>
        <a:xfrm>
          <a:off x="-1" y="244361"/>
          <a:ext cx="8229602" cy="2086123"/>
        </a:xfrm>
        <a:prstGeom prst="ellipse">
          <a:avLst/>
        </a:prstGeom>
        <a:solidFill>
          <a:schemeClr val="bg2">
            <a:lumMod val="75000"/>
          </a:schemeClr>
        </a:solidFill>
        <a:ln w="25400" cap="flat" cmpd="sng" algn="ctr">
          <a:solidFill>
            <a:schemeClr val="accent6">
              <a:shade val="50000"/>
            </a:schemeClr>
          </a:solidFill>
          <a:prstDash val="solid"/>
        </a:ln>
        <a:effectLst/>
      </dsp:spPr>
      <dsp:style>
        <a:lnRef idx="2">
          <a:schemeClr val="accent6">
            <a:shade val="50000"/>
          </a:schemeClr>
        </a:lnRef>
        <a:fillRef idx="1">
          <a:schemeClr val="accent6"/>
        </a:fillRef>
        <a:effectRef idx="0">
          <a:schemeClr val="accent6"/>
        </a:effectRef>
        <a:fontRef idx="minor">
          <a:schemeClr val="lt1"/>
        </a:fontRef>
      </dsp:style>
    </dsp:sp>
    <dsp:sp modelId="{48160F5D-B90E-4047-86FB-84A6026E1B74}">
      <dsp:nvSpPr>
        <dsp:cNvPr id="0" name=""/>
        <dsp:cNvSpPr/>
      </dsp:nvSpPr>
      <dsp:spPr>
        <a:xfrm>
          <a:off x="215994" y="4536504"/>
          <a:ext cx="7571232" cy="851196"/>
        </a:xfrm>
        <a:prstGeom prst="leftRightArrow">
          <a:avLst/>
        </a:prstGeom>
        <a:solidFill>
          <a:schemeClr val="bg2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B7DA8-0252-45CD-9130-AAD991E14F4D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9B25-6474-4090-9F7A-DB75F62A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B7DA8-0252-45CD-9130-AAD991E14F4D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9B25-6474-4090-9F7A-DB75F62A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B7DA8-0252-45CD-9130-AAD991E14F4D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9B25-6474-4090-9F7A-DB75F62A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B7DA8-0252-45CD-9130-AAD991E14F4D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9B25-6474-4090-9F7A-DB75F62A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B7DA8-0252-45CD-9130-AAD991E14F4D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9B25-6474-4090-9F7A-DB75F62A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B7DA8-0252-45CD-9130-AAD991E14F4D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9B25-6474-4090-9F7A-DB75F62A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B7DA8-0252-45CD-9130-AAD991E14F4D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9B25-6474-4090-9F7A-DB75F62A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B7DA8-0252-45CD-9130-AAD991E14F4D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9B25-6474-4090-9F7A-DB75F62A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B7DA8-0252-45CD-9130-AAD991E14F4D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9B25-6474-4090-9F7A-DB75F62A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B7DA8-0252-45CD-9130-AAD991E14F4D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9B25-6474-4090-9F7A-DB75F62A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0B7DA8-0252-45CD-9130-AAD991E14F4D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09B25-6474-4090-9F7A-DB75F62A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0B7DA8-0252-45CD-9130-AAD991E14F4D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909B25-6474-4090-9F7A-DB75F62AB2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4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Časování sloves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3615834126"/>
      </p:ext>
    </p:extLst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Citace: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Prezentace je určena žákům třetího ročníku.</a:t>
            </a:r>
          </a:p>
          <a:p>
            <a:endParaRPr lang="cs-CZ" i="1" dirty="0" smtClean="0"/>
          </a:p>
          <a:p>
            <a:r>
              <a:rPr lang="cs-CZ" i="1" dirty="0" smtClean="0"/>
              <a:t>Je zpracována v programu </a:t>
            </a:r>
            <a:r>
              <a:rPr lang="cs-CZ" i="1" dirty="0" smtClean="0"/>
              <a:t>PowerPoint</a:t>
            </a:r>
            <a:r>
              <a:rPr lang="cs-CZ" i="1" dirty="0" smtClean="0"/>
              <a:t>.</a:t>
            </a:r>
          </a:p>
          <a:p>
            <a:endParaRPr lang="cs-CZ" i="1" dirty="0" smtClean="0"/>
          </a:p>
          <a:p>
            <a:r>
              <a:rPr lang="cs-CZ" i="1" dirty="0" smtClean="0"/>
              <a:t>Prezentace slouží k vyvození učiva o časování sloves.</a:t>
            </a:r>
          </a:p>
          <a:p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457200" y="274637"/>
          <a:ext cx="8229600" cy="527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395536" y="332656"/>
          <a:ext cx="8229600" cy="56746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Emotikona hrající na kytaru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63888" y="836712"/>
            <a:ext cx="1468760" cy="1468760"/>
          </a:xfrm>
          <a:prstGeom prst="rect">
            <a:avLst/>
          </a:prstGeom>
          <a:noFill/>
        </p:spPr>
      </p:pic>
      <p:pic>
        <p:nvPicPr>
          <p:cNvPr id="2052" name="Picture 4" descr="Emotikona s dalekohledem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07704" y="836712"/>
            <a:ext cx="1468760" cy="1468760"/>
          </a:xfrm>
          <a:prstGeom prst="rect">
            <a:avLst/>
          </a:prstGeom>
          <a:noFill/>
        </p:spPr>
      </p:pic>
      <p:pic>
        <p:nvPicPr>
          <p:cNvPr id="2054" name="Picture 6" descr="Emotikona s p&amp;rcaron;enosným po&amp;ccaron;íta&amp;ccaron;em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20072" y="836712"/>
            <a:ext cx="1468760" cy="1468760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46000" b="-4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Slovesa mají trojí osobu.</a:t>
            </a:r>
            <a:endParaRPr lang="cs-CZ" b="1" i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5257800"/>
          </a:xfrm>
        </p:spPr>
        <p:txBody>
          <a:bodyPr numCol="3">
            <a:normAutofit fontScale="92500"/>
          </a:bodyPr>
          <a:lstStyle/>
          <a:p>
            <a:pPr marL="514350" indent="-514350">
              <a:lnSpc>
                <a:spcPct val="250000"/>
              </a:lnSpc>
              <a:buAutoNum type="arabicPeriod"/>
            </a:pPr>
            <a:r>
              <a:rPr lang="cs-CZ" i="1" dirty="0" smtClean="0">
                <a:solidFill>
                  <a:srgbClr val="FF0000"/>
                </a:solidFill>
              </a:rPr>
              <a:t>osoba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</a:p>
          <a:p>
            <a:pPr marL="514350" indent="-514350">
              <a:lnSpc>
                <a:spcPct val="250000"/>
              </a:lnSpc>
              <a:buAutoNum type="arabicPeriod"/>
            </a:pPr>
            <a:r>
              <a:rPr lang="cs-CZ" i="1" dirty="0" smtClean="0">
                <a:solidFill>
                  <a:srgbClr val="FF0000"/>
                </a:solidFill>
              </a:rPr>
              <a:t>osoba</a:t>
            </a:r>
            <a:r>
              <a:rPr lang="cs-CZ" dirty="0" smtClean="0"/>
              <a:t>	      </a:t>
            </a:r>
          </a:p>
          <a:p>
            <a:pPr marL="514350" indent="-514350">
              <a:lnSpc>
                <a:spcPct val="250000"/>
              </a:lnSpc>
              <a:buAutoNum type="arabicPeriod"/>
            </a:pPr>
            <a:r>
              <a:rPr lang="cs-CZ" i="1" dirty="0" smtClean="0">
                <a:solidFill>
                  <a:srgbClr val="FF0000"/>
                </a:solidFill>
              </a:rPr>
              <a:t>osoba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FF0000"/>
                </a:solidFill>
              </a:rPr>
              <a:t>   on, 	</a:t>
            </a:r>
          </a:p>
          <a:p>
            <a:pPr marL="514350" indent="-514350">
              <a:lnSpc>
                <a:spcPct val="250000"/>
              </a:lnSpc>
              <a:buNone/>
            </a:pPr>
            <a:endParaRPr lang="cs-CZ" dirty="0" smtClean="0"/>
          </a:p>
          <a:p>
            <a:pPr marL="514350" indent="-514350">
              <a:lnSpc>
                <a:spcPct val="250000"/>
              </a:lnSpc>
              <a:buNone/>
            </a:pPr>
            <a:r>
              <a:rPr lang="cs-CZ" dirty="0" smtClean="0">
                <a:solidFill>
                  <a:srgbClr val="FF0000"/>
                </a:solidFill>
              </a:rPr>
              <a:t>já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běžím</a:t>
            </a:r>
          </a:p>
          <a:p>
            <a:pPr marL="514350" indent="-514350">
              <a:lnSpc>
                <a:spcPct val="250000"/>
              </a:lnSpc>
              <a:buNone/>
            </a:pPr>
            <a:r>
              <a:rPr lang="cs-CZ" dirty="0" smtClean="0">
                <a:solidFill>
                  <a:srgbClr val="FF0000"/>
                </a:solidFill>
              </a:rPr>
              <a:t>ty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běžíš</a:t>
            </a:r>
          </a:p>
          <a:p>
            <a:pPr marL="514350" indent="-514350">
              <a:lnSpc>
                <a:spcPct val="250000"/>
              </a:lnSpc>
              <a:buNone/>
            </a:pPr>
            <a:r>
              <a:rPr lang="cs-CZ" dirty="0" smtClean="0">
                <a:solidFill>
                  <a:srgbClr val="FF0000"/>
                </a:solidFill>
              </a:rPr>
              <a:t>ona,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ono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běží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oni,</a:t>
            </a:r>
            <a:r>
              <a:rPr lang="cs-CZ" dirty="0" smtClean="0"/>
              <a:t>                      </a:t>
            </a:r>
          </a:p>
          <a:p>
            <a:pPr marL="514350" indent="-514350">
              <a:lnSpc>
                <a:spcPct val="250000"/>
              </a:lnSpc>
              <a:buNone/>
            </a:pPr>
            <a:endParaRPr lang="cs-CZ" dirty="0"/>
          </a:p>
          <a:p>
            <a:pPr marL="514350" indent="-514350">
              <a:lnSpc>
                <a:spcPct val="250000"/>
              </a:lnSpc>
              <a:buNone/>
            </a:pPr>
            <a:r>
              <a:rPr lang="cs-CZ" dirty="0" smtClean="0">
                <a:solidFill>
                  <a:srgbClr val="FF0000"/>
                </a:solidFill>
              </a:rPr>
              <a:t>my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běžíme</a:t>
            </a:r>
          </a:p>
          <a:p>
            <a:pPr marL="514350" indent="-514350">
              <a:lnSpc>
                <a:spcPct val="250000"/>
              </a:lnSpc>
              <a:buNone/>
            </a:pPr>
            <a:r>
              <a:rPr lang="cs-CZ" dirty="0" smtClean="0">
                <a:solidFill>
                  <a:srgbClr val="FF0000"/>
                </a:solidFill>
              </a:rPr>
              <a:t>vy</a:t>
            </a:r>
            <a:r>
              <a:rPr lang="cs-CZ" dirty="0" smtClean="0">
                <a:solidFill>
                  <a:schemeClr val="bg1"/>
                </a:solidFill>
              </a:rPr>
              <a:t> běžíte</a:t>
            </a:r>
          </a:p>
          <a:p>
            <a:pPr marL="514350" indent="-514350">
              <a:lnSpc>
                <a:spcPct val="250000"/>
              </a:lnSpc>
              <a:buNone/>
            </a:pPr>
            <a:r>
              <a:rPr lang="cs-CZ" dirty="0" smtClean="0">
                <a:solidFill>
                  <a:srgbClr val="FF0000"/>
                </a:solidFill>
              </a:rPr>
              <a:t>ony,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ona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běží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Slovesa mají dvojí číslo.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713387"/>
          </a:xfrm>
          <a:noFill/>
        </p:spPr>
        <p:txBody>
          <a:bodyPr/>
          <a:lstStyle/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č</a:t>
            </a:r>
            <a:r>
              <a:rPr lang="cs-CZ" dirty="0" smtClean="0">
                <a:solidFill>
                  <a:srgbClr val="FF0000"/>
                </a:solidFill>
              </a:rPr>
              <a:t>íslo jednotné</a:t>
            </a:r>
          </a:p>
          <a:p>
            <a:pPr>
              <a:lnSpc>
                <a:spcPct val="250000"/>
              </a:lnSpc>
              <a:buNone/>
            </a:pPr>
            <a:r>
              <a:rPr lang="cs-CZ" dirty="0" smtClean="0">
                <a:solidFill>
                  <a:srgbClr val="00B0F0"/>
                </a:solidFill>
              </a:rPr>
              <a:t>já zpívám</a:t>
            </a:r>
          </a:p>
          <a:p>
            <a:pPr>
              <a:lnSpc>
                <a:spcPct val="250000"/>
              </a:lnSpc>
              <a:buNone/>
            </a:pPr>
            <a:r>
              <a:rPr lang="cs-CZ" dirty="0" smtClean="0">
                <a:solidFill>
                  <a:srgbClr val="00B0F0"/>
                </a:solidFill>
              </a:rPr>
              <a:t>ty zpíváš</a:t>
            </a:r>
          </a:p>
          <a:p>
            <a:pPr>
              <a:lnSpc>
                <a:spcPct val="250000"/>
              </a:lnSpc>
              <a:buNone/>
            </a:pPr>
            <a:r>
              <a:rPr lang="cs-CZ" dirty="0" smtClean="0">
                <a:solidFill>
                  <a:srgbClr val="00B0F0"/>
                </a:solidFill>
              </a:rPr>
              <a:t>on, ona, ono zpívá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  <a:noFill/>
        </p:spPr>
        <p:txBody>
          <a:bodyPr/>
          <a:lstStyle/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č</a:t>
            </a:r>
            <a:r>
              <a:rPr lang="cs-CZ" dirty="0" smtClean="0">
                <a:solidFill>
                  <a:srgbClr val="FF0000"/>
                </a:solidFill>
              </a:rPr>
              <a:t>íslo množné</a:t>
            </a:r>
          </a:p>
          <a:p>
            <a:pPr>
              <a:lnSpc>
                <a:spcPct val="250000"/>
              </a:lnSpc>
              <a:buNone/>
            </a:pPr>
            <a:r>
              <a:rPr lang="cs-CZ" dirty="0" smtClean="0">
                <a:solidFill>
                  <a:srgbClr val="00B0F0"/>
                </a:solidFill>
              </a:rPr>
              <a:t>my zpíváme</a:t>
            </a:r>
          </a:p>
          <a:p>
            <a:pPr>
              <a:lnSpc>
                <a:spcPct val="250000"/>
              </a:lnSpc>
              <a:buNone/>
            </a:pPr>
            <a:r>
              <a:rPr lang="cs-CZ" dirty="0" smtClean="0">
                <a:solidFill>
                  <a:srgbClr val="00B0F0"/>
                </a:solidFill>
              </a:rPr>
              <a:t>vy zpíváte</a:t>
            </a:r>
          </a:p>
          <a:p>
            <a:pPr>
              <a:lnSpc>
                <a:spcPct val="250000"/>
              </a:lnSpc>
              <a:buNone/>
            </a:pPr>
            <a:r>
              <a:rPr lang="cs-CZ" dirty="0" smtClean="0">
                <a:solidFill>
                  <a:srgbClr val="00B0F0"/>
                </a:solidFill>
              </a:rPr>
              <a:t>oni, ony, ona zpívají</a:t>
            </a:r>
            <a:endParaRPr lang="cs-CZ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2776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i="1" dirty="0" smtClean="0"/>
              <a:t>Slovesa mají trojí slovesný čas.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  <a:blipFill>
            <a:blip r:embed="rId2" cstate="print"/>
            <a:stretch>
              <a:fillRect/>
            </a:stretch>
          </a:blipFill>
        </p:spPr>
        <p:txBody>
          <a:bodyPr numCol="3"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čas minulý</a:t>
            </a:r>
          </a:p>
          <a:p>
            <a:pPr>
              <a:buNone/>
            </a:pPr>
            <a:r>
              <a:rPr lang="cs-CZ" dirty="0" smtClean="0"/>
              <a:t>šel jsem</a:t>
            </a:r>
          </a:p>
          <a:p>
            <a:pPr>
              <a:buNone/>
            </a:pPr>
            <a:r>
              <a:rPr lang="cs-CZ" dirty="0" smtClean="0"/>
              <a:t>šel jsi</a:t>
            </a:r>
          </a:p>
          <a:p>
            <a:pPr>
              <a:buNone/>
            </a:pPr>
            <a:r>
              <a:rPr lang="cs-CZ" dirty="0" smtClean="0"/>
              <a:t>šel</a:t>
            </a:r>
          </a:p>
          <a:p>
            <a:pPr>
              <a:buNone/>
            </a:pPr>
            <a:r>
              <a:rPr lang="cs-CZ" dirty="0" smtClean="0"/>
              <a:t>šli jsme</a:t>
            </a:r>
          </a:p>
          <a:p>
            <a:pPr>
              <a:buNone/>
            </a:pPr>
            <a:r>
              <a:rPr lang="cs-CZ" dirty="0" smtClean="0"/>
              <a:t>šli jste</a:t>
            </a:r>
          </a:p>
          <a:p>
            <a:pPr>
              <a:buNone/>
            </a:pPr>
            <a:r>
              <a:rPr lang="cs-CZ" dirty="0" smtClean="0"/>
              <a:t>šli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Co bylo…</a:t>
            </a:r>
          </a:p>
          <a:p>
            <a:pPr>
              <a:buNone/>
            </a:pPr>
            <a:endParaRPr lang="cs-CZ" i="1" dirty="0">
              <a:solidFill>
                <a:srgbClr val="FF0000"/>
              </a:solidFill>
            </a:endParaRPr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čas přítomný</a:t>
            </a:r>
          </a:p>
          <a:p>
            <a:pPr>
              <a:buNone/>
            </a:pPr>
            <a:r>
              <a:rPr lang="cs-CZ" dirty="0" smtClean="0"/>
              <a:t>jdu</a:t>
            </a:r>
          </a:p>
          <a:p>
            <a:pPr>
              <a:buNone/>
            </a:pPr>
            <a:r>
              <a:rPr lang="cs-CZ" dirty="0" smtClean="0"/>
              <a:t>jdeš</a:t>
            </a:r>
          </a:p>
          <a:p>
            <a:pPr>
              <a:buNone/>
            </a:pPr>
            <a:r>
              <a:rPr lang="cs-CZ" dirty="0" smtClean="0"/>
              <a:t>jde</a:t>
            </a:r>
          </a:p>
          <a:p>
            <a:pPr>
              <a:buNone/>
            </a:pPr>
            <a:r>
              <a:rPr lang="cs-CZ" dirty="0" smtClean="0"/>
              <a:t>jdeme</a:t>
            </a:r>
          </a:p>
          <a:p>
            <a:pPr>
              <a:buNone/>
            </a:pPr>
            <a:r>
              <a:rPr lang="cs-CZ" dirty="0" smtClean="0"/>
              <a:t>jdete</a:t>
            </a:r>
          </a:p>
          <a:p>
            <a:pPr>
              <a:buNone/>
            </a:pPr>
            <a:r>
              <a:rPr lang="cs-CZ" dirty="0" smtClean="0"/>
              <a:t>jdou                        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Co je…</a:t>
            </a:r>
          </a:p>
          <a:p>
            <a:pPr>
              <a:buNone/>
            </a:pPr>
            <a:endParaRPr lang="cs-CZ" i="1" dirty="0">
              <a:solidFill>
                <a:srgbClr val="FF0000"/>
              </a:solidFill>
            </a:endParaRPr>
          </a:p>
          <a:p>
            <a:pPr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čas budoucí</a:t>
            </a:r>
          </a:p>
          <a:p>
            <a:pPr>
              <a:buNone/>
            </a:pPr>
            <a:r>
              <a:rPr lang="cs-CZ" dirty="0" smtClean="0"/>
              <a:t>půjdu</a:t>
            </a:r>
          </a:p>
          <a:p>
            <a:pPr>
              <a:buNone/>
            </a:pPr>
            <a:r>
              <a:rPr lang="cs-CZ" dirty="0" smtClean="0"/>
              <a:t>půjdeš</a:t>
            </a:r>
          </a:p>
          <a:p>
            <a:pPr>
              <a:buNone/>
            </a:pPr>
            <a:r>
              <a:rPr lang="cs-CZ" dirty="0" smtClean="0"/>
              <a:t>půjde</a:t>
            </a:r>
          </a:p>
          <a:p>
            <a:pPr>
              <a:buNone/>
            </a:pPr>
            <a:r>
              <a:rPr lang="cs-CZ" dirty="0" smtClean="0"/>
              <a:t>půjdeme</a:t>
            </a:r>
          </a:p>
          <a:p>
            <a:pPr>
              <a:buNone/>
            </a:pPr>
            <a:r>
              <a:rPr lang="cs-CZ" dirty="0" smtClean="0"/>
              <a:t>půjdete</a:t>
            </a:r>
          </a:p>
          <a:p>
            <a:pPr>
              <a:buNone/>
            </a:pPr>
            <a:r>
              <a:rPr lang="cs-CZ" dirty="0" smtClean="0"/>
              <a:t>půjdou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Co bude…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Doplňte zájmena a určete osobu.</a:t>
            </a:r>
            <a:endParaRPr lang="cs-CZ" b="1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 numCol="2"/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_____ šiju______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_____šiješ______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_____šije______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  <a:buNone/>
            </a:pPr>
            <a:endParaRPr lang="cs-CZ" dirty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_____šijeme____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_____šijete_____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_____šijí______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4509120"/>
            <a:ext cx="3744416" cy="2308324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600" i="1" dirty="0" smtClean="0"/>
              <a:t>Zájmena já, ty, on, ona, ono, my, vy, oni, ony, ona jsou </a:t>
            </a:r>
            <a:r>
              <a:rPr lang="cs-CZ" sz="3600" i="1" dirty="0" smtClean="0">
                <a:solidFill>
                  <a:srgbClr val="FF0000"/>
                </a:solidFill>
              </a:rPr>
              <a:t>zájmena osobní!</a:t>
            </a:r>
            <a:endParaRPr lang="cs-CZ" sz="3600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Doplňte zájmena a určete osobu.</a:t>
            </a:r>
            <a:endParaRPr lang="cs-CZ" b="1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 numCol="2"/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já šiju 1. os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ty šiješ 2. os.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on, ona, ono šije 3. os.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  <a:buNone/>
            </a:pPr>
            <a:endParaRPr lang="cs-CZ" dirty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my šijeme 1. os.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vy šijete 2. os.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oni, ony, ona šijí 3. os.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4509120"/>
            <a:ext cx="2880320" cy="144655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400" b="1" dirty="0" smtClean="0"/>
              <a:t>číslo jednotné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4869160"/>
            <a:ext cx="2304256" cy="144655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400" b="1" dirty="0" smtClean="0"/>
              <a:t>číslo množné</a:t>
            </a:r>
            <a:endParaRPr lang="cs-CZ" sz="4400" b="1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bg1"/>
                </a:solidFill>
              </a:rPr>
              <a:t>V jakém čase jsou daná slovesa?</a:t>
            </a:r>
            <a:endParaRPr lang="cs-CZ" b="1" i="1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1268760"/>
            <a:ext cx="3754760" cy="506916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zpíváme ________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skloňovali_______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mluvíš__________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posadíte se______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stříhá___________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násobila_________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hlásím se________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bude psát_______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6" y="162880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čas přítomný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88224" y="558924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solidFill>
                  <a:srgbClr val="FF0000"/>
                </a:solidFill>
              </a:rPr>
              <a:t>čas budoucí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32240" y="234888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solidFill>
                  <a:srgbClr val="FF0000"/>
                </a:solidFill>
              </a:rPr>
              <a:t>čas minulý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292494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solidFill>
                  <a:srgbClr val="FF0000"/>
                </a:solidFill>
              </a:rPr>
              <a:t>čas přítomný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60232" y="350100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solidFill>
                  <a:srgbClr val="FF0000"/>
                </a:solidFill>
              </a:rPr>
              <a:t>čas budoucí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60232" y="458112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solidFill>
                  <a:srgbClr val="FF0000"/>
                </a:solidFill>
              </a:rPr>
              <a:t>čas minulý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60232" y="407707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solidFill>
                  <a:srgbClr val="FF0000"/>
                </a:solidFill>
              </a:rPr>
              <a:t>čas přítomný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10800000" flipV="1">
            <a:off x="6804248" y="5085184"/>
            <a:ext cx="1660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čas přítomný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450" y="1268413"/>
            <a:ext cx="5905500" cy="4379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309</Words>
  <Application>Microsoft Office PowerPoint</Application>
  <PresentationFormat>Předvádění na obrazovce (4:3)</PresentationFormat>
  <Paragraphs>112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Citace:</vt:lpstr>
      <vt:lpstr>Snímek 3</vt:lpstr>
      <vt:lpstr>Snímek 4</vt:lpstr>
      <vt:lpstr>Slovesa mají trojí osobu.</vt:lpstr>
      <vt:lpstr>Slovesa mají dvojí číslo.</vt:lpstr>
      <vt:lpstr>Slovesa mají trojí slovesný čas.</vt:lpstr>
      <vt:lpstr>Doplňte zájmena a určete osobu.</vt:lpstr>
      <vt:lpstr>Doplňte zájmena a určete osobu.</vt:lpstr>
      <vt:lpstr>V jakém čase jsou daná slovesa?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Dum</cp:lastModifiedBy>
  <cp:revision>22</cp:revision>
  <dcterms:created xsi:type="dcterms:W3CDTF">2013-04-29T15:37:20Z</dcterms:created>
  <dcterms:modified xsi:type="dcterms:W3CDTF">2013-06-30T07:49:50Z</dcterms:modified>
</cp:coreProperties>
</file>