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82C4B-81FC-420E-8BC3-C041EA50E8B6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E1C55-F339-4931-8507-D904BB6243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Slova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citově zabarvená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615834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>
                <a:latin typeface="Georgia" pitchFamily="18" charset="0"/>
              </a:rPr>
              <a:t>Prezentace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i="1" dirty="0" smtClean="0">
                <a:latin typeface="Georgia" pitchFamily="18" charset="0"/>
              </a:rPr>
              <a:t>je určena žákům třetího ročníku.</a:t>
            </a:r>
          </a:p>
          <a:p>
            <a:r>
              <a:rPr lang="cs-CZ" i="1" dirty="0" smtClean="0">
                <a:latin typeface="Georgia" pitchFamily="18" charset="0"/>
              </a:rPr>
              <a:t>Slouží k procvičení učiva o slovech citově zabarvených.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ozkošné mimink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0"/>
            <a:ext cx="1828800" cy="1828800"/>
          </a:xfrm>
          <a:prstGeom prst="rect">
            <a:avLst/>
          </a:prstGeom>
          <a:noFill/>
        </p:spPr>
      </p:pic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  <a:blipFill>
            <a:blip r:embed="rId3" cstate="print"/>
            <a:stretch>
              <a:fillRect/>
            </a:stretch>
          </a:blipFill>
        </p:spPr>
        <p:txBody>
          <a:bodyPr>
            <a:normAutofit/>
          </a:bodyPr>
          <a:lstStyle/>
          <a:p>
            <a:r>
              <a:rPr lang="cs-CZ" dirty="0" smtClean="0"/>
              <a:t>							vlásky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očička</a:t>
            </a:r>
            <a:br>
              <a:rPr lang="cs-CZ" dirty="0" smtClean="0"/>
            </a:br>
            <a:r>
              <a:rPr lang="cs-CZ" dirty="0" smtClean="0"/>
              <a:t>	 Janička				     ouško</a:t>
            </a:r>
            <a:br>
              <a:rPr lang="cs-CZ" dirty="0" smtClean="0"/>
            </a:br>
            <a:r>
              <a:rPr lang="cs-CZ" dirty="0" smtClean="0"/>
              <a:t>		nosánek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	pusinka		</a:t>
            </a:r>
            <a:br>
              <a:rPr lang="cs-CZ" dirty="0" smtClean="0"/>
            </a:br>
            <a:r>
              <a:rPr lang="cs-CZ" dirty="0" smtClean="0"/>
              <a:t>					           ramínko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Janička</a:t>
            </a:r>
            <a:r>
              <a:rPr lang="cs-CZ" dirty="0" smtClean="0"/>
              <a:t> je malá </a:t>
            </a:r>
            <a:r>
              <a:rPr lang="cs-CZ" dirty="0" smtClean="0">
                <a:solidFill>
                  <a:srgbClr val="7030A0"/>
                </a:solidFill>
              </a:rPr>
              <a:t>holčička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Má jemné </a:t>
            </a:r>
            <a:r>
              <a:rPr lang="cs-CZ" dirty="0" smtClean="0">
                <a:solidFill>
                  <a:srgbClr val="7030A0"/>
                </a:solidFill>
              </a:rPr>
              <a:t>vlásky</a:t>
            </a:r>
            <a:r>
              <a:rPr lang="cs-CZ" dirty="0" smtClean="0"/>
              <a:t>, malá</a:t>
            </a:r>
            <a:r>
              <a:rPr lang="cs-CZ" dirty="0" smtClean="0">
                <a:solidFill>
                  <a:srgbClr val="7030A0"/>
                </a:solidFill>
              </a:rPr>
              <a:t> ouška</a:t>
            </a:r>
            <a:r>
              <a:rPr lang="cs-CZ" dirty="0" smtClean="0"/>
              <a:t>, roztomilý </a:t>
            </a:r>
            <a:r>
              <a:rPr lang="cs-CZ" dirty="0" smtClean="0">
                <a:solidFill>
                  <a:srgbClr val="7030A0"/>
                </a:solidFill>
              </a:rPr>
              <a:t>nosánek</a:t>
            </a:r>
            <a:r>
              <a:rPr lang="cs-CZ" dirty="0" smtClean="0"/>
              <a:t>, sladkou </a:t>
            </a:r>
            <a:r>
              <a:rPr lang="cs-CZ" dirty="0" smtClean="0">
                <a:solidFill>
                  <a:srgbClr val="7030A0"/>
                </a:solidFill>
              </a:rPr>
              <a:t>pusinku</a:t>
            </a:r>
            <a:r>
              <a:rPr lang="cs-CZ" dirty="0" smtClean="0"/>
              <a:t> a modrá </a:t>
            </a:r>
            <a:r>
              <a:rPr lang="cs-CZ" dirty="0" smtClean="0">
                <a:solidFill>
                  <a:srgbClr val="7030A0"/>
                </a:solidFill>
              </a:rPr>
              <a:t>očička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645024"/>
            <a:ext cx="2664296" cy="3096344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30426"/>
          </a:xfrm>
        </p:spPr>
        <p:txBody>
          <a:bodyPr>
            <a:normAutofit fontScale="90000"/>
          </a:bodyPr>
          <a:lstStyle/>
          <a:p>
            <a:pPr algn="just"/>
            <a:r>
              <a:rPr lang="cs-CZ" dirty="0" smtClean="0"/>
              <a:t>Vlk je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hrubián</a:t>
            </a:r>
            <a:r>
              <a:rPr lang="cs-CZ" dirty="0" smtClean="0"/>
              <a:t>, protože chce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sežrat</a:t>
            </a:r>
            <a:r>
              <a:rPr lang="cs-CZ" dirty="0" smtClean="0"/>
              <a:t> Karkulku. Má velkou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tlamu</a:t>
            </a:r>
            <a:r>
              <a:rPr lang="cs-CZ" dirty="0" smtClean="0"/>
              <a:t> a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odporné</a:t>
            </a:r>
            <a:r>
              <a:rPr lang="cs-CZ" dirty="0" smtClean="0"/>
              <a:t> zuby.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Plácá</a:t>
            </a:r>
            <a:r>
              <a:rPr lang="cs-CZ" dirty="0" smtClean="0"/>
              <a:t> páté přes deváté, když do sebe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nacpal</a:t>
            </a:r>
            <a:r>
              <a:rPr lang="cs-CZ" dirty="0" smtClean="0"/>
              <a:t> i babičku, ale myslivec </a:t>
            </a:r>
            <a:r>
              <a:rPr lang="cs-CZ" dirty="0" smtClean="0"/>
              <a:t>                 s </a:t>
            </a:r>
            <a:r>
              <a:rPr lang="cs-CZ" dirty="0" smtClean="0"/>
              <a:t>ním </a:t>
            </a:r>
            <a:r>
              <a:rPr lang="cs-CZ" dirty="0" smtClean="0"/>
              <a:t>zatočí - </a:t>
            </a:r>
            <a:r>
              <a:rPr lang="cs-CZ" dirty="0" smtClean="0"/>
              <a:t>s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holomkem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68152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Slova citově zabarvená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5"/>
            <a:ext cx="8229600" cy="4032449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					 jsou slova 	</a:t>
            </a:r>
            <a:r>
              <a:rPr lang="cs-CZ" b="1" dirty="0" smtClean="0">
                <a:solidFill>
                  <a:srgbClr val="00B0F0"/>
                </a:solidFill>
              </a:rPr>
              <a:t>mazlivá</a:t>
            </a:r>
            <a:r>
              <a:rPr lang="cs-CZ" dirty="0" smtClean="0">
                <a:solidFill>
                  <a:srgbClr val="00B0F0"/>
                </a:solidFill>
              </a:rPr>
              <a:t>(lichotivá)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C00000"/>
                </a:solidFill>
              </a:rPr>
              <a:t>slova </a:t>
            </a:r>
            <a:r>
              <a:rPr lang="cs-CZ" b="1" dirty="0" smtClean="0">
                <a:solidFill>
                  <a:srgbClr val="C00000"/>
                </a:solidFill>
              </a:rPr>
              <a:t>hanlivá</a:t>
            </a:r>
            <a:r>
              <a:rPr lang="cs-CZ" dirty="0" smtClean="0"/>
              <a:t>.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>
                <a:solidFill>
                  <a:srgbClr val="00B0F0"/>
                </a:solidFill>
                <a:latin typeface="Algerian" pitchFamily="82" charset="0"/>
              </a:rPr>
              <a:t>  </a:t>
            </a:r>
            <a:r>
              <a:rPr lang="cs-CZ" dirty="0" err="1" smtClean="0">
                <a:solidFill>
                  <a:srgbClr val="00B0F0"/>
                </a:solidFill>
                <a:latin typeface="Algerian" pitchFamily="82" charset="0"/>
              </a:rPr>
              <a:t>JaniČka</a:t>
            </a:r>
            <a:r>
              <a:rPr lang="cs-CZ" dirty="0" smtClean="0">
                <a:solidFill>
                  <a:srgbClr val="00B0F0"/>
                </a:solidFill>
                <a:latin typeface="Algerian" pitchFamily="82" charset="0"/>
              </a:rPr>
              <a:t> </a:t>
            </a:r>
            <a:r>
              <a:rPr lang="cs-CZ" dirty="0" smtClean="0">
                <a:latin typeface="Algerian" pitchFamily="82" charset="0"/>
              </a:rPr>
              <a:t>                                     </a:t>
            </a:r>
            <a:r>
              <a:rPr lang="cs-CZ" dirty="0" smtClean="0">
                <a:solidFill>
                  <a:srgbClr val="FF0000"/>
                </a:solidFill>
                <a:latin typeface="Algerian" pitchFamily="82" charset="0"/>
              </a:rPr>
              <a:t> hrubián</a:t>
            </a:r>
            <a:endParaRPr lang="cs-CZ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 slova </a:t>
            </a:r>
            <a:r>
              <a:rPr lang="cs-CZ" dirty="0" smtClean="0">
                <a:solidFill>
                  <a:srgbClr val="00B0F0"/>
                </a:solidFill>
              </a:rPr>
              <a:t>lichotivá modře </a:t>
            </a:r>
            <a:r>
              <a:rPr lang="cs-CZ" dirty="0" smtClean="0"/>
              <a:t>a slova </a:t>
            </a:r>
            <a:r>
              <a:rPr lang="cs-CZ" dirty="0" smtClean="0">
                <a:solidFill>
                  <a:srgbClr val="C00000"/>
                </a:solidFill>
              </a:rPr>
              <a:t>hanlivá červeně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200000"/>
              </a:lnSpc>
              <a:buNone/>
            </a:pPr>
            <a:r>
              <a:rPr lang="cs-CZ" dirty="0" smtClean="0"/>
              <a:t>	Peřinka, postýlka, psisko, tlama, </a:t>
            </a:r>
            <a:r>
              <a:rPr lang="cs-CZ" dirty="0" err="1" smtClean="0"/>
              <a:t>dědek</a:t>
            </a:r>
            <a:r>
              <a:rPr lang="cs-CZ" dirty="0" smtClean="0"/>
              <a:t>, babička, vanička, Lucinka, padouch, jablíčko, plesnivec, pařáty, nožičky, hnáty, kocourek, chatička, barabizna, kašička, </a:t>
            </a:r>
            <a:r>
              <a:rPr lang="cs-CZ" dirty="0" err="1" smtClean="0"/>
              <a:t>tlusťoch</a:t>
            </a:r>
            <a:r>
              <a:rPr lang="cs-CZ" dirty="0" smtClean="0"/>
              <a:t>, masíčko, zelíčko, jelimán, kvíteček, Jeníček, Mařena, dečka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 slova </a:t>
            </a:r>
            <a:r>
              <a:rPr lang="cs-CZ" dirty="0" smtClean="0">
                <a:solidFill>
                  <a:srgbClr val="00B0F0"/>
                </a:solidFill>
              </a:rPr>
              <a:t>lichotivá</a:t>
            </a:r>
            <a:r>
              <a:rPr lang="cs-CZ" dirty="0" smtClean="0"/>
              <a:t> modře a slova </a:t>
            </a:r>
            <a:r>
              <a:rPr lang="cs-CZ" dirty="0" smtClean="0">
                <a:solidFill>
                  <a:srgbClr val="C00000"/>
                </a:solidFill>
              </a:rPr>
              <a:t>hanlivá</a:t>
            </a:r>
            <a:r>
              <a:rPr lang="cs-CZ" dirty="0" smtClean="0"/>
              <a:t> červeně.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200000"/>
              </a:lnSpc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F0"/>
                </a:solidFill>
              </a:rPr>
              <a:t>Peřinka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postýlka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psisko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tlama</a:t>
            </a:r>
            <a:r>
              <a:rPr lang="cs-CZ" dirty="0" smtClean="0"/>
              <a:t>, </a:t>
            </a:r>
            <a:r>
              <a:rPr lang="cs-CZ" dirty="0" err="1" smtClean="0">
                <a:solidFill>
                  <a:srgbClr val="C00000"/>
                </a:solidFill>
              </a:rPr>
              <a:t>dědek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babička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vanička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B0F0"/>
                </a:solidFill>
              </a:rPr>
              <a:t> </a:t>
            </a:r>
            <a:r>
              <a:rPr lang="cs-CZ" dirty="0">
                <a:solidFill>
                  <a:srgbClr val="00B0F0"/>
                </a:solidFill>
              </a:rPr>
              <a:t>L</a:t>
            </a:r>
            <a:r>
              <a:rPr lang="cs-CZ" dirty="0" smtClean="0">
                <a:solidFill>
                  <a:srgbClr val="00B0F0"/>
                </a:solidFill>
              </a:rPr>
              <a:t>ucinka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padouch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jablíčko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plesnivec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pařáty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nožičky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hnáty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kocourek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chatička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barabizna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kašička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tlusťoch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masíčko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zelíčko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jelimán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00B0F0"/>
                </a:solidFill>
              </a:rPr>
              <a:t>kvíteček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B0F0"/>
                </a:solidFill>
              </a:rPr>
              <a:t> Jeníček</a:t>
            </a:r>
            <a:r>
              <a:rPr lang="cs-CZ" dirty="0" smtClean="0"/>
              <a:t>, </a:t>
            </a:r>
            <a:r>
              <a:rPr lang="cs-CZ" dirty="0" smtClean="0">
                <a:solidFill>
                  <a:srgbClr val="C00000"/>
                </a:solidFill>
              </a:rPr>
              <a:t>Mařena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B0F0"/>
                </a:solidFill>
              </a:rPr>
              <a:t> dečka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cs-CZ" sz="3200" dirty="0" smtClean="0"/>
              <a:t>Napište k těmto slovům slova citově zabarvená.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26876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Matěj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70080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stůl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2132857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maso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256490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kočka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299695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dort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429001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pes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86104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dům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436510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auto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486916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Anna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544522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brouk</a:t>
            </a:r>
            <a:endParaRPr lang="cs-CZ" sz="2400" dirty="0"/>
          </a:p>
        </p:txBody>
      </p:sp>
      <p:cxnSp>
        <p:nvCxnSpPr>
          <p:cNvPr id="16" name="Přímá spojovací šipka 15"/>
          <p:cNvCxnSpPr>
            <a:stCxn id="5" idx="3"/>
          </p:cNvCxnSpPr>
          <p:nvPr/>
        </p:nvCxnSpPr>
        <p:spPr>
          <a:xfrm flipV="1">
            <a:off x="1907704" y="1484784"/>
            <a:ext cx="2376264" cy="14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1547664" y="1988840"/>
            <a:ext cx="453650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1619672" y="2420888"/>
            <a:ext cx="23042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1331640" y="2924944"/>
            <a:ext cx="36724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611560" y="3356992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1115616" y="3789040"/>
            <a:ext cx="34563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>
            <a:stCxn id="12" idx="0"/>
          </p:cNvCxnSpPr>
          <p:nvPr/>
        </p:nvCxnSpPr>
        <p:spPr>
          <a:xfrm>
            <a:off x="1115616" y="4365104"/>
            <a:ext cx="43924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>
            <a:stCxn id="12" idx="2"/>
          </p:cNvCxnSpPr>
          <p:nvPr/>
        </p:nvCxnSpPr>
        <p:spPr>
          <a:xfrm flipV="1">
            <a:off x="1115616" y="4797152"/>
            <a:ext cx="2880320" cy="296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šipka 38"/>
          <p:cNvCxnSpPr/>
          <p:nvPr/>
        </p:nvCxnSpPr>
        <p:spPr>
          <a:xfrm>
            <a:off x="971600" y="5373216"/>
            <a:ext cx="40324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971600" y="5949280"/>
            <a:ext cx="48965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bdélník 44"/>
          <p:cNvSpPr/>
          <p:nvPr/>
        </p:nvSpPr>
        <p:spPr>
          <a:xfrm>
            <a:off x="4067944" y="213285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masíčko</a:t>
            </a:r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5076056" y="2708920"/>
            <a:ext cx="33843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číča</a:t>
            </a:r>
            <a:r>
              <a:rPr lang="cs-CZ" dirty="0" smtClean="0"/>
              <a:t>, kočička, micinka, </a:t>
            </a:r>
            <a:r>
              <a:rPr lang="cs-CZ" dirty="0" err="1" smtClean="0"/>
              <a:t>kocouřisko</a:t>
            </a:r>
            <a:endParaRPr lang="cs-CZ" dirty="0"/>
          </a:p>
        </p:txBody>
      </p:sp>
      <p:sp>
        <p:nvSpPr>
          <p:cNvPr id="47" name="Obdélník 46"/>
          <p:cNvSpPr/>
          <p:nvPr/>
        </p:nvSpPr>
        <p:spPr>
          <a:xfrm>
            <a:off x="2411760" y="3068960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dortíček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4788024" y="3356992"/>
            <a:ext cx="324036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pejsek, </a:t>
            </a:r>
            <a:r>
              <a:rPr lang="cs-CZ" dirty="0" err="1" smtClean="0"/>
              <a:t>pejsáček</a:t>
            </a:r>
            <a:r>
              <a:rPr lang="cs-CZ" dirty="0" smtClean="0"/>
              <a:t>, čokl, </a:t>
            </a:r>
            <a:r>
              <a:rPr lang="cs-CZ" dirty="0" err="1" smtClean="0"/>
              <a:t>hafan</a:t>
            </a:r>
            <a:endParaRPr lang="cs-CZ" dirty="0"/>
          </a:p>
        </p:txBody>
      </p:sp>
      <p:sp>
        <p:nvSpPr>
          <p:cNvPr id="49" name="Obdélník 48"/>
          <p:cNvSpPr/>
          <p:nvPr/>
        </p:nvSpPr>
        <p:spPr>
          <a:xfrm>
            <a:off x="5724128" y="3933056"/>
            <a:ext cx="295232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domeček, domek barabizna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4211960" y="4509120"/>
            <a:ext cx="25202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autíčko, kára, šrot</a:t>
            </a:r>
            <a:endParaRPr lang="cs-CZ" dirty="0"/>
          </a:p>
        </p:txBody>
      </p:sp>
      <p:sp>
        <p:nvSpPr>
          <p:cNvPr id="51" name="Obdélník 50"/>
          <p:cNvSpPr/>
          <p:nvPr/>
        </p:nvSpPr>
        <p:spPr>
          <a:xfrm>
            <a:off x="5076056" y="5085184"/>
            <a:ext cx="24482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Anička, Anča, Andula</a:t>
            </a:r>
            <a:endParaRPr lang="cs-CZ" dirty="0"/>
          </a:p>
        </p:txBody>
      </p:sp>
      <p:sp>
        <p:nvSpPr>
          <p:cNvPr id="52" name="Obdélník 51"/>
          <p:cNvSpPr/>
          <p:nvPr/>
        </p:nvSpPr>
        <p:spPr>
          <a:xfrm>
            <a:off x="6012160" y="5661248"/>
            <a:ext cx="194421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brouček</a:t>
            </a:r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4355976" y="1196752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Matýsek, Mates</a:t>
            </a:r>
            <a:endParaRPr lang="cs-CZ" dirty="0"/>
          </a:p>
        </p:txBody>
      </p:sp>
      <p:sp>
        <p:nvSpPr>
          <p:cNvPr id="54" name="Obdélník 53"/>
          <p:cNvSpPr/>
          <p:nvPr/>
        </p:nvSpPr>
        <p:spPr>
          <a:xfrm>
            <a:off x="6156176" y="177281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stoleček, stolek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736304"/>
          </a:xfrm>
        </p:spPr>
        <p:txBody>
          <a:bodyPr>
            <a:normAutofit/>
          </a:bodyPr>
          <a:lstStyle/>
          <a:p>
            <a:r>
              <a:rPr lang="cs-CZ" dirty="0" smtClean="0"/>
              <a:t>Zazvonil zvoneček a učení </a:t>
            </a:r>
            <a:r>
              <a:rPr lang="cs-CZ" dirty="0" smtClean="0"/>
              <a:t>                        o </a:t>
            </a:r>
            <a:r>
              <a:rPr lang="cs-CZ" dirty="0" smtClean="0"/>
              <a:t>slovech citově zabarvených je koneček </a:t>
            </a:r>
            <a:r>
              <a:rPr lang="cs-CZ" dirty="0" smtClean="0">
                <a:sym typeface="Wingdings" pitchFamily="2" charset="2"/>
              </a:rPr>
              <a:t>.</a:t>
            </a:r>
            <a:endParaRPr lang="cs-CZ" dirty="0"/>
          </a:p>
        </p:txBody>
      </p:sp>
      <p:pic>
        <p:nvPicPr>
          <p:cNvPr id="1026" name="Picture 2" descr="Zobrazit podrobnosti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717032"/>
            <a:ext cx="3052936" cy="30529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194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Anotace:</vt:lpstr>
      <vt:lpstr>       vlásky    očička   Janička         ouško   nosánek     pusinka                   ramínko</vt:lpstr>
      <vt:lpstr>Janička je malá holčička. Má jemné vlásky, malá ouška, roztomilý nosánek, sladkou pusinku a modrá očička.  </vt:lpstr>
      <vt:lpstr>Vlk je hrubián, protože chce sežrat Karkulku. Má velkou tlamu a odporné zuby. Plácá páté přes deváté, když do sebe nacpal i babičku, ale myslivec                  s ním zatočí - s holomkem.</vt:lpstr>
      <vt:lpstr>Slova citově zabarvená</vt:lpstr>
      <vt:lpstr>Označ slova lichotivá modře a slova hanlivá červeně.</vt:lpstr>
      <vt:lpstr>Označ slova lichotivá modře a slova hanlivá červeně.</vt:lpstr>
      <vt:lpstr>Napište k těmto slovům slova citově zabarvená.</vt:lpstr>
      <vt:lpstr>Zazvonil zvoneček a učení                         o slovech citově zabarvených je koneček .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vlásky    očička    nosánek    pusinka  </dc:title>
  <dc:creator>Martin</dc:creator>
  <cp:lastModifiedBy>Dum</cp:lastModifiedBy>
  <cp:revision>15</cp:revision>
  <dcterms:created xsi:type="dcterms:W3CDTF">2000-02-13T13:41:36Z</dcterms:created>
  <dcterms:modified xsi:type="dcterms:W3CDTF">2013-06-30T07:47:27Z</dcterms:modified>
</cp:coreProperties>
</file>