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9F406-C379-4983-8D4F-6A459942DAC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9AF8-FFA0-47D2-9A9D-4E6CD5D4E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9F406-C379-4983-8D4F-6A459942DAC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9AF8-FFA0-47D2-9A9D-4E6CD5D4E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9F406-C379-4983-8D4F-6A459942DAC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9AF8-FFA0-47D2-9A9D-4E6CD5D4E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9F406-C379-4983-8D4F-6A459942DAC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9AF8-FFA0-47D2-9A9D-4E6CD5D4E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9F406-C379-4983-8D4F-6A459942DAC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9AF8-FFA0-47D2-9A9D-4E6CD5D4E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9F406-C379-4983-8D4F-6A459942DAC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9AF8-FFA0-47D2-9A9D-4E6CD5D4E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9F406-C379-4983-8D4F-6A459942DAC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9AF8-FFA0-47D2-9A9D-4E6CD5D4E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9F406-C379-4983-8D4F-6A459942DAC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9AF8-FFA0-47D2-9A9D-4E6CD5D4E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9F406-C379-4983-8D4F-6A459942DAC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9AF8-FFA0-47D2-9A9D-4E6CD5D4E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9F406-C379-4983-8D4F-6A459942DAC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9AF8-FFA0-47D2-9A9D-4E6CD5D4E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9F406-C379-4983-8D4F-6A459942DAC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29AF8-FFA0-47D2-9A9D-4E6CD5D4E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69F406-C379-4983-8D4F-6A459942DAC4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829AF8-FFA0-47D2-9A9D-4E6CD5D4ED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Skloňování podstatných jmen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6158341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/>
              <a:t>Anotace: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třetího ročníku.</a:t>
            </a:r>
          </a:p>
          <a:p>
            <a:r>
              <a:rPr lang="cs-CZ" dirty="0" smtClean="0"/>
              <a:t>Je zpracována v programu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r>
              <a:rPr lang="cs-CZ" dirty="0" smtClean="0"/>
              <a:t>Prezentace slouží k procvičování učiva </a:t>
            </a:r>
            <a:r>
              <a:rPr lang="cs-CZ" dirty="0" smtClean="0"/>
              <a:t>                      o </a:t>
            </a:r>
            <a:r>
              <a:rPr lang="cs-CZ" dirty="0" smtClean="0"/>
              <a:t>skloňování podstatných jmen, je možné pracovat společně i zadávat úkoly </a:t>
            </a:r>
            <a:r>
              <a:rPr lang="cs-CZ" dirty="0" smtClean="0"/>
              <a:t>                               k </a:t>
            </a:r>
            <a:r>
              <a:rPr lang="cs-CZ" dirty="0" smtClean="0"/>
              <a:t>samostatné práci.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Skloňování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podstatných jmen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sz="3200" i="1" dirty="0" smtClean="0"/>
              <a:t>U vyznačených podstatných jmen urči pád, číslo a rod.</a:t>
            </a:r>
            <a:endParaRPr lang="cs-CZ" sz="3200" i="1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179512" y="764704"/>
            <a:ext cx="4507732" cy="576064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endParaRPr lang="cs-CZ" dirty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V Zoo </a:t>
            </a:r>
            <a:r>
              <a:rPr lang="cs-CZ" dirty="0" smtClean="0"/>
              <a:t>jsme </a:t>
            </a:r>
            <a:r>
              <a:rPr lang="cs-CZ" dirty="0" smtClean="0"/>
              <a:t>viděli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lachtany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Věra šla na procházku se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psem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Chlapci si pletli pomlázky z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proutí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V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zimě</a:t>
            </a:r>
            <a:r>
              <a:rPr lang="cs-CZ" dirty="0" smtClean="0"/>
              <a:t> bylo hodně sněhu.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Naše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kočka</a:t>
            </a:r>
            <a:r>
              <a:rPr lang="cs-CZ" dirty="0" smtClean="0"/>
              <a:t> má čtyři koťata.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Doneste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babičce</a:t>
            </a:r>
            <a:r>
              <a:rPr lang="cs-CZ" dirty="0" smtClean="0"/>
              <a:t> nákup.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Děvčata</a:t>
            </a:r>
            <a:r>
              <a:rPr lang="cs-CZ" dirty="0" smtClean="0"/>
              <a:t>, pojďte na oběd!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sz="quarter" idx="4"/>
          </p:nvPr>
        </p:nvGraphicFramePr>
        <p:xfrm>
          <a:off x="4645025" y="1196755"/>
          <a:ext cx="4175446" cy="54726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07225"/>
                <a:gridCol w="772009"/>
                <a:gridCol w="772009"/>
                <a:gridCol w="624203"/>
              </a:tblGrid>
              <a:tr h="684076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 marL="94907" marR="94907"/>
                </a:tc>
              </a:tr>
              <a:tr h="684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</a:tr>
              <a:tr h="684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</a:tr>
              <a:tr h="684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4907" marR="94907"/>
                </a:tc>
              </a:tr>
              <a:tr h="684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4907" marR="94907"/>
                </a:tc>
              </a:tr>
              <a:tr h="684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</a:tr>
              <a:tr h="684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</a:tr>
              <a:tr h="684076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94907" marR="94907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0" y="908720"/>
            <a:ext cx="4507732" cy="576064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lnSpc>
                <a:spcPct val="150000"/>
              </a:lnSpc>
              <a:buNone/>
            </a:pPr>
            <a:endParaRPr lang="cs-CZ" dirty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V Zoo </a:t>
            </a:r>
            <a:r>
              <a:rPr lang="cs-CZ" dirty="0" smtClean="0"/>
              <a:t>jsme </a:t>
            </a:r>
            <a:r>
              <a:rPr lang="cs-CZ" dirty="0" smtClean="0"/>
              <a:t>viděli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lachtany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Věra šla na procházku se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psem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Chlapci si pletli pomlázky z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proutí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V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zimě</a:t>
            </a:r>
            <a:r>
              <a:rPr lang="cs-CZ" dirty="0" smtClean="0"/>
              <a:t> bylo hodně sněhu.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Naše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kočka</a:t>
            </a:r>
            <a:r>
              <a:rPr lang="cs-CZ" dirty="0" smtClean="0"/>
              <a:t> má čtyři koťata.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Doneste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babičce</a:t>
            </a:r>
            <a:r>
              <a:rPr lang="cs-CZ" dirty="0" smtClean="0"/>
              <a:t> nákup.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Děvčata</a:t>
            </a:r>
            <a:r>
              <a:rPr lang="cs-CZ" dirty="0" smtClean="0"/>
              <a:t>, pojďte na oběd!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200" i="1" dirty="0"/>
              <a:t>Ř</a:t>
            </a:r>
            <a:r>
              <a:rPr lang="cs-CZ" sz="3200" i="1" dirty="0" smtClean="0"/>
              <a:t>ešení:</a:t>
            </a:r>
            <a:endParaRPr lang="cs-CZ" sz="3200" i="1" dirty="0"/>
          </a:p>
        </p:txBody>
      </p:sp>
      <p:graphicFrame>
        <p:nvGraphicFramePr>
          <p:cNvPr id="12" name="Zástupný symbol pro obsah 11"/>
          <p:cNvGraphicFramePr>
            <a:graphicFrameLocks noGrp="1"/>
          </p:cNvGraphicFramePr>
          <p:nvPr>
            <p:ph sz="quarter" idx="4"/>
          </p:nvPr>
        </p:nvGraphicFramePr>
        <p:xfrm>
          <a:off x="4645025" y="1196755"/>
          <a:ext cx="4175446" cy="54726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07225"/>
                <a:gridCol w="772009"/>
                <a:gridCol w="772009"/>
                <a:gridCol w="624203"/>
              </a:tblGrid>
              <a:tr h="68407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Podstatné jméno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pád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rod</a:t>
                      </a:r>
                      <a:endParaRPr lang="cs-CZ" dirty="0"/>
                    </a:p>
                  </a:txBody>
                  <a:tcPr marL="94907" marR="94907"/>
                </a:tc>
              </a:tr>
              <a:tr h="68407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lachtany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m.</a:t>
                      </a:r>
                      <a:endParaRPr lang="cs-CZ" dirty="0"/>
                    </a:p>
                  </a:txBody>
                  <a:tcPr marL="94907" marR="94907"/>
                </a:tc>
              </a:tr>
              <a:tr h="68407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psem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m.</a:t>
                      </a:r>
                      <a:endParaRPr lang="cs-CZ" dirty="0"/>
                    </a:p>
                  </a:txBody>
                  <a:tcPr marL="94907" marR="94907"/>
                </a:tc>
              </a:tr>
              <a:tr h="68407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proutí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stř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4907" marR="94907"/>
                </a:tc>
              </a:tr>
              <a:tr h="68407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zimě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ž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4907" marR="94907"/>
                </a:tc>
              </a:tr>
              <a:tr h="68407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kočka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1.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ž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4907" marR="94907"/>
                </a:tc>
              </a:tr>
              <a:tr h="68407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babičce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ž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4907" marR="94907"/>
                </a:tc>
              </a:tr>
              <a:tr h="68407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chemeClr val="accent6">
                              <a:lumMod val="75000"/>
                            </a:schemeClr>
                          </a:solidFill>
                        </a:rPr>
                        <a:t>Děvčata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mn.</a:t>
                      </a:r>
                      <a:endParaRPr lang="cs-CZ" dirty="0"/>
                    </a:p>
                  </a:txBody>
                  <a:tcPr marL="94907" marR="94907"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err="1" smtClean="0"/>
                        <a:t>stř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 marL="94907" marR="94907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/>
          </a:bodyPr>
          <a:lstStyle/>
          <a:p>
            <a:r>
              <a:rPr lang="cs-CZ" sz="3200" i="1" dirty="0" smtClean="0"/>
              <a:t>Vymyslete podstatná jména podle zadání: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2. p., č. </a:t>
            </a:r>
            <a:r>
              <a:rPr lang="cs-CZ" dirty="0" err="1" smtClean="0"/>
              <a:t>j</a:t>
            </a:r>
            <a:r>
              <a:rPr lang="cs-CZ" dirty="0" smtClean="0"/>
              <a:t>., r. </a:t>
            </a:r>
            <a:r>
              <a:rPr lang="cs-CZ" dirty="0" err="1" smtClean="0"/>
              <a:t>ž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6. p., č. mn., r. </a:t>
            </a:r>
            <a:r>
              <a:rPr lang="cs-CZ" dirty="0" err="1" smtClean="0"/>
              <a:t>stř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7. p., č. </a:t>
            </a:r>
            <a:r>
              <a:rPr lang="cs-CZ" dirty="0" err="1" smtClean="0"/>
              <a:t>j</a:t>
            </a:r>
            <a:r>
              <a:rPr lang="cs-CZ" dirty="0" smtClean="0"/>
              <a:t>., r. m.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1. p., č. mn., r. </a:t>
            </a:r>
            <a:r>
              <a:rPr lang="cs-CZ" dirty="0" err="1" smtClean="0"/>
              <a:t>ž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3. p., č. </a:t>
            </a:r>
            <a:r>
              <a:rPr lang="cs-CZ" dirty="0" err="1" smtClean="0"/>
              <a:t>j</a:t>
            </a:r>
            <a:r>
              <a:rPr lang="cs-CZ" dirty="0" smtClean="0"/>
              <a:t>., r. </a:t>
            </a:r>
            <a:r>
              <a:rPr lang="cs-CZ" dirty="0" err="1" smtClean="0"/>
              <a:t>stř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4. p., č. mn., r. m.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___________________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___________________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___________________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___________________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___________________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___________________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/>
          </a:bodyPr>
          <a:lstStyle/>
          <a:p>
            <a:r>
              <a:rPr lang="cs-CZ" sz="3200" i="1" dirty="0" smtClean="0"/>
              <a:t>Řešení:</a:t>
            </a:r>
            <a:endParaRPr lang="cs-CZ" sz="3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2. p., č. </a:t>
            </a:r>
            <a:r>
              <a:rPr lang="cs-CZ" dirty="0" err="1" smtClean="0"/>
              <a:t>j</a:t>
            </a:r>
            <a:r>
              <a:rPr lang="cs-CZ" dirty="0" smtClean="0"/>
              <a:t>., r. </a:t>
            </a:r>
            <a:r>
              <a:rPr lang="cs-CZ" dirty="0" err="1" smtClean="0"/>
              <a:t>ž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6. p., č. mn., r. </a:t>
            </a:r>
            <a:r>
              <a:rPr lang="cs-CZ" dirty="0" err="1" smtClean="0"/>
              <a:t>stř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7. p., č. </a:t>
            </a:r>
            <a:r>
              <a:rPr lang="cs-CZ" dirty="0" err="1" smtClean="0"/>
              <a:t>j</a:t>
            </a:r>
            <a:r>
              <a:rPr lang="cs-CZ" dirty="0" smtClean="0"/>
              <a:t>., r. m.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1. p., č. mn., r. </a:t>
            </a:r>
            <a:r>
              <a:rPr lang="cs-CZ" dirty="0" err="1" smtClean="0"/>
              <a:t>ž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3. p., č. </a:t>
            </a:r>
            <a:r>
              <a:rPr lang="cs-CZ" dirty="0" err="1" smtClean="0"/>
              <a:t>j</a:t>
            </a:r>
            <a:r>
              <a:rPr lang="cs-CZ" dirty="0" smtClean="0"/>
              <a:t>., r. </a:t>
            </a:r>
            <a:r>
              <a:rPr lang="cs-CZ" dirty="0" err="1" smtClean="0"/>
              <a:t>stř</a:t>
            </a:r>
            <a:r>
              <a:rPr lang="cs-CZ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4. p., č. mn., r. m.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ze sněženky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 kůzlatech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vlakem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květiny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štěněti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na kalendáře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smtClean="0"/>
              <a:t>Doplňte podstatná jména ve správném tvaru:</a:t>
            </a:r>
            <a:endParaRPr lang="cs-CZ" sz="3200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507288" cy="4785395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Dědeček krmí______________.(</a:t>
            </a:r>
            <a:r>
              <a:rPr lang="cs-CZ" i="1" dirty="0" smtClean="0"/>
              <a:t>4.p., </a:t>
            </a:r>
            <a:r>
              <a:rPr lang="cs-CZ" i="1" dirty="0" err="1" smtClean="0"/>
              <a:t>č.j</a:t>
            </a:r>
            <a:r>
              <a:rPr lang="cs-CZ" i="1" dirty="0" smtClean="0"/>
              <a:t>., </a:t>
            </a:r>
            <a:r>
              <a:rPr lang="cs-CZ" i="1" dirty="0" err="1" smtClean="0"/>
              <a:t>r.ž</a:t>
            </a:r>
            <a:r>
              <a:rPr lang="cs-CZ" i="1" dirty="0" smtClean="0"/>
              <a:t>.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Dědeček krmí______________.(</a:t>
            </a:r>
            <a:r>
              <a:rPr lang="cs-CZ" i="1" dirty="0" smtClean="0"/>
              <a:t>4.p., </a:t>
            </a:r>
            <a:r>
              <a:rPr lang="cs-CZ" i="1" dirty="0" err="1" smtClean="0"/>
              <a:t>č.mn</a:t>
            </a:r>
            <a:r>
              <a:rPr lang="cs-CZ" i="1" dirty="0" smtClean="0"/>
              <a:t>., </a:t>
            </a:r>
            <a:r>
              <a:rPr lang="cs-CZ" i="1" dirty="0" err="1" smtClean="0"/>
              <a:t>r.m</a:t>
            </a:r>
            <a:r>
              <a:rPr lang="cs-CZ" i="1" dirty="0" smtClean="0"/>
              <a:t>.)</a:t>
            </a: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Dědeček krmí______________.(4.p., </a:t>
            </a:r>
            <a:r>
              <a:rPr lang="cs-CZ" dirty="0" err="1" smtClean="0"/>
              <a:t>č.j</a:t>
            </a:r>
            <a:r>
              <a:rPr lang="cs-CZ" dirty="0" smtClean="0"/>
              <a:t>., r. </a:t>
            </a:r>
            <a:r>
              <a:rPr lang="cs-CZ" dirty="0" err="1" smtClean="0"/>
              <a:t>stř</a:t>
            </a:r>
            <a:r>
              <a:rPr lang="cs-CZ" dirty="0" smtClean="0"/>
              <a:t>.)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Dědeček krmí______________.(4.p., č. mn., r. </a:t>
            </a:r>
            <a:r>
              <a:rPr lang="cs-CZ" dirty="0" err="1" smtClean="0"/>
              <a:t>ž</a:t>
            </a:r>
            <a:r>
              <a:rPr lang="cs-CZ" dirty="0" smtClean="0"/>
              <a:t>.)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Dědeček krmí______________.(4.p., </a:t>
            </a:r>
            <a:r>
              <a:rPr lang="cs-CZ" dirty="0" err="1" smtClean="0"/>
              <a:t>č.j</a:t>
            </a:r>
            <a:r>
              <a:rPr lang="cs-CZ" dirty="0" smtClean="0"/>
              <a:t>., r. m.)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Dědeček krmí______________.(4.p., </a:t>
            </a:r>
            <a:r>
              <a:rPr lang="cs-CZ" dirty="0" err="1" smtClean="0"/>
              <a:t>č.mn</a:t>
            </a:r>
            <a:r>
              <a:rPr lang="cs-CZ" dirty="0" smtClean="0"/>
              <a:t>., </a:t>
            </a:r>
            <a:r>
              <a:rPr lang="cs-CZ" dirty="0" err="1" smtClean="0"/>
              <a:t>r.stř</a:t>
            </a:r>
            <a:r>
              <a:rPr lang="cs-CZ" dirty="0" smtClean="0"/>
              <a:t>.)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i="1" dirty="0" smtClean="0"/>
              <a:t>Řešení:</a:t>
            </a:r>
            <a:endParaRPr lang="cs-CZ" sz="3200" i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0768"/>
            <a:ext cx="8507288" cy="4785395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Dědeček krmí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kočku</a:t>
            </a:r>
            <a:r>
              <a:rPr lang="cs-CZ" dirty="0" smtClean="0"/>
              <a:t>.(</a:t>
            </a:r>
            <a:r>
              <a:rPr lang="cs-CZ" i="1" dirty="0" smtClean="0"/>
              <a:t>4.p., </a:t>
            </a:r>
            <a:r>
              <a:rPr lang="cs-CZ" i="1" dirty="0" err="1" smtClean="0"/>
              <a:t>č.j</a:t>
            </a:r>
            <a:r>
              <a:rPr lang="cs-CZ" i="1" dirty="0" smtClean="0"/>
              <a:t>., </a:t>
            </a:r>
            <a:r>
              <a:rPr lang="cs-CZ" i="1" dirty="0" err="1" smtClean="0"/>
              <a:t>r.ž</a:t>
            </a:r>
            <a:r>
              <a:rPr lang="cs-CZ" i="1" dirty="0" smtClean="0"/>
              <a:t>.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Dědeček krmí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králíky</a:t>
            </a:r>
            <a:r>
              <a:rPr lang="cs-CZ" dirty="0" smtClean="0"/>
              <a:t>.(</a:t>
            </a:r>
            <a:r>
              <a:rPr lang="cs-CZ" i="1" dirty="0" smtClean="0"/>
              <a:t>4.p., </a:t>
            </a:r>
            <a:r>
              <a:rPr lang="cs-CZ" i="1" dirty="0" err="1" smtClean="0"/>
              <a:t>č.mn</a:t>
            </a:r>
            <a:r>
              <a:rPr lang="cs-CZ" i="1" dirty="0" smtClean="0"/>
              <a:t>., </a:t>
            </a:r>
            <a:r>
              <a:rPr lang="cs-CZ" i="1" dirty="0" err="1" smtClean="0"/>
              <a:t>r.m</a:t>
            </a:r>
            <a:r>
              <a:rPr lang="cs-CZ" i="1" dirty="0" smtClean="0"/>
              <a:t>.)</a:t>
            </a:r>
            <a:endParaRPr lang="cs-CZ" dirty="0" smtClean="0"/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Dědeček krmí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telátko</a:t>
            </a:r>
            <a:r>
              <a:rPr lang="cs-CZ" dirty="0" smtClean="0"/>
              <a:t>.(4.p., </a:t>
            </a:r>
            <a:r>
              <a:rPr lang="cs-CZ" dirty="0" err="1" smtClean="0"/>
              <a:t>č.j</a:t>
            </a:r>
            <a:r>
              <a:rPr lang="cs-CZ" dirty="0" smtClean="0"/>
              <a:t>., r. </a:t>
            </a:r>
            <a:r>
              <a:rPr lang="cs-CZ" dirty="0" err="1" smtClean="0"/>
              <a:t>stř</a:t>
            </a:r>
            <a:r>
              <a:rPr lang="cs-CZ" dirty="0" smtClean="0"/>
              <a:t>.)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Dědeček krmí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krávy</a:t>
            </a:r>
            <a:r>
              <a:rPr lang="cs-CZ" dirty="0" smtClean="0"/>
              <a:t>.(4.p., č. mn., r. </a:t>
            </a:r>
            <a:r>
              <a:rPr lang="cs-CZ" dirty="0" err="1" smtClean="0"/>
              <a:t>ž</a:t>
            </a:r>
            <a:r>
              <a:rPr lang="cs-CZ" dirty="0" smtClean="0"/>
              <a:t>.)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Dědeček krmí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psa</a:t>
            </a:r>
            <a:r>
              <a:rPr lang="cs-CZ" dirty="0" smtClean="0"/>
              <a:t>.(4.p., </a:t>
            </a:r>
            <a:r>
              <a:rPr lang="cs-CZ" dirty="0" err="1" smtClean="0"/>
              <a:t>č.j</a:t>
            </a:r>
            <a:r>
              <a:rPr lang="cs-CZ" dirty="0" smtClean="0"/>
              <a:t>., r. m.)</a:t>
            </a:r>
          </a:p>
          <a:p>
            <a:pPr>
              <a:lnSpc>
                <a:spcPct val="150000"/>
              </a:lnSpc>
              <a:buNone/>
            </a:pPr>
            <a:r>
              <a:rPr lang="cs-CZ" dirty="0" smtClean="0"/>
              <a:t>Dědeček krmí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jehňata</a:t>
            </a:r>
            <a:r>
              <a:rPr lang="cs-CZ" dirty="0" smtClean="0"/>
              <a:t>.(4.p., </a:t>
            </a:r>
            <a:r>
              <a:rPr lang="cs-CZ" dirty="0" err="1" smtClean="0"/>
              <a:t>č.mn</a:t>
            </a:r>
            <a:r>
              <a:rPr lang="cs-CZ" dirty="0" smtClean="0"/>
              <a:t>., </a:t>
            </a:r>
            <a:r>
              <a:rPr lang="cs-CZ" dirty="0" err="1" smtClean="0"/>
              <a:t>r.stř</a:t>
            </a:r>
            <a:r>
              <a:rPr lang="cs-CZ" dirty="0" smtClean="0"/>
              <a:t>.)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/>
              <a:t>Najděte chybu: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1.p., </a:t>
            </a:r>
            <a:r>
              <a:rPr lang="cs-CZ" sz="2800" dirty="0" err="1" smtClean="0"/>
              <a:t>č.mn</a:t>
            </a:r>
            <a:r>
              <a:rPr lang="cs-CZ" sz="2800" dirty="0" smtClean="0"/>
              <a:t>., </a:t>
            </a:r>
            <a:r>
              <a:rPr lang="cs-CZ" sz="2800" dirty="0" err="1" smtClean="0"/>
              <a:t>r.m</a:t>
            </a:r>
            <a:r>
              <a:rPr lang="cs-CZ" sz="2800" dirty="0" smtClean="0"/>
              <a:t>.- raci, krokodýli, kamarádi, ještěrky, ryby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6.p., </a:t>
            </a:r>
            <a:r>
              <a:rPr lang="cs-CZ" sz="2800" dirty="0" err="1" smtClean="0"/>
              <a:t>č.j</a:t>
            </a:r>
            <a:r>
              <a:rPr lang="cs-CZ" sz="2800" dirty="0" smtClean="0"/>
              <a:t>., r. </a:t>
            </a:r>
            <a:r>
              <a:rPr lang="cs-CZ" sz="2800" dirty="0" err="1" smtClean="0"/>
              <a:t>stř</a:t>
            </a:r>
            <a:r>
              <a:rPr lang="cs-CZ" sz="2800" dirty="0" smtClean="0"/>
              <a:t>.- štěněti, krtečkovi, kotěti, kůzleti, myšce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7.p., </a:t>
            </a:r>
            <a:r>
              <a:rPr lang="cs-CZ" sz="2800" dirty="0" err="1" smtClean="0"/>
              <a:t>č.mn</a:t>
            </a:r>
            <a:r>
              <a:rPr lang="cs-CZ" sz="2800" dirty="0" smtClean="0"/>
              <a:t>., </a:t>
            </a:r>
            <a:r>
              <a:rPr lang="cs-CZ" sz="2800" dirty="0" err="1" smtClean="0"/>
              <a:t>r.ž</a:t>
            </a:r>
            <a:r>
              <a:rPr lang="cs-CZ" sz="2800" dirty="0" smtClean="0"/>
              <a:t>.- krabicemi, kostkami, vločkami, růžemi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5.p., </a:t>
            </a:r>
            <a:r>
              <a:rPr lang="cs-CZ" sz="2800" dirty="0" err="1" smtClean="0"/>
              <a:t>č.j</a:t>
            </a:r>
            <a:r>
              <a:rPr lang="cs-CZ" sz="2800" dirty="0" smtClean="0"/>
              <a:t>., </a:t>
            </a:r>
            <a:r>
              <a:rPr lang="cs-CZ" sz="2800" dirty="0" err="1" smtClean="0"/>
              <a:t>r.m</a:t>
            </a:r>
            <a:r>
              <a:rPr lang="cs-CZ" sz="2800" dirty="0" smtClean="0"/>
              <a:t>.- Alenko, </a:t>
            </a:r>
            <a:r>
              <a:rPr lang="cs-CZ" sz="2800" dirty="0"/>
              <a:t>V</a:t>
            </a:r>
            <a:r>
              <a:rPr lang="cs-CZ" sz="2800" dirty="0" smtClean="0"/>
              <a:t>ěrko, Míšo, Lucko, Dano, Dane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2.p., </a:t>
            </a:r>
            <a:r>
              <a:rPr lang="cs-CZ" sz="2800" dirty="0" err="1" smtClean="0"/>
              <a:t>č.j</a:t>
            </a:r>
            <a:r>
              <a:rPr lang="cs-CZ" sz="2800" dirty="0" smtClean="0"/>
              <a:t>., r. </a:t>
            </a:r>
            <a:r>
              <a:rPr lang="cs-CZ" sz="2800" dirty="0" err="1" smtClean="0"/>
              <a:t>stř</a:t>
            </a:r>
            <a:r>
              <a:rPr lang="cs-CZ" sz="2800" dirty="0" smtClean="0"/>
              <a:t>.- dítěte, miminka, moře, kuřete, štěně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3.p., </a:t>
            </a:r>
            <a:r>
              <a:rPr lang="cs-CZ" sz="2800" dirty="0" err="1" smtClean="0"/>
              <a:t>č.mn</a:t>
            </a:r>
            <a:r>
              <a:rPr lang="cs-CZ" sz="2800" dirty="0" smtClean="0"/>
              <a:t>., r. </a:t>
            </a:r>
            <a:r>
              <a:rPr lang="cs-CZ" sz="2800" dirty="0" err="1" smtClean="0"/>
              <a:t>ž</a:t>
            </a:r>
            <a:r>
              <a:rPr lang="cs-CZ" sz="2800" dirty="0" smtClean="0"/>
              <a:t>.- písním, jablkům, mostům, květinám</a:t>
            </a:r>
            <a:endParaRPr lang="cs-CZ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i="1" dirty="0" smtClean="0"/>
              <a:t>Řešení: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1.p., </a:t>
            </a:r>
            <a:r>
              <a:rPr lang="cs-CZ" sz="2800" dirty="0" err="1" smtClean="0"/>
              <a:t>č.mn</a:t>
            </a:r>
            <a:r>
              <a:rPr lang="cs-CZ" sz="2800" dirty="0" smtClean="0"/>
              <a:t>., </a:t>
            </a:r>
            <a:r>
              <a:rPr lang="cs-CZ" sz="2800" dirty="0" err="1" smtClean="0"/>
              <a:t>r.m</a:t>
            </a:r>
            <a:r>
              <a:rPr lang="cs-CZ" sz="2800" dirty="0" smtClean="0"/>
              <a:t>.- raci, krokodýli, kamarádi, ještěrky, ryby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6.p., </a:t>
            </a:r>
            <a:r>
              <a:rPr lang="cs-CZ" sz="2800" dirty="0" err="1" smtClean="0"/>
              <a:t>č.j</a:t>
            </a:r>
            <a:r>
              <a:rPr lang="cs-CZ" sz="2800" dirty="0" smtClean="0"/>
              <a:t>., </a:t>
            </a:r>
            <a:r>
              <a:rPr lang="cs-CZ" sz="2800" dirty="0" err="1" smtClean="0"/>
              <a:t>r.stř</a:t>
            </a:r>
            <a:r>
              <a:rPr lang="cs-CZ" sz="2800" dirty="0" smtClean="0"/>
              <a:t>.- štěněti, krtečkovi, kotěti, kůzleti, myšce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7.p., </a:t>
            </a:r>
            <a:r>
              <a:rPr lang="cs-CZ" sz="2800" dirty="0" err="1" smtClean="0"/>
              <a:t>č.mn</a:t>
            </a:r>
            <a:r>
              <a:rPr lang="cs-CZ" sz="2800" dirty="0" smtClean="0"/>
              <a:t>., </a:t>
            </a:r>
            <a:r>
              <a:rPr lang="cs-CZ" sz="2800" dirty="0" err="1" smtClean="0"/>
              <a:t>r.ž</a:t>
            </a:r>
            <a:r>
              <a:rPr lang="cs-CZ" sz="2800" dirty="0" smtClean="0"/>
              <a:t>.- krabicemi, kostkami, vločkami, růžemi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5.p., </a:t>
            </a:r>
            <a:r>
              <a:rPr lang="cs-CZ" sz="2800" dirty="0" err="1" smtClean="0"/>
              <a:t>č.j</a:t>
            </a:r>
            <a:r>
              <a:rPr lang="cs-CZ" sz="2800" dirty="0" smtClean="0"/>
              <a:t>., </a:t>
            </a:r>
            <a:r>
              <a:rPr lang="cs-CZ" sz="2800" dirty="0" err="1" smtClean="0"/>
              <a:t>r.m</a:t>
            </a:r>
            <a:r>
              <a:rPr lang="cs-CZ" sz="2800" dirty="0" smtClean="0"/>
              <a:t>.- Alenko, </a:t>
            </a:r>
            <a:r>
              <a:rPr lang="cs-CZ" sz="2800" dirty="0"/>
              <a:t>V</a:t>
            </a:r>
            <a:r>
              <a:rPr lang="cs-CZ" sz="2800" dirty="0" smtClean="0"/>
              <a:t>ěrko, Míšo, Lucko, Dano, Dane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2.p., </a:t>
            </a:r>
            <a:r>
              <a:rPr lang="cs-CZ" sz="2800" dirty="0" err="1" smtClean="0"/>
              <a:t>č.j</a:t>
            </a:r>
            <a:r>
              <a:rPr lang="cs-CZ" sz="2800" dirty="0" smtClean="0"/>
              <a:t>., r. </a:t>
            </a:r>
            <a:r>
              <a:rPr lang="cs-CZ" sz="2800" dirty="0" err="1" smtClean="0"/>
              <a:t>stř</a:t>
            </a:r>
            <a:r>
              <a:rPr lang="cs-CZ" sz="2800" dirty="0" smtClean="0"/>
              <a:t>.- dítěte, miminka, moře, kuřete, štěně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3.p., </a:t>
            </a:r>
            <a:r>
              <a:rPr lang="cs-CZ" sz="2800" dirty="0" err="1" smtClean="0"/>
              <a:t>č.mn</a:t>
            </a:r>
            <a:r>
              <a:rPr lang="cs-CZ" sz="2800" dirty="0" smtClean="0"/>
              <a:t>., r. </a:t>
            </a:r>
            <a:r>
              <a:rPr lang="cs-CZ" sz="2800" dirty="0" err="1" smtClean="0"/>
              <a:t>ž</a:t>
            </a:r>
            <a:r>
              <a:rPr lang="cs-CZ" sz="2800" dirty="0" smtClean="0"/>
              <a:t>.- písním, jablkům, mostům, květinám</a:t>
            </a:r>
            <a:endParaRPr lang="cs-CZ" sz="2800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6588224" y="1700808"/>
            <a:ext cx="1368152" cy="576064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7884368" y="1628800"/>
            <a:ext cx="864096" cy="72008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851920" y="2420888"/>
            <a:ext cx="1512168" cy="576064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380312" y="2492896"/>
            <a:ext cx="1152128" cy="43204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555776" y="3933056"/>
            <a:ext cx="1080120" cy="504056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779912" y="3789040"/>
            <a:ext cx="864096" cy="648072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580112" y="3861048"/>
            <a:ext cx="1008112" cy="504056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6516216" y="3933056"/>
            <a:ext cx="936104" cy="504056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7092280" y="4725144"/>
            <a:ext cx="1080120" cy="432048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923928" y="5373216"/>
            <a:ext cx="1296144" cy="576064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5292080" y="5373216"/>
            <a:ext cx="1224136" cy="504056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738</Words>
  <Application>Microsoft Office PowerPoint</Application>
  <PresentationFormat>Předvádění na obrazovce (4:3)</PresentationFormat>
  <Paragraphs>164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Anotace:</vt:lpstr>
      <vt:lpstr>Skloňování</vt:lpstr>
      <vt:lpstr>U vyznačených podstatných jmen urči pád, číslo a rod.</vt:lpstr>
      <vt:lpstr>Řešení:</vt:lpstr>
      <vt:lpstr>Vymyslete podstatná jména podle zadání:</vt:lpstr>
      <vt:lpstr>Řešení:</vt:lpstr>
      <vt:lpstr>Doplňte podstatná jména ve správném tvaru:</vt:lpstr>
      <vt:lpstr>Řešení:</vt:lpstr>
      <vt:lpstr>Najděte chybu:</vt:lpstr>
      <vt:lpstr>Řešení: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</dc:title>
  <dc:creator>Martin</dc:creator>
  <cp:lastModifiedBy>Dum</cp:lastModifiedBy>
  <cp:revision>14</cp:revision>
  <dcterms:created xsi:type="dcterms:W3CDTF">2013-04-28T17:11:02Z</dcterms:created>
  <dcterms:modified xsi:type="dcterms:W3CDTF">2013-06-30T07:46:08Z</dcterms:modified>
</cp:coreProperties>
</file>