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6" r:id="rId4"/>
    <p:sldId id="258" r:id="rId5"/>
    <p:sldId id="257" r:id="rId6"/>
    <p:sldId id="259" r:id="rId7"/>
    <p:sldId id="263" r:id="rId8"/>
    <p:sldId id="260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71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62CB4-4743-48C0-8B84-9E83BE5E49BC}" type="datetimeFigureOut">
              <a:rPr lang="cs-CZ" smtClean="0"/>
              <a:pPr/>
              <a:t>29. 5. 2013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9A740E-EF5C-4BBB-A1F9-35A00994A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Relationship Id="rId9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Citoslovce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5834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učiva o citoslovcích.</a:t>
            </a:r>
          </a:p>
          <a:p>
            <a:pPr>
              <a:buNone/>
            </a:pPr>
            <a:endParaRPr lang="cs-CZ" i="1" dirty="0" smtClean="0">
              <a:latin typeface="Georgia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988840" y="2172782"/>
            <a:ext cx="8782744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Citoslovce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35896" y="5589240"/>
            <a:ext cx="5509280" cy="1246272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Vyjadřují pocity a nálady nebo označují hlasy a zvuky.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16216" y="692696"/>
            <a:ext cx="23042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chemeClr val="accent6">
                    <a:lumMod val="75000"/>
                  </a:schemeClr>
                </a:solidFill>
              </a:rPr>
              <a:t>10.</a:t>
            </a:r>
            <a:endParaRPr lang="cs-CZ" sz="8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4038600" cy="4497363"/>
          </a:xfrm>
        </p:spPr>
        <p:txBody>
          <a:bodyPr/>
          <a:lstStyle/>
          <a:p>
            <a:r>
              <a:rPr lang="cs-CZ" u="sng" dirty="0" smtClean="0"/>
              <a:t>Nálady a pocity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    Ach, aj </a:t>
            </a:r>
            <a:r>
              <a:rPr lang="cs-CZ" dirty="0" err="1" smtClean="0"/>
              <a:t>aj</a:t>
            </a:r>
            <a:r>
              <a:rPr lang="cs-CZ" dirty="0" smtClean="0"/>
              <a:t>, brr, hurá, au, ouvej,  fuj, hej, jejda, jemine, achich, …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569371"/>
          </a:xfrm>
        </p:spPr>
        <p:txBody>
          <a:bodyPr/>
          <a:lstStyle/>
          <a:p>
            <a:r>
              <a:rPr lang="cs-CZ" u="sng" dirty="0" smtClean="0"/>
              <a:t>Hlasy a zvuky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    Hola, hej, </a:t>
            </a:r>
            <a:r>
              <a:rPr lang="cs-CZ" dirty="0" err="1" smtClean="0"/>
              <a:t>ťuk</a:t>
            </a:r>
            <a:r>
              <a:rPr lang="cs-CZ" dirty="0" smtClean="0"/>
              <a:t>, </a:t>
            </a:r>
            <a:r>
              <a:rPr lang="cs-CZ" dirty="0" err="1" smtClean="0"/>
              <a:t>bác</a:t>
            </a:r>
            <a:r>
              <a:rPr lang="cs-CZ" dirty="0" smtClean="0"/>
              <a:t>, </a:t>
            </a:r>
            <a:r>
              <a:rPr lang="cs-CZ" dirty="0" err="1" smtClean="0"/>
              <a:t>bum</a:t>
            </a:r>
            <a:r>
              <a:rPr lang="cs-CZ" dirty="0" smtClean="0"/>
              <a:t>, vrz, haló, hop, žbluňk, kuku, břink, </a:t>
            </a:r>
            <a:r>
              <a:rPr lang="cs-CZ" dirty="0" err="1" smtClean="0"/>
              <a:t>vrkú</a:t>
            </a:r>
            <a:r>
              <a:rPr lang="cs-CZ" dirty="0" smtClean="0"/>
              <a:t>, mňau, </a:t>
            </a:r>
            <a:r>
              <a:rPr lang="cs-CZ" dirty="0" err="1" smtClean="0"/>
              <a:t>bú</a:t>
            </a:r>
            <a:r>
              <a:rPr lang="cs-CZ" dirty="0" smtClean="0"/>
              <a:t>, </a:t>
            </a:r>
            <a:r>
              <a:rPr lang="cs-CZ" dirty="0" err="1" smtClean="0"/>
              <a:t>bé</a:t>
            </a:r>
            <a:r>
              <a:rPr lang="cs-CZ" dirty="0" smtClean="0"/>
              <a:t>, </a:t>
            </a:r>
            <a:r>
              <a:rPr lang="cs-CZ" dirty="0" err="1" smtClean="0"/>
              <a:t>fí</a:t>
            </a:r>
            <a:r>
              <a:rPr lang="cs-CZ" dirty="0" smtClean="0"/>
              <a:t>, </a:t>
            </a:r>
            <a:r>
              <a:rPr lang="cs-CZ" dirty="0" err="1" smtClean="0"/>
              <a:t>ťap</a:t>
            </a:r>
            <a:r>
              <a:rPr lang="cs-CZ" dirty="0" smtClean="0"/>
              <a:t>, 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si povídají zvířata?</a:t>
            </a:r>
            <a:endParaRPr lang="cs-CZ" dirty="0"/>
          </a:p>
        </p:txBody>
      </p:sp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268760"/>
            <a:ext cx="1828800" cy="1828800"/>
          </a:xfrm>
          <a:prstGeom prst="rect">
            <a:avLst/>
          </a:prstGeom>
          <a:noFill/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05064"/>
            <a:ext cx="1828800" cy="1828800"/>
          </a:xfrm>
          <a:prstGeom prst="rect">
            <a:avLst/>
          </a:prstGeom>
          <a:noFill/>
        </p:spPr>
      </p:pic>
      <p:pic>
        <p:nvPicPr>
          <p:cNvPr id="1127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268760"/>
            <a:ext cx="1828800" cy="1828800"/>
          </a:xfrm>
          <a:prstGeom prst="rect">
            <a:avLst/>
          </a:prstGeom>
          <a:noFill/>
        </p:spPr>
      </p:pic>
      <p:pic>
        <p:nvPicPr>
          <p:cNvPr id="1127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4005064"/>
            <a:ext cx="1828800" cy="1828800"/>
          </a:xfrm>
          <a:prstGeom prst="rect">
            <a:avLst/>
          </a:prstGeom>
          <a:noFill/>
        </p:spPr>
      </p:pic>
      <p:pic>
        <p:nvPicPr>
          <p:cNvPr id="11276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005064"/>
            <a:ext cx="1828800" cy="1828800"/>
          </a:xfrm>
          <a:prstGeom prst="rect">
            <a:avLst/>
          </a:prstGeom>
          <a:noFill/>
        </p:spPr>
      </p:pic>
      <p:pic>
        <p:nvPicPr>
          <p:cNvPr id="11278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4005064"/>
            <a:ext cx="1828800" cy="1828800"/>
          </a:xfrm>
          <a:prstGeom prst="rect">
            <a:avLst/>
          </a:prstGeom>
          <a:noFill/>
        </p:spPr>
      </p:pic>
      <p:pic>
        <p:nvPicPr>
          <p:cNvPr id="11280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1268760"/>
            <a:ext cx="1828800" cy="1828800"/>
          </a:xfrm>
          <a:prstGeom prst="rect">
            <a:avLst/>
          </a:prstGeom>
          <a:noFill/>
        </p:spPr>
      </p:pic>
      <p:pic>
        <p:nvPicPr>
          <p:cNvPr id="11282" name="Picture 18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236296" y="1268760"/>
            <a:ext cx="1907704" cy="1828800"/>
          </a:xfrm>
          <a:prstGeom prst="rect">
            <a:avLst/>
          </a:prstGeom>
          <a:noFill/>
        </p:spPr>
      </p:pic>
      <p:pic>
        <p:nvPicPr>
          <p:cNvPr id="11284" name="Picture 20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84168" y="4005064"/>
            <a:ext cx="1828800" cy="1828800"/>
          </a:xfrm>
          <a:prstGeom prst="rect">
            <a:avLst/>
          </a:prstGeom>
          <a:noFill/>
        </p:spPr>
      </p:pic>
      <p:pic>
        <p:nvPicPr>
          <p:cNvPr id="11286" name="Picture 22" descr="Zobrazit podrobnost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1268760"/>
            <a:ext cx="1828800" cy="1828800"/>
          </a:xfrm>
          <a:prstGeom prst="rect">
            <a:avLst/>
          </a:prstGeom>
          <a:noFill/>
        </p:spPr>
      </p:pic>
      <p:pic>
        <p:nvPicPr>
          <p:cNvPr id="11288" name="Picture 24" descr="Zobrazit podrobnosti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596336" y="4005064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3097560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kvák		haf		</a:t>
            </a:r>
            <a:r>
              <a:rPr lang="cs-CZ" dirty="0" err="1" smtClean="0"/>
              <a:t>chro</a:t>
            </a:r>
            <a:r>
              <a:rPr lang="cs-CZ" dirty="0" smtClean="0"/>
              <a:t> </a:t>
            </a:r>
            <a:r>
              <a:rPr lang="cs-CZ" dirty="0" err="1" smtClean="0"/>
              <a:t>chro</a:t>
            </a:r>
            <a:r>
              <a:rPr lang="cs-CZ" dirty="0" smtClean="0"/>
              <a:t>		</a:t>
            </a:r>
            <a:r>
              <a:rPr lang="cs-CZ" dirty="0" err="1" smtClean="0"/>
              <a:t>hú</a:t>
            </a:r>
            <a:r>
              <a:rPr lang="cs-CZ" dirty="0" smtClean="0"/>
              <a:t>		</a:t>
            </a:r>
            <a:r>
              <a:rPr lang="cs-CZ" dirty="0" err="1" smtClean="0"/>
              <a:t>bzz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093296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bú		</a:t>
            </a:r>
            <a:r>
              <a:rPr lang="cs-CZ" dirty="0" err="1" smtClean="0"/>
              <a:t>ihahá</a:t>
            </a:r>
            <a:r>
              <a:rPr lang="cs-CZ" dirty="0" smtClean="0"/>
              <a:t> 	           </a:t>
            </a:r>
            <a:r>
              <a:rPr lang="cs-CZ" dirty="0" err="1" smtClean="0"/>
              <a:t>sss</a:t>
            </a:r>
            <a:r>
              <a:rPr lang="cs-CZ" dirty="0" smtClean="0"/>
              <a:t>		     </a:t>
            </a:r>
            <a:r>
              <a:rPr lang="cs-CZ" dirty="0" err="1" smtClean="0"/>
              <a:t>auu</a:t>
            </a:r>
            <a:r>
              <a:rPr lang="cs-CZ" dirty="0" smtClean="0"/>
              <a:t>		brum		bé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pocity:</a:t>
            </a:r>
            <a:endParaRPr lang="cs-CZ" dirty="0"/>
          </a:p>
        </p:txBody>
      </p:sp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077072"/>
            <a:ext cx="2160240" cy="2232248"/>
          </a:xfrm>
          <a:prstGeom prst="rect">
            <a:avLst/>
          </a:prstGeom>
          <a:noFill/>
        </p:spPr>
      </p:pic>
      <p:pic>
        <p:nvPicPr>
          <p:cNvPr id="1638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556792"/>
            <a:ext cx="1828800" cy="1828800"/>
          </a:xfrm>
          <a:prstGeom prst="rect">
            <a:avLst/>
          </a:prstGeom>
          <a:noFill/>
        </p:spPr>
      </p:pic>
      <p:pic>
        <p:nvPicPr>
          <p:cNvPr id="1639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556792"/>
            <a:ext cx="1828800" cy="1828800"/>
          </a:xfrm>
          <a:prstGeom prst="rect">
            <a:avLst/>
          </a:prstGeom>
          <a:noFill/>
        </p:spPr>
      </p:pic>
      <p:pic>
        <p:nvPicPr>
          <p:cNvPr id="16394" name="Picture 10" descr="Housenka na listu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1556792"/>
            <a:ext cx="1828800" cy="1828800"/>
          </a:xfrm>
          <a:prstGeom prst="rect">
            <a:avLst/>
          </a:prstGeom>
          <a:noFill/>
        </p:spPr>
      </p:pic>
      <p:pic>
        <p:nvPicPr>
          <p:cNvPr id="16396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4437112"/>
            <a:ext cx="1828800" cy="1512168"/>
          </a:xfrm>
          <a:prstGeom prst="rect">
            <a:avLst/>
          </a:prstGeom>
          <a:noFill/>
        </p:spPr>
      </p:pic>
      <p:pic>
        <p:nvPicPr>
          <p:cNvPr id="16398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077072"/>
            <a:ext cx="2016224" cy="2232248"/>
          </a:xfrm>
          <a:prstGeom prst="rect">
            <a:avLst/>
          </a:prstGeom>
          <a:noFill/>
        </p:spPr>
      </p:pic>
      <p:pic>
        <p:nvPicPr>
          <p:cNvPr id="16400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1556792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74872" y="366471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jé		ojoj		jemine		         hurá		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949280"/>
            <a:ext cx="8453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fuj			ach			hop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zvuky:</a:t>
            </a:r>
            <a:endParaRPr lang="cs-CZ" dirty="0"/>
          </a:p>
        </p:txBody>
      </p:sp>
      <p:pic>
        <p:nvPicPr>
          <p:cNvPr id="1026" name="Picture 2" descr="&amp;Zcaron;lutá elektrická vrta&amp;ccaron;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1656184" cy="1656184"/>
          </a:xfrm>
          <a:prstGeom prst="rect">
            <a:avLst/>
          </a:prstGeom>
          <a:noFill/>
        </p:spPr>
      </p:pic>
      <p:pic>
        <p:nvPicPr>
          <p:cNvPr id="1028" name="Picture 4" descr="Kladivo se &amp;zcaron;lutou násado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077072"/>
            <a:ext cx="1612776" cy="1612776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636999">
            <a:off x="3158450" y="1523581"/>
            <a:ext cx="1579862" cy="1579862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700808"/>
            <a:ext cx="1108720" cy="1108720"/>
          </a:xfrm>
          <a:prstGeom prst="rect">
            <a:avLst/>
          </a:prstGeom>
          <a:noFill/>
        </p:spPr>
      </p:pic>
      <p:pic>
        <p:nvPicPr>
          <p:cNvPr id="1036" name="Picture 12" descr="Nákladní aut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4077072"/>
            <a:ext cx="1763688" cy="1763688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36096" y="1412776"/>
            <a:ext cx="1944216" cy="1944216"/>
          </a:xfrm>
          <a:prstGeom prst="rect">
            <a:avLst/>
          </a:prstGeom>
          <a:noFill/>
        </p:spPr>
      </p:pic>
      <p:pic>
        <p:nvPicPr>
          <p:cNvPr id="1040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4077072"/>
            <a:ext cx="1612776" cy="1612776"/>
          </a:xfrm>
          <a:prstGeom prst="rect">
            <a:avLst/>
          </a:prstGeom>
          <a:noFill/>
        </p:spPr>
      </p:pic>
      <p:pic>
        <p:nvPicPr>
          <p:cNvPr id="1042" name="Picture 18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076056" y="4005064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1560" y="3140968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vrr			cink			</a:t>
            </a:r>
            <a:r>
              <a:rPr lang="cs-CZ" dirty="0" err="1" smtClean="0"/>
              <a:t>ššš</a:t>
            </a:r>
            <a:r>
              <a:rPr lang="cs-CZ" dirty="0" smtClean="0"/>
              <a:t>		</a:t>
            </a:r>
            <a:r>
              <a:rPr lang="cs-CZ" dirty="0" err="1" smtClean="0"/>
              <a:t>crr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7564" y="5689848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ťuk			</a:t>
            </a:r>
            <a:r>
              <a:rPr lang="cs-CZ" dirty="0" err="1" smtClean="0"/>
              <a:t>blik</a:t>
            </a:r>
            <a:r>
              <a:rPr lang="cs-CZ" dirty="0" smtClean="0"/>
              <a:t>		ratata			</a:t>
            </a:r>
            <a:r>
              <a:rPr lang="cs-CZ" dirty="0" err="1" smtClean="0"/>
              <a:t>brm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a označte </a:t>
            </a:r>
            <a:r>
              <a:rPr lang="cs-CZ" dirty="0" err="1" smtClean="0"/>
              <a:t>cislovce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    Krocan na dvoře hudruje </a:t>
            </a:r>
            <a:r>
              <a:rPr lang="cs-CZ" dirty="0" err="1" smtClean="0"/>
              <a:t>hudry</a:t>
            </a:r>
            <a:r>
              <a:rPr lang="cs-CZ" dirty="0" smtClean="0"/>
              <a:t>, </a:t>
            </a:r>
            <a:r>
              <a:rPr lang="cs-CZ" dirty="0" err="1" smtClean="0"/>
              <a:t>hudry</a:t>
            </a:r>
            <a:r>
              <a:rPr lang="cs-CZ" dirty="0" smtClean="0"/>
              <a:t>. Vítr fičí </a:t>
            </a:r>
            <a:r>
              <a:rPr lang="cs-CZ" dirty="0" err="1" smtClean="0"/>
              <a:t>fí</a:t>
            </a:r>
            <a:r>
              <a:rPr lang="cs-CZ" dirty="0" smtClean="0"/>
              <a:t>, </a:t>
            </a:r>
            <a:r>
              <a:rPr lang="cs-CZ" dirty="0" err="1" smtClean="0"/>
              <a:t>fí</a:t>
            </a:r>
            <a:r>
              <a:rPr lang="cs-CZ" dirty="0" smtClean="0"/>
              <a:t>. Koník hop přes ohradu. </a:t>
            </a:r>
            <a:r>
              <a:rPr lang="cs-CZ" dirty="0" err="1" smtClean="0"/>
              <a:t>Cipísek</a:t>
            </a:r>
            <a:r>
              <a:rPr lang="cs-CZ" dirty="0" smtClean="0"/>
              <a:t> žbluňk do potoka. Kuřátko pípá v obilí píp, </a:t>
            </a:r>
            <a:r>
              <a:rPr lang="cs-CZ" dirty="0" err="1" smtClean="0"/>
              <a:t>píp</a:t>
            </a:r>
            <a:r>
              <a:rPr lang="cs-CZ" dirty="0" smtClean="0"/>
              <a:t>. Brr, to je zima. Lžička cink o sklenici. Hurá, budou prázdniny. Kukačka kuká kuku na vysokém smrku. Fuj, to jíst nebudu. Prší, kap, </a:t>
            </a:r>
            <a:r>
              <a:rPr lang="cs-CZ" dirty="0" err="1" smtClean="0"/>
              <a:t>kapy</a:t>
            </a:r>
            <a:r>
              <a:rPr lang="cs-CZ" dirty="0" smtClean="0"/>
              <a:t>, kap.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Najděte a označte </a:t>
            </a:r>
            <a:r>
              <a:rPr lang="cs-CZ" dirty="0" err="1" smtClean="0">
                <a:solidFill>
                  <a:srgbClr val="FF0000"/>
                </a:solidFill>
              </a:rPr>
              <a:t>cislovce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    Krocan na dvoře hudruje </a:t>
            </a:r>
            <a:r>
              <a:rPr lang="cs-CZ" dirty="0" err="1" smtClean="0">
                <a:solidFill>
                  <a:srgbClr val="FF0000"/>
                </a:solidFill>
              </a:rPr>
              <a:t>hudry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hudry</a:t>
            </a:r>
            <a:r>
              <a:rPr lang="cs-CZ" dirty="0" smtClean="0"/>
              <a:t>. Vítr fičí </a:t>
            </a:r>
            <a:r>
              <a:rPr lang="cs-CZ" dirty="0" err="1" smtClean="0">
                <a:solidFill>
                  <a:srgbClr val="FF0000"/>
                </a:solidFill>
              </a:rPr>
              <a:t>fí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fí</a:t>
            </a:r>
            <a:r>
              <a:rPr lang="cs-CZ" dirty="0" smtClean="0"/>
              <a:t>. Koník </a:t>
            </a:r>
            <a:r>
              <a:rPr lang="cs-CZ" dirty="0" smtClean="0">
                <a:solidFill>
                  <a:srgbClr val="FF0000"/>
                </a:solidFill>
              </a:rPr>
              <a:t>hop</a:t>
            </a:r>
            <a:r>
              <a:rPr lang="cs-CZ" dirty="0" smtClean="0"/>
              <a:t> přes ohradu. </a:t>
            </a:r>
            <a:r>
              <a:rPr lang="cs-CZ" dirty="0" err="1" smtClean="0"/>
              <a:t>Cipísek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žbluňk</a:t>
            </a:r>
            <a:r>
              <a:rPr lang="cs-CZ" dirty="0" smtClean="0"/>
              <a:t> do potoka. Kuřátko pípá v obilí </a:t>
            </a:r>
            <a:r>
              <a:rPr lang="cs-CZ" dirty="0" smtClean="0">
                <a:solidFill>
                  <a:srgbClr val="FF0000"/>
                </a:solidFill>
              </a:rPr>
              <a:t>píp, </a:t>
            </a:r>
            <a:r>
              <a:rPr lang="cs-CZ" dirty="0" err="1" smtClean="0">
                <a:solidFill>
                  <a:srgbClr val="FF0000"/>
                </a:solidFill>
              </a:rPr>
              <a:t>píp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Brr</a:t>
            </a:r>
            <a:r>
              <a:rPr lang="cs-CZ" dirty="0" smtClean="0"/>
              <a:t>, to je zima. Lžička </a:t>
            </a:r>
            <a:r>
              <a:rPr lang="cs-CZ" dirty="0" smtClean="0">
                <a:solidFill>
                  <a:srgbClr val="FF0000"/>
                </a:solidFill>
              </a:rPr>
              <a:t>cink</a:t>
            </a:r>
            <a:r>
              <a:rPr lang="cs-CZ" dirty="0" smtClean="0"/>
              <a:t> o sklenici. </a:t>
            </a:r>
            <a:r>
              <a:rPr lang="cs-CZ" dirty="0" smtClean="0">
                <a:solidFill>
                  <a:srgbClr val="FF0000"/>
                </a:solidFill>
              </a:rPr>
              <a:t>Hurá</a:t>
            </a:r>
            <a:r>
              <a:rPr lang="cs-CZ" dirty="0" smtClean="0"/>
              <a:t>, budou prázdniny. Kukačka kuká </a:t>
            </a:r>
            <a:r>
              <a:rPr lang="cs-CZ" dirty="0" smtClean="0">
                <a:solidFill>
                  <a:srgbClr val="FF0000"/>
                </a:solidFill>
              </a:rPr>
              <a:t>kuku</a:t>
            </a:r>
            <a:r>
              <a:rPr lang="cs-CZ" dirty="0" smtClean="0"/>
              <a:t> na vysokém smrku. </a:t>
            </a:r>
            <a:r>
              <a:rPr lang="cs-CZ" dirty="0" smtClean="0">
                <a:solidFill>
                  <a:srgbClr val="FF0000"/>
                </a:solidFill>
              </a:rPr>
              <a:t>Fuj</a:t>
            </a:r>
            <a:r>
              <a:rPr lang="cs-CZ" dirty="0" smtClean="0"/>
              <a:t>, to jíst nebudu. Prší, </a:t>
            </a:r>
            <a:r>
              <a:rPr lang="cs-CZ" dirty="0" smtClean="0">
                <a:solidFill>
                  <a:srgbClr val="FF0000"/>
                </a:solidFill>
              </a:rPr>
              <a:t>kap, </a:t>
            </a:r>
            <a:r>
              <a:rPr lang="cs-CZ" dirty="0" err="1" smtClean="0">
                <a:solidFill>
                  <a:srgbClr val="FF0000"/>
                </a:solidFill>
              </a:rPr>
              <a:t>kapy</a:t>
            </a:r>
            <a:r>
              <a:rPr lang="cs-CZ" dirty="0" smtClean="0">
                <a:solidFill>
                  <a:srgbClr val="FF0000"/>
                </a:solidFill>
              </a:rPr>
              <a:t>, kap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Doplňte hlasy zvířat: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268413"/>
            <a:ext cx="8229600" cy="5589587"/>
          </a:xfrm>
        </p:spPr>
        <p:txBody>
          <a:bodyPr numCol="2"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kočka: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pes: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slepice: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ovce: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kůň: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kuře: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krocan: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kráva: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koza: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husa: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vepř: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osel: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kachna: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vrána: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holub: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moucha:</a:t>
            </a:r>
          </a:p>
          <a:p>
            <a:pPr>
              <a:buNone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19675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mňau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87816" y="119675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mé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87816" y="170080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sss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87816" y="227687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chro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87816" y="278092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íá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87816" y="335699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gagaga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87816" y="386104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krá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87816" y="4365104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vrkú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87816" y="501317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bzz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285293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bé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342900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ihahá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3933056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píp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4437112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hudry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83768" y="494116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bú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170080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haf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234888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kokodák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357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Anotace:</vt:lpstr>
      <vt:lpstr>Citoslovce</vt:lpstr>
      <vt:lpstr>Citoslovce</vt:lpstr>
      <vt:lpstr>Jak si povídají zvířata?</vt:lpstr>
      <vt:lpstr>Doplň pocity:</vt:lpstr>
      <vt:lpstr>Doplň zvuky:</vt:lpstr>
      <vt:lpstr>Najděte a označte cislovce:</vt:lpstr>
      <vt:lpstr>Najděte a označte cislovce:</vt:lpstr>
      <vt:lpstr>Doplňte hlasy zvířat: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Citoslovce</dc:title>
  <dc:creator>Martin</dc:creator>
  <cp:lastModifiedBy>martin</cp:lastModifiedBy>
  <cp:revision>18</cp:revision>
  <dcterms:created xsi:type="dcterms:W3CDTF">2013-05-25T16:51:30Z</dcterms:created>
  <dcterms:modified xsi:type="dcterms:W3CDTF">2013-05-29T19:28:17Z</dcterms:modified>
</cp:coreProperties>
</file>