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64" r:id="rId2"/>
    <p:sldId id="266" r:id="rId3"/>
    <p:sldId id="256" r:id="rId4"/>
    <p:sldId id="257" r:id="rId5"/>
    <p:sldId id="258" r:id="rId6"/>
    <p:sldId id="259" r:id="rId7"/>
    <p:sldId id="262" r:id="rId8"/>
    <p:sldId id="261" r:id="rId9"/>
    <p:sldId id="260" r:id="rId10"/>
    <p:sldId id="263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DACEA8-D516-4C47-83CE-6A592D4F4D3A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930E4-0943-4E75-8AF6-8B09A73520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DACEA8-D516-4C47-83CE-6A592D4F4D3A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930E4-0943-4E75-8AF6-8B09A73520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DACEA8-D516-4C47-83CE-6A592D4F4D3A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930E4-0943-4E75-8AF6-8B09A73520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DACEA8-D516-4C47-83CE-6A592D4F4D3A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930E4-0943-4E75-8AF6-8B09A73520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DACEA8-D516-4C47-83CE-6A592D4F4D3A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930E4-0943-4E75-8AF6-8B09A73520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DACEA8-D516-4C47-83CE-6A592D4F4D3A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930E4-0943-4E75-8AF6-8B09A73520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DACEA8-D516-4C47-83CE-6A592D4F4D3A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930E4-0943-4E75-8AF6-8B09A73520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DACEA8-D516-4C47-83CE-6A592D4F4D3A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930E4-0943-4E75-8AF6-8B09A73520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DACEA8-D516-4C47-83CE-6A592D4F4D3A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930E4-0943-4E75-8AF6-8B09A73520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DACEA8-D516-4C47-83CE-6A592D4F4D3A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930E4-0943-4E75-8AF6-8B09A73520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DACEA8-D516-4C47-83CE-6A592D4F4D3A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930E4-0943-4E75-8AF6-8B09A73520B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65DACEA8-D516-4C47-83CE-6A592D4F4D3A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F1B930E4-0943-4E75-8AF6-8B09A73520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21316869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Zdeňka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Sedláčková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jazyk_4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16.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Předložky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5/2013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615834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777283"/>
          </a:xfrm>
        </p:spPr>
        <p:txBody>
          <a:bodyPr/>
          <a:lstStyle/>
          <a:p>
            <a:r>
              <a:rPr lang="cs-CZ" i="1" dirty="0" smtClean="0">
                <a:latin typeface="Georgia" pitchFamily="18" charset="0"/>
              </a:rPr>
              <a:t>Prezentace</a:t>
            </a:r>
            <a:r>
              <a:rPr lang="cs-CZ" dirty="0" smtClean="0">
                <a:latin typeface="Georgia" pitchFamily="18" charset="0"/>
              </a:rPr>
              <a:t> </a:t>
            </a:r>
            <a:r>
              <a:rPr lang="cs-CZ" i="1" dirty="0" smtClean="0">
                <a:latin typeface="Georgia" pitchFamily="18" charset="0"/>
              </a:rPr>
              <a:t>je určena žákům třetího ročníku.</a:t>
            </a:r>
          </a:p>
          <a:p>
            <a:r>
              <a:rPr lang="cs-CZ" i="1" dirty="0" smtClean="0">
                <a:latin typeface="Georgia" pitchFamily="18" charset="0"/>
              </a:rPr>
              <a:t>Slouží k vyvození učiva o předložkách.</a:t>
            </a:r>
          </a:p>
          <a:p>
            <a:pPr>
              <a:buNone/>
            </a:pPr>
            <a:endParaRPr lang="cs-CZ" i="1" dirty="0" smtClean="0">
              <a:latin typeface="Georgia" pitchFamily="18" charset="0"/>
            </a:endParaRP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Předložky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8800" dirty="0" smtClean="0"/>
              <a:t>7.</a:t>
            </a:r>
            <a:endParaRPr lang="cs-CZ" sz="88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539552" y="3581400"/>
            <a:ext cx="3727648" cy="1905001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  se spojují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 s podstatnými jmény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dirty="0" smtClean="0">
                <a:solidFill>
                  <a:srgbClr val="C00000"/>
                </a:solidFill>
              </a:rPr>
              <a:t>  jsou slabičné nebo neslabičné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 píšeme je odděleně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 čteme je dohromady se slovem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Předložky</a:t>
            </a:r>
            <a:endParaRPr lang="cs-CZ" sz="5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067944" y="548680"/>
            <a:ext cx="4032448" cy="5649491"/>
          </a:xfrm>
        </p:spPr>
        <p:txBody>
          <a:bodyPr numCol="2">
            <a:normAutofit/>
          </a:bodyPr>
          <a:lstStyle/>
          <a:p>
            <a:pPr>
              <a:buNone/>
            </a:pPr>
            <a:r>
              <a:rPr lang="cs-CZ" u="sng" dirty="0" smtClean="0"/>
              <a:t>slabičné</a:t>
            </a:r>
          </a:p>
          <a:p>
            <a:pPr>
              <a:buNone/>
            </a:pPr>
            <a:r>
              <a:rPr lang="cs-CZ" sz="2400" dirty="0" smtClean="0"/>
              <a:t>pod, nad</a:t>
            </a:r>
          </a:p>
          <a:p>
            <a:pPr>
              <a:buNone/>
            </a:pPr>
            <a:r>
              <a:rPr lang="cs-CZ" sz="2400" dirty="0" smtClean="0"/>
              <a:t>za, ze</a:t>
            </a:r>
          </a:p>
          <a:p>
            <a:pPr>
              <a:buNone/>
            </a:pPr>
            <a:r>
              <a:rPr lang="cs-CZ" sz="2400" dirty="0" smtClean="0"/>
              <a:t>na, před</a:t>
            </a:r>
          </a:p>
          <a:p>
            <a:pPr>
              <a:buNone/>
            </a:pPr>
            <a:r>
              <a:rPr lang="cs-CZ" sz="2400" dirty="0" smtClean="0"/>
              <a:t>pro, proti</a:t>
            </a:r>
          </a:p>
          <a:p>
            <a:pPr>
              <a:buNone/>
            </a:pPr>
            <a:r>
              <a:rPr lang="cs-CZ" sz="2400" dirty="0" smtClean="0"/>
              <a:t>kolem</a:t>
            </a:r>
          </a:p>
          <a:p>
            <a:pPr>
              <a:buNone/>
            </a:pPr>
            <a:r>
              <a:rPr lang="cs-CZ" sz="2400" dirty="0" smtClean="0"/>
              <a:t>mezi, bez</a:t>
            </a:r>
          </a:p>
          <a:p>
            <a:pPr>
              <a:buNone/>
            </a:pPr>
            <a:r>
              <a:rPr lang="cs-CZ" sz="2400" dirty="0" smtClean="0"/>
              <a:t>od, do </a:t>
            </a:r>
          </a:p>
          <a:p>
            <a:pPr>
              <a:buNone/>
            </a:pPr>
            <a:r>
              <a:rPr lang="cs-CZ" sz="2400" dirty="0" smtClean="0"/>
              <a:t>ke, přes</a:t>
            </a:r>
          </a:p>
          <a:p>
            <a:pPr>
              <a:buNone/>
            </a:pPr>
            <a:r>
              <a:rPr lang="cs-CZ" sz="2400" dirty="0" smtClean="0"/>
              <a:t>vedle</a:t>
            </a:r>
          </a:p>
          <a:p>
            <a:pPr>
              <a:buNone/>
            </a:pPr>
            <a:r>
              <a:rPr lang="cs-CZ" sz="2400" dirty="0" smtClean="0"/>
              <a:t>ve</a:t>
            </a:r>
          </a:p>
          <a:p>
            <a:pPr>
              <a:buNone/>
            </a:pPr>
            <a:r>
              <a:rPr lang="cs-CZ" sz="2400" dirty="0" smtClean="0"/>
              <a:t>u, o</a:t>
            </a:r>
          </a:p>
          <a:p>
            <a:pPr>
              <a:buNone/>
            </a:pPr>
            <a:r>
              <a:rPr lang="cs-CZ" u="sng" dirty="0" smtClean="0"/>
              <a:t>neslabičné</a:t>
            </a:r>
          </a:p>
          <a:p>
            <a:pPr>
              <a:buNone/>
            </a:pPr>
            <a:r>
              <a:rPr lang="cs-CZ" sz="2400" dirty="0" smtClean="0"/>
              <a:t>s</a:t>
            </a:r>
          </a:p>
          <a:p>
            <a:pPr>
              <a:buNone/>
            </a:pPr>
            <a:r>
              <a:rPr lang="cs-CZ" sz="2400" dirty="0" smtClean="0"/>
              <a:t>z</a:t>
            </a:r>
          </a:p>
          <a:p>
            <a:pPr>
              <a:buNone/>
            </a:pPr>
            <a:r>
              <a:rPr lang="cs-CZ" sz="2400" dirty="0" smtClean="0"/>
              <a:t>k</a:t>
            </a:r>
          </a:p>
          <a:p>
            <a:pPr>
              <a:buNone/>
            </a:pPr>
            <a:r>
              <a:rPr lang="cs-CZ" sz="2400" dirty="0"/>
              <a:t>v</a:t>
            </a:r>
            <a:endParaRPr lang="cs-CZ" sz="2400" dirty="0" smtClean="0"/>
          </a:p>
          <a:p>
            <a:pPr>
              <a:buNone/>
            </a:pPr>
            <a:endParaRPr lang="cs-CZ" sz="2400" u="sng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dirty="0" smtClean="0"/>
              <a:t>	</a:t>
            </a:r>
            <a:endParaRPr lang="cs-CZ" u="sng" dirty="0" smtClean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3000"/>
                                        <p:tgtEl>
                                          <p:spTgt spid="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3000" fill="hold"/>
                                        <p:tgtEl>
                                          <p:spTgt spid="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3000" fill="hold"/>
                                        <p:tgtEl>
                                          <p:spTgt spid="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805264"/>
          </a:xfrm>
        </p:spPr>
        <p:txBody>
          <a:bodyPr numCol="2">
            <a:normAutofit fontScale="25000" lnSpcReduction="20000"/>
          </a:bodyPr>
          <a:lstStyle/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9600" dirty="0" smtClean="0">
                <a:solidFill>
                  <a:schemeClr val="bg1"/>
                </a:solidFill>
              </a:rPr>
              <a:t>z lesa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9600" dirty="0" smtClean="0"/>
              <a:t>pod okny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9600" dirty="0" smtClean="0"/>
              <a:t>vedle stromu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9600" dirty="0" smtClean="0"/>
              <a:t>bez dovolení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9600" dirty="0" smtClean="0"/>
              <a:t>přes cestu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9600" dirty="0" smtClean="0"/>
              <a:t>od náměstí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9600" dirty="0" smtClean="0"/>
              <a:t>do vesnice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9600" dirty="0" smtClean="0"/>
              <a:t>nad kolébkou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9600" dirty="0" smtClean="0"/>
              <a:t>k nové škole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endParaRPr lang="cs-CZ" sz="4400" dirty="0"/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endParaRPr lang="cs-CZ" sz="4400" dirty="0" smtClean="0"/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endParaRPr lang="cs-CZ" sz="4400" dirty="0"/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endParaRPr lang="cs-CZ" sz="4400" dirty="0" smtClean="0"/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endParaRPr lang="cs-CZ" sz="9600" dirty="0" smtClean="0"/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9600" dirty="0" smtClean="0">
                <a:solidFill>
                  <a:schemeClr val="bg1"/>
                </a:solidFill>
              </a:rPr>
              <a:t>proti nádraží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9600" dirty="0" smtClean="0"/>
              <a:t>o novém způsobu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9600" dirty="0" smtClean="0"/>
              <a:t>u pekaře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9600" dirty="0" smtClean="0"/>
              <a:t>po vyučování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9600" dirty="0" smtClean="0"/>
              <a:t>kolem javoru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9600" dirty="0" smtClean="0"/>
              <a:t>s malou Lenkou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9600" dirty="0" smtClean="0"/>
              <a:t>pro moji babičku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9600" dirty="0" smtClean="0"/>
              <a:t>v novém obchodě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9600" dirty="0" smtClean="0"/>
              <a:t>před táborem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endParaRPr lang="cs-CZ" sz="9600" dirty="0" smtClean="0"/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endParaRPr lang="cs-CZ" sz="2400" dirty="0" smtClean="0"/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endParaRPr lang="cs-CZ" sz="2400" dirty="0" smtClean="0"/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endParaRPr lang="cs-CZ" sz="2400" dirty="0" smtClean="0"/>
          </a:p>
          <a:p>
            <a:pPr>
              <a:buFont typeface="Wingdings" pitchFamily="2" charset="2"/>
              <a:buChar char="Ø"/>
            </a:pPr>
            <a:endParaRPr lang="cs-CZ" sz="2400" dirty="0" smtClean="0"/>
          </a:p>
          <a:p>
            <a:pPr>
              <a:buFont typeface="Wingdings" pitchFamily="2" charset="2"/>
              <a:buChar char="Ø"/>
            </a:pPr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3200" b="1" i="1" dirty="0" smtClean="0"/>
              <a:t>Označte předložky, pěkně přečtěte:</a:t>
            </a:r>
            <a:endParaRPr lang="cs-CZ" sz="3200" b="1" i="1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805264"/>
          </a:xfrm>
        </p:spPr>
        <p:txBody>
          <a:bodyPr numCol="2">
            <a:normAutofit fontScale="25000" lnSpcReduction="20000"/>
          </a:bodyPr>
          <a:lstStyle/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9600" dirty="0" smtClean="0">
                <a:solidFill>
                  <a:srgbClr val="C00000"/>
                </a:solidFill>
              </a:rPr>
              <a:t>z</a:t>
            </a:r>
            <a:r>
              <a:rPr lang="cs-CZ" sz="9600" dirty="0" smtClean="0"/>
              <a:t> </a:t>
            </a:r>
            <a:r>
              <a:rPr lang="cs-CZ" sz="9600" dirty="0" smtClean="0">
                <a:solidFill>
                  <a:schemeClr val="bg1"/>
                </a:solidFill>
              </a:rPr>
              <a:t>lesa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9600" dirty="0" smtClean="0">
                <a:solidFill>
                  <a:srgbClr val="C00000"/>
                </a:solidFill>
              </a:rPr>
              <a:t>pod</a:t>
            </a:r>
            <a:r>
              <a:rPr lang="cs-CZ" sz="9600" dirty="0" smtClean="0"/>
              <a:t> okny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9600" dirty="0" smtClean="0">
                <a:solidFill>
                  <a:srgbClr val="C00000"/>
                </a:solidFill>
              </a:rPr>
              <a:t>vedle</a:t>
            </a:r>
            <a:r>
              <a:rPr lang="cs-CZ" sz="9600" dirty="0" smtClean="0"/>
              <a:t> stromu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9600" dirty="0" smtClean="0">
                <a:solidFill>
                  <a:srgbClr val="C00000"/>
                </a:solidFill>
              </a:rPr>
              <a:t>bez</a:t>
            </a:r>
            <a:r>
              <a:rPr lang="cs-CZ" sz="9600" dirty="0" smtClean="0"/>
              <a:t> dovolení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9600" dirty="0" smtClean="0">
                <a:solidFill>
                  <a:srgbClr val="C00000"/>
                </a:solidFill>
              </a:rPr>
              <a:t>přes</a:t>
            </a:r>
            <a:r>
              <a:rPr lang="cs-CZ" sz="9600" dirty="0" smtClean="0"/>
              <a:t> cestu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9600" dirty="0" smtClean="0">
                <a:solidFill>
                  <a:srgbClr val="C00000"/>
                </a:solidFill>
              </a:rPr>
              <a:t>od</a:t>
            </a:r>
            <a:r>
              <a:rPr lang="cs-CZ" sz="9600" dirty="0" smtClean="0"/>
              <a:t> náměstí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9600" dirty="0" smtClean="0">
                <a:solidFill>
                  <a:srgbClr val="C00000"/>
                </a:solidFill>
              </a:rPr>
              <a:t>do</a:t>
            </a:r>
            <a:r>
              <a:rPr lang="cs-CZ" sz="9600" dirty="0" smtClean="0"/>
              <a:t> vesnice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9600" dirty="0" smtClean="0">
                <a:solidFill>
                  <a:srgbClr val="C00000"/>
                </a:solidFill>
              </a:rPr>
              <a:t>nad</a:t>
            </a:r>
            <a:r>
              <a:rPr lang="cs-CZ" sz="9600" dirty="0" smtClean="0"/>
              <a:t> kolébkou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9600" dirty="0" smtClean="0">
                <a:solidFill>
                  <a:srgbClr val="C00000"/>
                </a:solidFill>
              </a:rPr>
              <a:t>k</a:t>
            </a:r>
            <a:r>
              <a:rPr lang="cs-CZ" sz="9600" dirty="0" smtClean="0"/>
              <a:t> nové škole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endParaRPr lang="cs-CZ" sz="4400" dirty="0"/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endParaRPr lang="cs-CZ" sz="4400" dirty="0" smtClean="0"/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endParaRPr lang="cs-CZ" sz="4400" dirty="0"/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endParaRPr lang="cs-CZ" sz="4400" dirty="0" smtClean="0"/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endParaRPr lang="cs-CZ" sz="9600" dirty="0" smtClean="0"/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9600" dirty="0" smtClean="0">
                <a:solidFill>
                  <a:srgbClr val="C00000"/>
                </a:solidFill>
              </a:rPr>
              <a:t>prot</a:t>
            </a:r>
            <a:r>
              <a:rPr lang="cs-CZ" sz="9600" dirty="0" smtClean="0">
                <a:solidFill>
                  <a:srgbClr val="FF0000"/>
                </a:solidFill>
              </a:rPr>
              <a:t>i </a:t>
            </a:r>
            <a:r>
              <a:rPr lang="cs-CZ" sz="9600" dirty="0" smtClean="0">
                <a:solidFill>
                  <a:schemeClr val="bg1"/>
                </a:solidFill>
              </a:rPr>
              <a:t>nádraží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9600" dirty="0" smtClean="0">
                <a:solidFill>
                  <a:srgbClr val="C00000"/>
                </a:solidFill>
              </a:rPr>
              <a:t>o</a:t>
            </a:r>
            <a:r>
              <a:rPr lang="cs-CZ" sz="9600" dirty="0" smtClean="0"/>
              <a:t> novém způsobu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9600" dirty="0" smtClean="0">
                <a:solidFill>
                  <a:srgbClr val="C00000"/>
                </a:solidFill>
              </a:rPr>
              <a:t>u </a:t>
            </a:r>
            <a:r>
              <a:rPr lang="cs-CZ" sz="9600" dirty="0" smtClean="0"/>
              <a:t>pekaře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9600" dirty="0" smtClean="0">
                <a:solidFill>
                  <a:srgbClr val="C00000"/>
                </a:solidFill>
              </a:rPr>
              <a:t>po</a:t>
            </a:r>
            <a:r>
              <a:rPr lang="cs-CZ" sz="9600" dirty="0" smtClean="0"/>
              <a:t> vyučování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9600" dirty="0" smtClean="0">
                <a:solidFill>
                  <a:srgbClr val="C00000"/>
                </a:solidFill>
              </a:rPr>
              <a:t>kolem</a:t>
            </a:r>
            <a:r>
              <a:rPr lang="cs-CZ" sz="9600" dirty="0" smtClean="0"/>
              <a:t> javoru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9600" dirty="0" smtClean="0">
                <a:solidFill>
                  <a:srgbClr val="C00000"/>
                </a:solidFill>
              </a:rPr>
              <a:t>s </a:t>
            </a:r>
            <a:r>
              <a:rPr lang="cs-CZ" sz="9600" dirty="0" smtClean="0"/>
              <a:t>malou Lenkou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9600" dirty="0" smtClean="0">
                <a:solidFill>
                  <a:srgbClr val="C00000"/>
                </a:solidFill>
              </a:rPr>
              <a:t>pro</a:t>
            </a:r>
            <a:r>
              <a:rPr lang="cs-CZ" sz="9600" dirty="0" smtClean="0"/>
              <a:t> moji babičku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9600" dirty="0" smtClean="0">
                <a:solidFill>
                  <a:srgbClr val="C00000"/>
                </a:solidFill>
              </a:rPr>
              <a:t>v</a:t>
            </a:r>
            <a:r>
              <a:rPr lang="cs-CZ" sz="9600" dirty="0" smtClean="0"/>
              <a:t> novém obchodě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9600" dirty="0" smtClean="0">
                <a:solidFill>
                  <a:srgbClr val="C00000"/>
                </a:solidFill>
              </a:rPr>
              <a:t>před</a:t>
            </a:r>
            <a:r>
              <a:rPr lang="cs-CZ" sz="9600" dirty="0" smtClean="0"/>
              <a:t> táborem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endParaRPr lang="cs-CZ" sz="9600" dirty="0" smtClean="0"/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endParaRPr lang="cs-CZ" sz="2400" dirty="0" smtClean="0"/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endParaRPr lang="cs-CZ" sz="2400" dirty="0" smtClean="0"/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endParaRPr lang="cs-CZ" sz="2400" dirty="0" smtClean="0"/>
          </a:p>
          <a:p>
            <a:pPr>
              <a:buFont typeface="Wingdings" pitchFamily="2" charset="2"/>
              <a:buChar char="Ø"/>
            </a:pPr>
            <a:endParaRPr lang="cs-CZ" sz="2400" dirty="0" smtClean="0"/>
          </a:p>
          <a:p>
            <a:pPr>
              <a:buFont typeface="Wingdings" pitchFamily="2" charset="2"/>
              <a:buChar char="Ø"/>
            </a:pPr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3200" b="1" i="1" dirty="0" smtClean="0"/>
              <a:t>Označte předložky, pěkně přečtěte:</a:t>
            </a:r>
            <a:endParaRPr lang="cs-CZ" sz="3200" b="1" i="1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amatuj!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předložka ,,z“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77440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C00000"/>
                </a:solidFill>
              </a:rPr>
              <a:t>z koho, čeho 2. pád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z lega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z domu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z jablka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z látky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z mostu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předložka ,,s“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283968" y="2204864"/>
            <a:ext cx="4330824" cy="4062437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C00000"/>
                </a:solidFill>
              </a:rPr>
              <a:t>s kým, čím 7. pád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s legem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s domem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s jablkem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s látkou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s mostem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420616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429000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13736" y="5663197"/>
            <a:ext cx="2592288" cy="70788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Z</a:t>
            </a:r>
            <a:r>
              <a:rPr lang="cs-CZ" sz="2000" dirty="0" smtClean="0"/>
              <a:t> domu se ozývalo strašidelné houkání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48064" y="5663197"/>
            <a:ext cx="3312368" cy="707886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Anežka si </a:t>
            </a:r>
            <a:r>
              <a:rPr lang="cs-CZ" sz="2000" dirty="0" smtClean="0"/>
              <a:t>hraje </a:t>
            </a:r>
            <a:r>
              <a:rPr lang="cs-CZ" sz="2000" b="1" dirty="0" smtClean="0">
                <a:solidFill>
                  <a:srgbClr val="FF0000"/>
                </a:solidFill>
              </a:rPr>
              <a:t>s </a:t>
            </a:r>
            <a:r>
              <a:rPr lang="cs-CZ" sz="2000" dirty="0" smtClean="0"/>
              <a:t>domečkem pro panenky.</a:t>
            </a:r>
            <a:endParaRPr lang="cs-CZ" sz="20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805264"/>
          </a:xfrm>
        </p:spPr>
        <p:txBody>
          <a:bodyPr numCol="2">
            <a:normAutofit fontScale="25000" lnSpcReduction="20000"/>
          </a:bodyPr>
          <a:lstStyle/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9600" dirty="0" smtClean="0">
                <a:solidFill>
                  <a:schemeClr val="bg1"/>
                </a:solidFill>
              </a:rPr>
              <a:t>z</a:t>
            </a:r>
            <a:r>
              <a:rPr lang="cs-CZ" sz="9600" dirty="0" smtClean="0">
                <a:solidFill>
                  <a:schemeClr val="tx1"/>
                </a:solidFill>
              </a:rPr>
              <a:t> _____________________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9600" dirty="0" smtClean="0">
                <a:solidFill>
                  <a:schemeClr val="tx1"/>
                </a:solidFill>
              </a:rPr>
              <a:t>pod __________________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9600" dirty="0" smtClean="0">
                <a:solidFill>
                  <a:schemeClr val="tx1"/>
                </a:solidFill>
              </a:rPr>
              <a:t>vedle _________________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9600" dirty="0" smtClean="0">
                <a:solidFill>
                  <a:schemeClr val="tx1"/>
                </a:solidFill>
              </a:rPr>
              <a:t>bez __________________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9600" dirty="0" smtClean="0">
                <a:solidFill>
                  <a:schemeClr val="tx1"/>
                </a:solidFill>
              </a:rPr>
              <a:t>přes __________________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9600" dirty="0" smtClean="0">
                <a:solidFill>
                  <a:schemeClr val="tx1"/>
                </a:solidFill>
              </a:rPr>
              <a:t>od ___________________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9600" dirty="0" smtClean="0">
                <a:solidFill>
                  <a:schemeClr val="tx1"/>
                </a:solidFill>
              </a:rPr>
              <a:t>do ___________________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9600" dirty="0" smtClean="0">
                <a:solidFill>
                  <a:schemeClr val="tx1"/>
                </a:solidFill>
              </a:rPr>
              <a:t>nad __________________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9600" dirty="0" smtClean="0">
                <a:solidFill>
                  <a:schemeClr val="tx1"/>
                </a:solidFill>
              </a:rPr>
              <a:t>k ____________________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endParaRPr lang="cs-CZ" sz="4400" dirty="0">
              <a:solidFill>
                <a:schemeClr val="bg1"/>
              </a:solidFill>
            </a:endParaRP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endParaRPr lang="cs-CZ" sz="4400" dirty="0" smtClean="0">
              <a:solidFill>
                <a:schemeClr val="bg1"/>
              </a:solidFill>
            </a:endParaRP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endParaRPr lang="cs-CZ" sz="4400" dirty="0">
              <a:solidFill>
                <a:schemeClr val="bg1"/>
              </a:solidFill>
            </a:endParaRP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endParaRPr lang="cs-CZ" sz="4400" dirty="0" smtClean="0">
              <a:solidFill>
                <a:schemeClr val="bg1"/>
              </a:solidFill>
            </a:endParaRP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endParaRPr lang="cs-CZ" sz="9600" dirty="0" smtClean="0">
              <a:solidFill>
                <a:schemeClr val="bg1"/>
              </a:solidFill>
            </a:endParaRP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9600" dirty="0" smtClean="0">
                <a:solidFill>
                  <a:schemeClr val="bg1"/>
                </a:solidFill>
              </a:rPr>
              <a:t>proti </a:t>
            </a:r>
            <a:r>
              <a:rPr lang="cs-CZ" sz="9600" dirty="0" smtClean="0"/>
              <a:t>___________________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9600" dirty="0" smtClean="0"/>
              <a:t>o ______________________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9600" dirty="0" smtClean="0"/>
              <a:t>u ______________________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9600" dirty="0" smtClean="0"/>
              <a:t>po _____________________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9600" dirty="0" smtClean="0"/>
              <a:t>kolem __________________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9600" dirty="0" smtClean="0"/>
              <a:t>s ______________________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9600" dirty="0" smtClean="0"/>
              <a:t>pro ____________________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9600" dirty="0" smtClean="0"/>
              <a:t>v ______________________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9600" dirty="0" smtClean="0"/>
              <a:t>před ___________________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endParaRPr lang="cs-CZ" sz="9600" dirty="0" smtClean="0"/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endParaRPr lang="cs-CZ" sz="2400" dirty="0" smtClean="0"/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endParaRPr lang="cs-CZ" sz="2400" dirty="0" smtClean="0"/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endParaRPr lang="cs-CZ" sz="2400" dirty="0" smtClean="0"/>
          </a:p>
          <a:p>
            <a:pPr>
              <a:buFont typeface="Wingdings" pitchFamily="2" charset="2"/>
              <a:buChar char="Ø"/>
            </a:pPr>
            <a:endParaRPr lang="cs-CZ" sz="2400" dirty="0" smtClean="0"/>
          </a:p>
          <a:p>
            <a:pPr>
              <a:buFont typeface="Wingdings" pitchFamily="2" charset="2"/>
              <a:buChar char="Ø"/>
            </a:pPr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3200" b="1" i="1" dirty="0" smtClean="0"/>
              <a:t>K předložkám doplňte slovní spojení:</a:t>
            </a:r>
            <a:endParaRPr lang="cs-CZ" sz="3200" b="1" i="1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  <a:buNone/>
            </a:pPr>
            <a:r>
              <a:rPr lang="cs-CZ" sz="2400" dirty="0" smtClean="0"/>
              <a:t>	O víkendu pojedu do ________ přes_______. Také můžu jet okolo _______ k _________. V_________před________ zastavím a zavolám na _________. Doufám, že pojedu s _________. V __________ mezi _________ budu hledat ze _________ ________. Před _________se ještě ohlédnu na __________ v ___________. Bez __________ odjedu do ___________. Pro __________ vytvořím překvapení na __________.</a:t>
            </a:r>
            <a:endParaRPr lang="cs-CZ" sz="24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Každý si vymyslete svůj příběh</a:t>
            </a:r>
            <a:r>
              <a:rPr lang="cs-CZ" dirty="0"/>
              <a:t> </a:t>
            </a:r>
            <a:r>
              <a:rPr lang="cs-CZ" dirty="0" smtClean="0">
                <a:sym typeface="Wingdings" pitchFamily="2" charset="2"/>
              </a:rPr>
              <a:t>.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  <a:buNone/>
            </a:pPr>
            <a:r>
              <a:rPr lang="cs-CZ" sz="2400" dirty="0" smtClean="0"/>
              <a:t>	O víkendu pojedu do Moravice přes </a:t>
            </a:r>
            <a:r>
              <a:rPr lang="cs-CZ" sz="2400" dirty="0" err="1" smtClean="0"/>
              <a:t>Melč</a:t>
            </a:r>
            <a:r>
              <a:rPr lang="cs-CZ" sz="2400" dirty="0" smtClean="0"/>
              <a:t>. Také můžu jet okolo </a:t>
            </a:r>
            <a:r>
              <a:rPr lang="cs-CZ" sz="2400" dirty="0" err="1" smtClean="0"/>
              <a:t>Životic</a:t>
            </a:r>
            <a:r>
              <a:rPr lang="cs-CZ" sz="2400" dirty="0" smtClean="0"/>
              <a:t>  k lesu. V Moravici před domem zastavím a zavolám na Marušku. Doufám, že pojedu s panem učitelem Rybou. V lese mezi stromy budu hledat ze dřeva kůru. Před návratem se ještě ohlédnu na Rybu v lese. Bez dlouhých řečí odjedu do školy. Pro moje třeťáky vytvořím překvapení na pondělí. </a:t>
            </a:r>
            <a:endParaRPr lang="cs-CZ" sz="24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Můj příběh</a:t>
            </a:r>
            <a:r>
              <a:rPr lang="cs-CZ" dirty="0"/>
              <a:t> </a:t>
            </a:r>
            <a:r>
              <a:rPr lang="cs-CZ" dirty="0" smtClean="0">
                <a:sym typeface="Wingdings" pitchFamily="2" charset="2"/>
              </a:rPr>
              <a:t>.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6000" y="1714500"/>
            <a:ext cx="4572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111</TotalTime>
  <Words>324</Words>
  <Application>Microsoft Office PowerPoint</Application>
  <PresentationFormat>Předvádění na obrazovce (4:3)</PresentationFormat>
  <Paragraphs>153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Vlnění</vt:lpstr>
      <vt:lpstr>Snímek 1</vt:lpstr>
      <vt:lpstr>Anotace:</vt:lpstr>
      <vt:lpstr>Předložky</vt:lpstr>
      <vt:lpstr>Předložky</vt:lpstr>
      <vt:lpstr>Označte předložky, pěkně přečtěte:</vt:lpstr>
      <vt:lpstr>Označte předložky, pěkně přečtěte:</vt:lpstr>
      <vt:lpstr>Pamatuj!</vt:lpstr>
      <vt:lpstr>K předložkám doplňte slovní spojení:</vt:lpstr>
      <vt:lpstr>Každý si vymyslete svůj příběh . </vt:lpstr>
      <vt:lpstr>Můj příběh . 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Předložky</dc:title>
  <dc:creator>Martin</dc:creator>
  <cp:lastModifiedBy>Dum</cp:lastModifiedBy>
  <cp:revision>17</cp:revision>
  <dcterms:created xsi:type="dcterms:W3CDTF">2013-05-23T18:43:16Z</dcterms:created>
  <dcterms:modified xsi:type="dcterms:W3CDTF">2013-06-30T07:32:22Z</dcterms:modified>
</cp:coreProperties>
</file>