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64E99-B875-49BF-BD2E-6A9FE2C7416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EB258-B98E-47EF-AA4C-EF8A574C7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64E99-B875-49BF-BD2E-6A9FE2C7416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EB258-B98E-47EF-AA4C-EF8A574C7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64E99-B875-49BF-BD2E-6A9FE2C7416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EB258-B98E-47EF-AA4C-EF8A574C7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64E99-B875-49BF-BD2E-6A9FE2C7416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EB258-B98E-47EF-AA4C-EF8A574C7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64E99-B875-49BF-BD2E-6A9FE2C7416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EB258-B98E-47EF-AA4C-EF8A574C7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64E99-B875-49BF-BD2E-6A9FE2C7416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EB258-B98E-47EF-AA4C-EF8A574C7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64E99-B875-49BF-BD2E-6A9FE2C7416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EB258-B98E-47EF-AA4C-EF8A574C7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64E99-B875-49BF-BD2E-6A9FE2C7416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EB258-B98E-47EF-AA4C-EF8A574C7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64E99-B875-49BF-BD2E-6A9FE2C7416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EB258-B98E-47EF-AA4C-EF8A574C7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64E99-B875-49BF-BD2E-6A9FE2C7416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EB258-B98E-47EF-AA4C-EF8A574C7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64E99-B875-49BF-BD2E-6A9FE2C7416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EB258-B98E-47EF-AA4C-EF8A574C7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664E99-B875-49BF-BD2E-6A9FE2C7416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0EB258-B98E-47EF-AA4C-EF8A574C7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Spojky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158341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r>
              <a:rPr lang="cs-CZ" i="1" dirty="0" smtClean="0">
                <a:latin typeface="Georgia" pitchFamily="18" charset="0"/>
              </a:rPr>
              <a:t>Prezentace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i="1" dirty="0" smtClean="0">
                <a:latin typeface="Georgia" pitchFamily="18" charset="0"/>
              </a:rPr>
              <a:t>je určena žákům třetího ročníku.</a:t>
            </a:r>
          </a:p>
          <a:p>
            <a:r>
              <a:rPr lang="cs-CZ" i="1" dirty="0" smtClean="0">
                <a:latin typeface="Georgia" pitchFamily="18" charset="0"/>
              </a:rPr>
              <a:t>Slouží k vyvození učiva o spojkách.</a:t>
            </a:r>
          </a:p>
          <a:p>
            <a:pPr>
              <a:buNone/>
            </a:pPr>
            <a:endParaRPr lang="cs-CZ" i="1" dirty="0" smtClean="0">
              <a:latin typeface="Georgia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 rot="9916782" flipV="1">
            <a:off x="2706552" y="3534507"/>
            <a:ext cx="4816108" cy="1838540"/>
          </a:xfrm>
          <a:noFill/>
        </p:spPr>
        <p:txBody>
          <a:bodyPr>
            <a:normAutofit/>
          </a:bodyPr>
          <a:lstStyle/>
          <a:p>
            <a:r>
              <a:rPr lang="cs-CZ" sz="7200" i="1" dirty="0" smtClean="0">
                <a:latin typeface="Gigi" pitchFamily="82" charset="0"/>
              </a:rPr>
              <a:t>Spojky</a:t>
            </a:r>
            <a:endParaRPr lang="cs-CZ" sz="7200" i="1" dirty="0">
              <a:latin typeface="Gigi" pitchFamily="82" charset="0"/>
            </a:endParaRPr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28080" y="1381160"/>
            <a:ext cx="1872208" cy="187220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</p:pic>
      <p:sp>
        <p:nvSpPr>
          <p:cNvPr id="5" name="TextovéPole 4"/>
          <p:cNvSpPr txBox="1"/>
          <p:nvPr/>
        </p:nvSpPr>
        <p:spPr>
          <a:xfrm>
            <a:off x="5197388" y="2060848"/>
            <a:ext cx="7920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.</a:t>
            </a:r>
            <a:endParaRPr lang="cs-CZ" sz="88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Spojky spojují věty nebo slova.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    a, i, ani, nebo, ale, že, když, protože, však, avšak, jestliže, jakmile, nejen, ač, aby, třebaže, než, …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mezi slovy spojky: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    lžička, prší, když, sobota, proto, letiště, druhý, brzy, jestliže, že, bohatství, ani, i, ze, kdo, mluví, Evropa, dobře, a, jelito, však, kůň, vedle, prosím, aby, meruňková, ale, uvidí se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mezi slovy spojky: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    lžička, prší, </a:t>
            </a:r>
            <a:r>
              <a:rPr lang="cs-CZ" dirty="0" smtClean="0">
                <a:solidFill>
                  <a:srgbClr val="FF0000"/>
                </a:solidFill>
              </a:rPr>
              <a:t>když</a:t>
            </a:r>
            <a:r>
              <a:rPr lang="cs-CZ" dirty="0" smtClean="0"/>
              <a:t>, sobota, </a:t>
            </a:r>
            <a:r>
              <a:rPr lang="cs-CZ" dirty="0" smtClean="0">
                <a:solidFill>
                  <a:srgbClr val="FF0000"/>
                </a:solidFill>
              </a:rPr>
              <a:t>proto</a:t>
            </a:r>
            <a:r>
              <a:rPr lang="cs-CZ" dirty="0" smtClean="0"/>
              <a:t>, letiště, druhý, brzy, </a:t>
            </a:r>
            <a:r>
              <a:rPr lang="cs-CZ" dirty="0" smtClean="0">
                <a:solidFill>
                  <a:srgbClr val="FF0000"/>
                </a:solidFill>
              </a:rPr>
              <a:t>jestliže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že</a:t>
            </a:r>
            <a:r>
              <a:rPr lang="cs-CZ" dirty="0" smtClean="0"/>
              <a:t>, bohatství, </a:t>
            </a:r>
            <a:r>
              <a:rPr lang="cs-CZ" dirty="0" smtClean="0">
                <a:solidFill>
                  <a:srgbClr val="FF0000"/>
                </a:solidFill>
              </a:rPr>
              <a:t>ani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ze, kdo, mluví, Evropa, dobře,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, jelito, </a:t>
            </a:r>
            <a:r>
              <a:rPr lang="cs-CZ" dirty="0" smtClean="0">
                <a:solidFill>
                  <a:srgbClr val="FF0000"/>
                </a:solidFill>
              </a:rPr>
              <a:t>však</a:t>
            </a:r>
            <a:r>
              <a:rPr lang="cs-CZ" dirty="0" smtClean="0"/>
              <a:t>, kůň, vedle, prosím, </a:t>
            </a:r>
            <a:r>
              <a:rPr lang="cs-CZ" dirty="0" smtClean="0">
                <a:solidFill>
                  <a:srgbClr val="FF0000"/>
                </a:solidFill>
              </a:rPr>
              <a:t>aby</a:t>
            </a:r>
            <a:r>
              <a:rPr lang="cs-CZ" dirty="0" smtClean="0"/>
              <a:t>, meruňková, </a:t>
            </a:r>
            <a:r>
              <a:rPr lang="cs-CZ" dirty="0" smtClean="0">
                <a:solidFill>
                  <a:srgbClr val="FF0000"/>
                </a:solidFill>
              </a:rPr>
              <a:t>ale</a:t>
            </a:r>
            <a:r>
              <a:rPr lang="cs-CZ" dirty="0" smtClean="0"/>
              <a:t>, uvidí se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vhodné spojky: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538736" cy="4525963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Petra __Hanka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malý __velký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nůž __vidlička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v sobotu__v neděli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červená___modrá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27089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a, i, ani, nebo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184482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a, i, nebo, ani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357301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a, i, ani, nebo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443711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a, i, ani, nebo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99992" y="522920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a, i, ani, nebo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1628800"/>
            <a:ext cx="2520280" cy="35394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Pamatuj!!!</a:t>
            </a:r>
          </a:p>
          <a:p>
            <a:endParaRPr lang="cs-CZ" sz="3200" b="1" i="1" dirty="0" smtClean="0">
              <a:solidFill>
                <a:srgbClr val="FF0000"/>
              </a:solidFill>
            </a:endParaRPr>
          </a:p>
          <a:p>
            <a:r>
              <a:rPr lang="cs-CZ" sz="3200" i="1" dirty="0" smtClean="0"/>
              <a:t>Před spojkami </a:t>
            </a:r>
            <a:r>
              <a:rPr lang="cs-CZ" sz="3200" i="1" dirty="0" smtClean="0">
                <a:solidFill>
                  <a:srgbClr val="FF0000"/>
                </a:solidFill>
              </a:rPr>
              <a:t>a, i, ani, nebo </a:t>
            </a:r>
            <a:r>
              <a:rPr lang="cs-CZ" sz="3200" i="1" dirty="0" smtClean="0"/>
              <a:t>se většinou nepíše čárka.</a:t>
            </a:r>
          </a:p>
          <a:p>
            <a:endParaRPr lang="cs-CZ" sz="32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ve větách spojky: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Lucka se celý rok pilně učila, aby měla samé jedničky.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Vojta říkal, že rodiče nakupují.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Honza si koupil nový sešit, protože starý už popsal.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Šel bych ven, ale jsem nemocný.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Babička je ráda, když k ní přijedeme.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Jestliže bude pršet, výlet se zruší.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ve větách spojky: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Lucka se celý rok pilně učila</a:t>
            </a:r>
            <a:r>
              <a:rPr lang="cs-CZ" dirty="0" smtClean="0">
                <a:solidFill>
                  <a:srgbClr val="C00000"/>
                </a:solidFill>
              </a:rPr>
              <a:t>, aby </a:t>
            </a:r>
            <a:r>
              <a:rPr lang="cs-CZ" dirty="0" smtClean="0"/>
              <a:t>měla samé jedničky.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Vojta říkal</a:t>
            </a:r>
            <a:r>
              <a:rPr lang="cs-CZ" dirty="0" smtClean="0">
                <a:solidFill>
                  <a:srgbClr val="C00000"/>
                </a:solidFill>
              </a:rPr>
              <a:t>, že </a:t>
            </a:r>
            <a:r>
              <a:rPr lang="cs-CZ" dirty="0" smtClean="0"/>
              <a:t>rodiče nakupují.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Honza si koupil nový sešit</a:t>
            </a:r>
            <a:r>
              <a:rPr lang="cs-CZ" dirty="0" smtClean="0">
                <a:solidFill>
                  <a:srgbClr val="C00000"/>
                </a:solidFill>
              </a:rPr>
              <a:t>, protože </a:t>
            </a:r>
            <a:r>
              <a:rPr lang="cs-CZ" dirty="0" smtClean="0"/>
              <a:t>starý už popsal.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Šel bych ven</a:t>
            </a:r>
            <a:r>
              <a:rPr lang="cs-CZ" dirty="0" smtClean="0">
                <a:solidFill>
                  <a:srgbClr val="C00000"/>
                </a:solidFill>
              </a:rPr>
              <a:t>, ale </a:t>
            </a:r>
            <a:r>
              <a:rPr lang="cs-CZ" dirty="0" smtClean="0"/>
              <a:t>jsem nemocný.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Babička je ráda</a:t>
            </a:r>
            <a:r>
              <a:rPr lang="cs-CZ" dirty="0" smtClean="0">
                <a:solidFill>
                  <a:srgbClr val="C00000"/>
                </a:solidFill>
              </a:rPr>
              <a:t>, když </a:t>
            </a:r>
            <a:r>
              <a:rPr lang="cs-CZ" dirty="0" smtClean="0"/>
              <a:t>k ní přijedeme.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>
                <a:solidFill>
                  <a:srgbClr val="C00000"/>
                </a:solidFill>
              </a:rPr>
              <a:t>Jestliže</a:t>
            </a:r>
            <a:r>
              <a:rPr lang="cs-CZ" dirty="0" smtClean="0"/>
              <a:t> bude pršet</a:t>
            </a:r>
            <a:r>
              <a:rPr lang="cs-CZ" dirty="0" smtClean="0">
                <a:solidFill>
                  <a:srgbClr val="C00000"/>
                </a:solidFill>
              </a:rPr>
              <a:t>,</a:t>
            </a:r>
            <a:r>
              <a:rPr lang="cs-CZ" dirty="0" smtClean="0"/>
              <a:t> výlet se zruší.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4005064"/>
            <a:ext cx="2195736" cy="230832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Pamatuj!!!</a:t>
            </a:r>
          </a:p>
          <a:p>
            <a:r>
              <a:rPr lang="cs-CZ" sz="2800" dirty="0" smtClean="0"/>
              <a:t>Před spojkami obvykle píšeme čárku.</a:t>
            </a:r>
            <a:endParaRPr lang="cs-CZ" sz="28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do vět vhodné spojky: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    Uklízím, ____ bylo doma čisto. Mám jít ven ____ mám zůstat doma? Nemůžu jít na hřiště, ________ je venku bouřka. Jirka luxuje __ Marek zametá. Vydali jsme se na výlet, ______ pršelo. Ráda pracuje na zahradě, ______ svítí slunce. </a:t>
            </a:r>
            <a:r>
              <a:rPr lang="cs-CZ" dirty="0"/>
              <a:t>M</a:t>
            </a:r>
            <a:r>
              <a:rPr lang="cs-CZ" dirty="0" smtClean="0"/>
              <a:t>usím do obchodu, ______ si koupil sandále.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do vět vhodné spojky: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    Uklízím</a:t>
            </a:r>
            <a:r>
              <a:rPr lang="cs-CZ" dirty="0" smtClean="0">
                <a:solidFill>
                  <a:srgbClr val="C00000"/>
                </a:solidFill>
              </a:rPr>
              <a:t>, aby </a:t>
            </a:r>
            <a:r>
              <a:rPr lang="cs-CZ" dirty="0" smtClean="0"/>
              <a:t>bylo doma čisto. Mám jít ven </a:t>
            </a:r>
            <a:r>
              <a:rPr lang="cs-CZ" dirty="0" smtClean="0">
                <a:solidFill>
                  <a:srgbClr val="C00000"/>
                </a:solidFill>
              </a:rPr>
              <a:t>nebo </a:t>
            </a:r>
            <a:r>
              <a:rPr lang="cs-CZ" dirty="0" smtClean="0"/>
              <a:t>mám zůstat doma? Nemůžu jít na hřiště</a:t>
            </a:r>
            <a:r>
              <a:rPr lang="cs-CZ" dirty="0" smtClean="0">
                <a:solidFill>
                  <a:srgbClr val="C00000"/>
                </a:solidFill>
              </a:rPr>
              <a:t>, protože </a:t>
            </a:r>
            <a:r>
              <a:rPr lang="cs-CZ" dirty="0" smtClean="0"/>
              <a:t>je venku bouřka. Jirka luxuje </a:t>
            </a:r>
            <a:r>
              <a:rPr lang="cs-CZ" dirty="0" smtClean="0">
                <a:solidFill>
                  <a:srgbClr val="C00000"/>
                </a:solidFill>
              </a:rPr>
              <a:t>a</a:t>
            </a:r>
            <a:r>
              <a:rPr lang="cs-CZ" dirty="0" smtClean="0"/>
              <a:t> Marek zametá. Vydali jsme se na výlet</a:t>
            </a:r>
            <a:r>
              <a:rPr lang="cs-CZ" dirty="0" smtClean="0">
                <a:solidFill>
                  <a:srgbClr val="C00000"/>
                </a:solidFill>
              </a:rPr>
              <a:t>, přestože </a:t>
            </a:r>
            <a:r>
              <a:rPr lang="cs-CZ" dirty="0" smtClean="0"/>
              <a:t>pršelo. Ráda pracuje na zahradě</a:t>
            </a:r>
            <a:r>
              <a:rPr lang="cs-CZ" dirty="0" smtClean="0">
                <a:solidFill>
                  <a:srgbClr val="C00000"/>
                </a:solidFill>
              </a:rPr>
              <a:t>, když </a:t>
            </a:r>
            <a:r>
              <a:rPr lang="cs-CZ" dirty="0" smtClean="0"/>
              <a:t>svítí slunce. </a:t>
            </a:r>
            <a:r>
              <a:rPr lang="cs-CZ" dirty="0"/>
              <a:t>M</a:t>
            </a:r>
            <a:r>
              <a:rPr lang="cs-CZ" dirty="0" smtClean="0"/>
              <a:t>usím do obchodu</a:t>
            </a:r>
            <a:r>
              <a:rPr lang="cs-CZ" dirty="0" smtClean="0">
                <a:solidFill>
                  <a:srgbClr val="C00000"/>
                </a:solidFill>
              </a:rPr>
              <a:t>, abych </a:t>
            </a:r>
            <a:r>
              <a:rPr lang="cs-CZ" dirty="0" smtClean="0"/>
              <a:t>si koupil sandále.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50000" b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Dokončete souvětí: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84976" cy="4968552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b="1" dirty="0" smtClean="0"/>
              <a:t>Pojedeme do ZOO, protože________________.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Pojedeme do ZOO, když __________________.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Pojedeme do ZOO, ale ___________________.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Pojedeme do ZOO, přestože_______________.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Pojedeme do ZOO a _____________________.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50000" b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Dokončete souvětí: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84976" cy="4968552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b="1" dirty="0" smtClean="0"/>
              <a:t>Pojedeme do ZOO, protože chceme vidět plameňáky.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Pojedeme do ZOO, když bude pěkné počasí.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Pojedeme do ZOO, ale až příští víkend.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Pojedeme do ZOO, přestože se ochladilo.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Pojedeme do ZOO a navštívíme </a:t>
            </a:r>
            <a:r>
              <a:rPr lang="cs-CZ" b="1" smtClean="0"/>
              <a:t>tetu Zdenku.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17145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129</TotalTime>
  <Words>647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Anotace:</vt:lpstr>
      <vt:lpstr>Spojky</vt:lpstr>
      <vt:lpstr>Spojky spojují věty nebo slova. </vt:lpstr>
      <vt:lpstr>Najděte mezi slovy spojky:</vt:lpstr>
      <vt:lpstr>Najděte mezi slovy spojky:</vt:lpstr>
      <vt:lpstr>Doplňte vhodné spojky:</vt:lpstr>
      <vt:lpstr>Najděte ve větách spojky:</vt:lpstr>
      <vt:lpstr>Najděte ve větách spojky:</vt:lpstr>
      <vt:lpstr>Doplňte do vět vhodné spojky:</vt:lpstr>
      <vt:lpstr>Doplňte do vět vhodné spojky:</vt:lpstr>
      <vt:lpstr>Dokončete souvětí:</vt:lpstr>
      <vt:lpstr>Dokončete souvětí: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Spojky</dc:title>
  <dc:creator>Martin</dc:creator>
  <cp:lastModifiedBy>martin</cp:lastModifiedBy>
  <cp:revision>17</cp:revision>
  <dcterms:created xsi:type="dcterms:W3CDTF">2013-05-25T13:50:15Z</dcterms:created>
  <dcterms:modified xsi:type="dcterms:W3CDTF">2013-05-29T19:08:04Z</dcterms:modified>
</cp:coreProperties>
</file>