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4" r:id="rId2"/>
    <p:sldId id="258" r:id="rId3"/>
    <p:sldId id="259" r:id="rId4"/>
    <p:sldId id="261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00CCFF"/>
    <a:srgbClr val="990000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05" autoAdjust="0"/>
  </p:normalViewPr>
  <p:slideViewPr>
    <p:cSldViewPr>
      <p:cViewPr>
        <p:scale>
          <a:sx n="60" d="100"/>
          <a:sy n="60" d="100"/>
        </p:scale>
        <p:origin x="-974" y="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EA6E30-35E3-47C6-AFE7-B5CA64F673C9}" type="datetimeFigureOut">
              <a:rPr lang="cs-CZ" smtClean="0"/>
              <a:t>30.6.2013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4A379C-B8A4-4464-B160-5DE78C58071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702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4A379C-B8A4-4464-B160-5DE78C580714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899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4A379C-B8A4-4464-B160-5DE78C580714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992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38380-865C-494A-8028-6CE6F1B7FE5D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511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75766-9A95-49F6-90A8-CBA436E247BA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581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EC1E3-C5A0-4EAC-A0F8-2358673475D1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159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EC268-73BC-4013-A445-992867F762A3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267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635E1F-5420-4E07-8D86-8AE94C991375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602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90351-B23F-474D-92BF-8569506C0445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64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C50E0-7D13-4393-A4E9-7C3178A277B1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814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54FDB-6AE8-413B-8EB3-506ACDED80BB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068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DF8BA-A11C-4A58-8E57-7E7E2F0F7456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9395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A2B5F-25B2-4A70-AC2F-D59C4097B9AF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1982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02DF9-F88A-4D6B-8249-55658DA84E58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019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4B662-D6CC-4659-9394-E8FFE946931A}" type="datetime1">
              <a:rPr lang="cs-CZ" smtClean="0"/>
              <a:t>30.6.2013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2BBB7-6DFA-40D8-BD11-16CD1675045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629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ynonyma-online.cz/synonymum.php?synonymum=posloupnost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Posloupnost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2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1</a:t>
            </a:fld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7641662"/>
              </p:ext>
            </p:extLst>
          </p:nvPr>
        </p:nvGraphicFramePr>
        <p:xfrm>
          <a:off x="2195736" y="34337"/>
          <a:ext cx="4680520" cy="66864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423861" progId="Word.Document.12">
                  <p:embed/>
                </p:oleObj>
              </mc:Choice>
              <mc:Fallback>
                <p:oleObj name="Dokument" r:id="rId3" imgW="5895909" imgH="842386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34337"/>
                        <a:ext cx="4680520" cy="668645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397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2" y="188639"/>
            <a:ext cx="2853602" cy="58477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POSLOUPNOSTI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2730" y="908720"/>
            <a:ext cx="44612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Zavedení pojmu, definice</a:t>
            </a:r>
            <a:endParaRPr lang="cs-CZ" sz="3200" b="1" i="1" dirty="0">
              <a:solidFill>
                <a:srgbClr val="0000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22052" y="7022326"/>
            <a:ext cx="2133600" cy="365125"/>
          </a:xfrm>
        </p:spPr>
        <p:txBody>
          <a:bodyPr/>
          <a:lstStyle/>
          <a:p>
            <a:fld id="{2CA2BBB7-6DFA-40D8-BD11-16CD16750454}" type="slidenum">
              <a:rPr lang="cs-CZ" smtClean="0"/>
              <a:t>2</a:t>
            </a:fld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2730" y="2894647"/>
            <a:ext cx="76479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u="sng" dirty="0" smtClean="0"/>
              <a:t>synonyma</a:t>
            </a:r>
            <a:r>
              <a:rPr lang="cs-CZ" sz="3200" dirty="0" smtClean="0"/>
              <a:t>: </a:t>
            </a:r>
            <a:r>
              <a:rPr lang="cs-CZ" sz="3600" b="1" i="1" dirty="0">
                <a:solidFill>
                  <a:srgbClr val="990000"/>
                </a:solidFill>
              </a:rPr>
              <a:t>sled, série, pořadí</a:t>
            </a:r>
            <a:r>
              <a:rPr lang="cs-CZ" sz="4400" dirty="0"/>
              <a:t/>
            </a:r>
            <a:br>
              <a:rPr lang="cs-CZ" sz="4400" dirty="0"/>
            </a:br>
            <a:r>
              <a:rPr lang="cs-CZ" i="1" dirty="0" smtClean="0">
                <a:hlinkClick r:id="rId3"/>
              </a:rPr>
              <a:t>http://www.synonyma-online.cz/synonymum.php?synonymum=posloupnost</a:t>
            </a:r>
            <a:endParaRPr lang="cs-CZ" sz="2800" i="1" dirty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2730" y="2112242"/>
            <a:ext cx="5192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u="sng" dirty="0" smtClean="0"/>
              <a:t>slovensky</a:t>
            </a:r>
            <a:r>
              <a:rPr lang="cs-CZ" sz="2800" dirty="0" smtClean="0"/>
              <a:t>: </a:t>
            </a:r>
            <a:r>
              <a:rPr lang="cs-CZ" sz="3600" b="1" i="1" dirty="0" smtClean="0">
                <a:solidFill>
                  <a:srgbClr val="990000"/>
                </a:solidFill>
              </a:rPr>
              <a:t>postupnosť</a:t>
            </a:r>
            <a:endParaRPr lang="cs-CZ" sz="3600" b="1" i="1" dirty="0">
              <a:solidFill>
                <a:srgbClr val="99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2730" y="3933056"/>
            <a:ext cx="839216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u="sng" dirty="0" smtClean="0"/>
              <a:t>encyklopedie</a:t>
            </a:r>
            <a:r>
              <a:rPr lang="cs-CZ" sz="2800" dirty="0" smtClean="0"/>
              <a:t>:</a:t>
            </a:r>
            <a:r>
              <a:rPr lang="cs-CZ" sz="2800" i="1" dirty="0" smtClean="0"/>
              <a:t> </a:t>
            </a:r>
            <a:r>
              <a:rPr lang="cs-CZ" sz="3600" b="1" i="1" dirty="0" smtClean="0">
                <a:solidFill>
                  <a:srgbClr val="990000"/>
                </a:solidFill>
              </a:rPr>
              <a:t>Posloupnost </a:t>
            </a:r>
            <a:r>
              <a:rPr lang="cs-CZ" sz="3600" b="1" i="1" dirty="0">
                <a:solidFill>
                  <a:srgbClr val="990000"/>
                </a:solidFill>
              </a:rPr>
              <a:t>lze definovat jako</a:t>
            </a:r>
            <a:br>
              <a:rPr lang="cs-CZ" sz="3600" b="1" i="1" dirty="0">
                <a:solidFill>
                  <a:srgbClr val="990000"/>
                </a:solidFill>
              </a:rPr>
            </a:br>
            <a:r>
              <a:rPr lang="cs-CZ" sz="3600" b="1" i="1" dirty="0">
                <a:solidFill>
                  <a:srgbClr val="990000"/>
                </a:solidFill>
              </a:rPr>
              <a:t> </a:t>
            </a:r>
            <a:r>
              <a:rPr lang="cs-CZ" sz="3600" b="1" i="1" dirty="0" smtClean="0">
                <a:solidFill>
                  <a:srgbClr val="990000"/>
                </a:solidFill>
              </a:rPr>
              <a:t>zobrazení </a:t>
            </a:r>
            <a:r>
              <a:rPr lang="cs-CZ" sz="3600" b="1" i="1" dirty="0">
                <a:solidFill>
                  <a:srgbClr val="990000"/>
                </a:solidFill>
              </a:rPr>
              <a:t>z množiny přirozených čísel do </a:t>
            </a:r>
            <a:br>
              <a:rPr lang="cs-CZ" sz="3600" b="1" i="1" dirty="0">
                <a:solidFill>
                  <a:srgbClr val="990000"/>
                </a:solidFill>
              </a:rPr>
            </a:br>
            <a:r>
              <a:rPr lang="cs-CZ" sz="3600" b="1" i="1" dirty="0">
                <a:solidFill>
                  <a:srgbClr val="990000"/>
                </a:solidFill>
              </a:rPr>
              <a:t>nějaké celkem libovolné množiny.</a:t>
            </a:r>
            <a:br>
              <a:rPr lang="cs-CZ" sz="3600" b="1" i="1" dirty="0">
                <a:solidFill>
                  <a:srgbClr val="990000"/>
                </a:solidFill>
              </a:rPr>
            </a:br>
            <a:r>
              <a:rPr lang="cs-CZ" i="1" dirty="0" smtClean="0">
                <a:hlinkClick r:id="rId4"/>
              </a:rPr>
              <a:t>http://cs.wikipedia.org/wiki/Posloupnost</a:t>
            </a:r>
            <a:endParaRPr lang="cs-CZ" i="1" dirty="0"/>
          </a:p>
        </p:txBody>
      </p:sp>
      <p:pic>
        <p:nvPicPr>
          <p:cNvPr id="6146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417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22052" y="7022326"/>
            <a:ext cx="2133600" cy="365125"/>
          </a:xfrm>
        </p:spPr>
        <p:txBody>
          <a:bodyPr/>
          <a:lstStyle/>
          <a:p>
            <a:fld id="{2CA2BBB7-6DFA-40D8-BD11-16CD16750454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48680"/>
            <a:ext cx="10683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Např.</a:t>
            </a:r>
            <a:endParaRPr lang="cs-CZ" sz="3200" u="sng" dirty="0"/>
          </a:p>
        </p:txBody>
      </p:sp>
      <p:pic>
        <p:nvPicPr>
          <p:cNvPr id="12" name="Picture 2" descr="emoce,karikatury,montá&amp;zcaron;ní linky,mu&amp;zcaron;i,nádoby,nespokojenost,obchody,osoby,pásové dopravníky,povolání,pracovníci montá&amp;zcaron;ní linky,továrny,výroba,webové animace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90132" y="429481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365568" y="1377130"/>
            <a:ext cx="55548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Výrobní proces je posloupnost jednotlivých</a:t>
            </a:r>
            <a:br>
              <a:rPr lang="cs-CZ" sz="2400" dirty="0" smtClean="0"/>
            </a:br>
            <a:r>
              <a:rPr lang="cs-CZ" sz="2400" dirty="0" smtClean="0"/>
              <a:t>kroků prováděných ve </a:t>
            </a:r>
            <a:r>
              <a:rPr lang="cs-CZ" sz="2400" b="1" u="sng" dirty="0" smtClean="0"/>
              <a:t>stanoveném pořadí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r>
              <a:rPr lang="cs-CZ" sz="2400" dirty="0" smtClean="0"/>
              <a:t>1. krok, 2. krok, 3. krok,   …,  n-</a:t>
            </a:r>
            <a:r>
              <a:rPr lang="cs-CZ" sz="2400" dirty="0" err="1" smtClean="0"/>
              <a:t>tý</a:t>
            </a:r>
            <a:r>
              <a:rPr lang="cs-CZ" sz="2400" dirty="0" smtClean="0"/>
              <a:t> krok</a:t>
            </a:r>
            <a:endParaRPr lang="cs-CZ" sz="2400" dirty="0"/>
          </a:p>
        </p:txBody>
      </p:sp>
      <p:pic>
        <p:nvPicPr>
          <p:cNvPr id="3076" name="Picture 4" descr="animace,&amp;ccaron;as,hodiny,kalendá&amp;rcaron;e,kancelá&amp;rcaron;ské pom&amp;uring;cky,podnikatelské pot&amp;rcaron;eby,rozvrh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90132" y="1977295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377752" y="2924944"/>
                <a:ext cx="5880264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Kalendářní týden je posloupnost jednotlivých </a:t>
                </a:r>
                <a:br>
                  <a:rPr lang="cs-CZ" sz="2400" dirty="0" smtClean="0"/>
                </a:br>
                <a:r>
                  <a:rPr lang="cs-CZ" sz="2400" dirty="0" smtClean="0"/>
                  <a:t>dnů v </a:t>
                </a:r>
                <a:r>
                  <a:rPr lang="cs-CZ" sz="2400" b="1" u="sng" dirty="0" smtClean="0"/>
                  <a:t>neměnném pořadí</a:t>
                </a:r>
                <a:r>
                  <a:rPr lang="cs-CZ" dirty="0" smtClean="0"/>
                  <a:t>:</a:t>
                </a:r>
                <a:br>
                  <a:rPr lang="cs-CZ" dirty="0" smtClean="0"/>
                </a:br>
                <a:r>
                  <a:rPr lang="cs-CZ" sz="2400" dirty="0" smtClean="0"/>
                  <a:t>1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/>
                  <a:t> PO, 2</a:t>
                </a:r>
                <a:r>
                  <a:rPr lang="cs-CZ" sz="24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/>
                  <a:t> ÚT, …, 7</a:t>
                </a:r>
                <a:r>
                  <a:rPr lang="cs-CZ" sz="24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/>
                  <a:t> NE</a:t>
                </a:r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7752" y="2924944"/>
                <a:ext cx="5880264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1554" t="-4061" r="-622" b="-10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0" y="4509120"/>
            <a:ext cx="1600200" cy="2040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464793" y="4914572"/>
                <a:ext cx="5374805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Přirozené mocniny čísla 2 </a:t>
                </a:r>
                <a:r>
                  <a:rPr lang="cs-CZ" sz="2400" b="1" u="sng" dirty="0" smtClean="0"/>
                  <a:t>seřazené</a:t>
                </a:r>
                <a:r>
                  <a:rPr lang="cs-CZ" sz="2400" dirty="0" smtClean="0"/>
                  <a:t> podle </a:t>
                </a:r>
                <a:br>
                  <a:rPr lang="cs-CZ" sz="2400" dirty="0" smtClean="0"/>
                </a:br>
                <a:r>
                  <a:rPr lang="cs-CZ" sz="2400" dirty="0" smtClean="0"/>
                  <a:t>velikosti exponentu tvoří posloupnost.</a:t>
                </a:r>
                <a:br>
                  <a:rPr lang="cs-CZ" sz="2400" dirty="0" smtClean="0"/>
                </a:br>
                <a:r>
                  <a:rPr lang="cs-CZ" sz="2400" dirty="0" smtClean="0"/>
                  <a:t>1</a:t>
                </a:r>
                <a:r>
                  <a:rPr lang="cs-CZ" sz="24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/>
                  <a:t>2, 2</a:t>
                </a:r>
                <a:r>
                  <a:rPr lang="cs-CZ" sz="2400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/>
                  <a:t>4, 3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/>
                  <a:t>8, …</a:t>
                </a:r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4793" y="4914572"/>
                <a:ext cx="5374805" cy="1200329"/>
              </a:xfrm>
              <a:prstGeom prst="rect">
                <a:avLst/>
              </a:prstGeom>
              <a:blipFill rotWithShape="1">
                <a:blip r:embed="rId6"/>
                <a:stretch>
                  <a:fillRect l="-1701" t="-4061" r="-794" b="-10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1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18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22052" y="7022326"/>
            <a:ext cx="2133600" cy="365125"/>
          </a:xfrm>
        </p:spPr>
        <p:txBody>
          <a:bodyPr/>
          <a:lstStyle/>
          <a:p>
            <a:fld id="{2CA2BBB7-6DFA-40D8-BD11-16CD16750454}" type="slidenum">
              <a:rPr lang="cs-CZ" smtClean="0"/>
              <a:t>4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999" y="1772816"/>
            <a:ext cx="7137723" cy="20621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0099"/>
            </a:solidFill>
          </a:ln>
        </p:spPr>
        <p:txBody>
          <a:bodyPr wrap="none" rtlCol="0">
            <a:spAutoFit/>
          </a:bodyPr>
          <a:lstStyle/>
          <a:p>
            <a:pPr algn="just"/>
            <a:r>
              <a:rPr lang="cs-CZ" sz="3200" dirty="0" smtClean="0"/>
              <a:t>Obecně se dá tedy říci, že posloupnost je</a:t>
            </a:r>
            <a:r>
              <a:rPr lang="cs-CZ" sz="3200" b="1" i="1" dirty="0" smtClean="0">
                <a:solidFill>
                  <a:srgbClr val="990000"/>
                </a:solidFill>
              </a:rPr>
              <a:t> </a:t>
            </a:r>
            <a:br>
              <a:rPr lang="cs-CZ" sz="3200" b="1" i="1" dirty="0" smtClean="0">
                <a:solidFill>
                  <a:srgbClr val="990000"/>
                </a:solidFill>
              </a:rPr>
            </a:br>
            <a:r>
              <a:rPr lang="cs-CZ" sz="3200" b="1" i="1" dirty="0" smtClean="0">
                <a:solidFill>
                  <a:srgbClr val="990000"/>
                </a:solidFill>
              </a:rPr>
              <a:t>sled, série, řada </a:t>
            </a:r>
            <a:r>
              <a:rPr lang="cs-CZ" sz="3200" dirty="0" smtClean="0"/>
              <a:t>nějakých objektů. </a:t>
            </a:r>
            <a:br>
              <a:rPr lang="cs-CZ" sz="3200" dirty="0" smtClean="0"/>
            </a:br>
            <a:r>
              <a:rPr lang="cs-CZ" sz="3200" dirty="0" smtClean="0"/>
              <a:t>Objekty samotné a jejich uspořádání jsou </a:t>
            </a:r>
            <a:br>
              <a:rPr lang="cs-CZ" sz="3200" dirty="0" smtClean="0"/>
            </a:br>
            <a:r>
              <a:rPr lang="cs-CZ" sz="3200" dirty="0" smtClean="0"/>
              <a:t>pak přesně definovány.</a:t>
            </a:r>
            <a:r>
              <a:rPr lang="cs-CZ" sz="3200" b="1" i="1" dirty="0" smtClean="0">
                <a:solidFill>
                  <a:srgbClr val="990000"/>
                </a:solidFill>
              </a:rPr>
              <a:t>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2999" y="4658072"/>
            <a:ext cx="7137723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0099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V matematice chápeme posloupnost jako</a:t>
            </a:r>
            <a:br>
              <a:rPr lang="cs-CZ" sz="3200" dirty="0" smtClean="0"/>
            </a:br>
            <a:r>
              <a:rPr lang="cs-CZ" sz="3200" b="1" i="1" dirty="0" smtClean="0">
                <a:solidFill>
                  <a:srgbClr val="990000"/>
                </a:solidFill>
              </a:rPr>
              <a:t>sled, sérii, řadu </a:t>
            </a:r>
            <a:r>
              <a:rPr lang="cs-CZ" sz="3200" dirty="0" smtClean="0"/>
              <a:t>čísel.</a:t>
            </a:r>
            <a:endParaRPr lang="cs-CZ" sz="3200" dirty="0"/>
          </a:p>
        </p:txBody>
      </p:sp>
      <p:pic>
        <p:nvPicPr>
          <p:cNvPr id="12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588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22052" y="7022326"/>
            <a:ext cx="2133600" cy="365125"/>
          </a:xfrm>
        </p:spPr>
        <p:txBody>
          <a:bodyPr/>
          <a:lstStyle/>
          <a:p>
            <a:fld id="{2CA2BBB7-6DFA-40D8-BD11-16CD16750454}" type="slidenum">
              <a:rPr lang="cs-CZ" smtClean="0"/>
              <a:t>5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999" y="1757730"/>
            <a:ext cx="6746783" cy="1200329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Posloupnost je funkce definovaná </a:t>
            </a:r>
            <a:br>
              <a:rPr lang="cs-CZ" sz="3600" b="1" dirty="0" smtClean="0"/>
            </a:br>
            <a:r>
              <a:rPr lang="cs-CZ" sz="3600" b="1" dirty="0" smtClean="0"/>
              <a:t>na množině přirozených čísel.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2999" y="703065"/>
            <a:ext cx="1686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Definice</a:t>
            </a:r>
            <a:r>
              <a:rPr lang="cs-CZ" sz="3200" dirty="0" smtClean="0"/>
              <a:t>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82999" y="3861048"/>
                <a:ext cx="7137723" cy="214212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400" dirty="0" smtClean="0"/>
                  <a:t>definiční obor posloupnosti je konečná množina, pak se posloupnost nazývá </a:t>
                </a:r>
                <a:r>
                  <a:rPr lang="cs-CZ" sz="2400" b="1" u="sng" dirty="0" smtClean="0"/>
                  <a:t>konečná</a:t>
                </a:r>
                <a:r>
                  <a:rPr lang="cs-CZ" sz="2400" dirty="0" smtClean="0"/>
                  <a:t>.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80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800" i="1">
                                <a:solidFill>
                                  <a:srgbClr val="000099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sz="2800" i="1">
                                    <a:solidFill>
                                      <a:srgbClr val="000099"/>
                                    </a:solidFill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800" b="0" i="1">
                                    <a:solidFill>
                                      <a:srgbClr val="000099"/>
                                    </a:solidFill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2800" b="0" i="1">
                                    <a:solidFill>
                                      <a:srgbClr val="000099"/>
                                    </a:solidFill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=1</m:t>
                        </m:r>
                      </m:sub>
                      <m:sup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  <a:ea typeface="Cambria Math"/>
                          </a:rPr>
                          <m:t>𝑘</m:t>
                        </m:r>
                      </m:sup>
                    </m:sSubSup>
                  </m:oMath>
                </a14:m>
                <a:r>
                  <a:rPr lang="cs-CZ" sz="2800" dirty="0" smtClean="0"/>
                  <a:t/>
                </a:r>
                <a:br>
                  <a:rPr lang="cs-CZ" sz="2800" dirty="0" smtClean="0"/>
                </a:br>
                <a:endParaRPr lang="cs-CZ" sz="2800" dirty="0" smtClean="0"/>
              </a:p>
              <a:p>
                <a:pPr marL="457200" indent="-457200">
                  <a:buFont typeface="Arial" pitchFamily="34" charset="0"/>
                  <a:buChar char="•"/>
                </a:pPr>
                <a:r>
                  <a:rPr lang="cs-CZ" sz="2400" dirty="0" smtClean="0"/>
                  <a:t>definiční obor posloupnosti je nekonečná množina, pak se posloupnost nazývá </a:t>
                </a:r>
                <a:r>
                  <a:rPr lang="cs-CZ" sz="2400" b="1" u="sng" dirty="0" smtClean="0"/>
                  <a:t>nekonečná</a:t>
                </a:r>
                <a:r>
                  <a:rPr lang="cs-CZ" sz="2400" dirty="0" smtClean="0"/>
                  <a:t>.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280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sSubSupPr>
                      <m:e>
                        <m:d>
                          <m:dPr>
                            <m:ctrlPr>
                              <a:rPr lang="cs-CZ" sz="2800" i="1">
                                <a:solidFill>
                                  <a:srgbClr val="000099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cs-CZ" sz="2800" i="1">
                                    <a:solidFill>
                                      <a:srgbClr val="000099"/>
                                    </a:solidFill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2800" b="0" i="1">
                                    <a:solidFill>
                                      <a:srgbClr val="000099"/>
                                    </a:solidFill>
                                    <a:latin typeface="Cambria Math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2800" b="0" i="1">
                                    <a:solidFill>
                                      <a:srgbClr val="000099"/>
                                    </a:solidFill>
                                    <a:latin typeface="Cambria Math"/>
                                  </a:rPr>
                                  <m:t>𝑛</m:t>
                                </m:r>
                              </m:sub>
                            </m:sSub>
                          </m:e>
                        </m:d>
                      </m:e>
                      <m:sub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=1</m:t>
                        </m:r>
                      </m:sub>
                      <m:sup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  <a:ea typeface="Cambria Math"/>
                          </a:rPr>
                          <m:t>∞</m:t>
                        </m:r>
                      </m:sup>
                    </m:sSubSup>
                  </m:oMath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999" y="3861048"/>
                <a:ext cx="7137723" cy="21421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29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2BBB7-6DFA-40D8-BD11-16CD16750454}" type="slidenum">
              <a:rPr lang="cs-CZ" smtClean="0"/>
              <a:t>6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692696"/>
            <a:ext cx="3285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Posloupnost jako funkce</a:t>
            </a:r>
            <a:endParaRPr lang="cs-CZ" sz="2400" b="1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99728" y="5167350"/>
                <a:ext cx="5483168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𝑵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2400" b="1" dirty="0" smtClean="0"/>
                  <a:t>… pořadí členu, index</a:t>
                </a:r>
                <a:br>
                  <a:rPr lang="cs-CZ" sz="2400" b="1" dirty="0" smtClean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𝒏</m:t>
                        </m:r>
                      </m:sub>
                    </m:sSub>
                    <m:r>
                      <a:rPr lang="cs-CZ" sz="2400" b="1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𝑹</m:t>
                    </m:r>
                  </m:oMath>
                </a14:m>
                <a:r>
                  <a:rPr lang="cs-CZ" sz="2400" b="1" dirty="0" smtClean="0"/>
                  <a:t> … hodnota n-</a:t>
                </a:r>
                <a:r>
                  <a:rPr lang="cs-CZ" sz="2400" b="1" dirty="0" err="1" smtClean="0"/>
                  <a:t>tého</a:t>
                </a:r>
                <a:r>
                  <a:rPr lang="cs-CZ" sz="2400" b="1" dirty="0" smtClean="0"/>
                  <a:t> členu, n-</a:t>
                </a:r>
                <a:r>
                  <a:rPr lang="cs-CZ" sz="2400" b="1" dirty="0" err="1" smtClean="0"/>
                  <a:t>tý</a:t>
                </a:r>
                <a:r>
                  <a:rPr lang="cs-CZ" sz="2400" b="1" dirty="0" smtClean="0"/>
                  <a:t> člen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728" y="5167350"/>
                <a:ext cx="5483168" cy="830997"/>
              </a:xfrm>
              <a:prstGeom prst="rect">
                <a:avLst/>
              </a:prstGeom>
              <a:blipFill rotWithShape="1">
                <a:blip r:embed="rId2"/>
                <a:stretch>
                  <a:fillRect t="-5882" r="-77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1,2,3,4,&amp;ccaron;íselné symboly,&amp;ccaron;ísla,&amp;ccaron;íslice,kursy,matematika,od&amp;ccaron;ítání,s&amp;ccaron;ítání,škola,symboly,t&amp;rcaron;ídy,vzd&amp;ecaron;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40041"/>
            <a:ext cx="1080449" cy="108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24" y="1268760"/>
            <a:ext cx="5850144" cy="3896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539552" y="5998347"/>
                <a:ext cx="4572000" cy="646331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/>
                  <a:t>     … předchůdce</a:t>
                </a:r>
                <a:br>
                  <a:rPr lang="cs-CZ" b="1" dirty="0" smtClean="0"/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/>
                  <a:t>     … následovník</a:t>
                </a:r>
                <a:endParaRPr lang="cs-CZ" b="1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998347"/>
                <a:ext cx="4572000" cy="646331"/>
              </a:xfrm>
              <a:prstGeom prst="rect">
                <a:avLst/>
              </a:prstGeom>
              <a:blipFill rotWithShape="1">
                <a:blip r:embed="rId5"/>
                <a:stretch>
                  <a:fillRect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673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1784</TotalTime>
  <Words>111</Words>
  <Application>Microsoft Office PowerPoint</Application>
  <PresentationFormat>Předvádění na obrazovce (4:3)</PresentationFormat>
  <Paragraphs>26</Paragraphs>
  <Slides>6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35</cp:revision>
  <dcterms:created xsi:type="dcterms:W3CDTF">2013-06-15T06:22:51Z</dcterms:created>
  <dcterms:modified xsi:type="dcterms:W3CDTF">2013-06-30T07:29:09Z</dcterms:modified>
</cp:coreProperties>
</file>