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63" r:id="rId2"/>
    <p:sldId id="260" r:id="rId3"/>
    <p:sldId id="261" r:id="rId4"/>
    <p:sldId id="262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0000FF"/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3" autoAdjust="0"/>
    <p:restoredTop sz="94605" autoAdjust="0"/>
  </p:normalViewPr>
  <p:slideViewPr>
    <p:cSldViewPr>
      <p:cViewPr>
        <p:scale>
          <a:sx n="70" d="100"/>
          <a:sy n="70" d="100"/>
        </p:scale>
        <p:origin x="-691" y="-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47A380-3BD1-4AF0-BCFF-E9BE46AC0A98}" type="datetimeFigureOut">
              <a:rPr lang="cs-CZ" smtClean="0"/>
              <a:t>30.6.2013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7CAD3A-8976-4769-AB52-7849877A824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89552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4A379C-B8A4-4464-B160-5DE78C580714}" type="slidenum">
              <a:rPr lang="cs-CZ" smtClean="0"/>
              <a:t>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258990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4A379C-B8A4-4464-B160-5DE78C580714}" type="slidenum">
              <a:rPr lang="cs-CZ" smtClean="0"/>
              <a:t>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258990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4A379C-B8A4-4464-B160-5DE78C580714}" type="slidenum">
              <a:rPr lang="cs-CZ" smtClean="0"/>
              <a:t>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258990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94EF39-C8CF-44CB-906B-D684690A88F8}" type="datetimeFigureOut">
              <a:rPr lang="cs-CZ" smtClean="0"/>
              <a:t>30.6.2013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4FD9F6-7DA8-4193-A117-D59097F9C52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73706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94EF39-C8CF-44CB-906B-D684690A88F8}" type="datetimeFigureOut">
              <a:rPr lang="cs-CZ" smtClean="0"/>
              <a:t>30.6.2013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4FD9F6-7DA8-4193-A117-D59097F9C52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18569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94EF39-C8CF-44CB-906B-D684690A88F8}" type="datetimeFigureOut">
              <a:rPr lang="cs-CZ" smtClean="0"/>
              <a:t>30.6.2013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4FD9F6-7DA8-4193-A117-D59097F9C52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71078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94EF39-C8CF-44CB-906B-D684690A88F8}" type="datetimeFigureOut">
              <a:rPr lang="cs-CZ" smtClean="0"/>
              <a:t>30.6.2013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4FD9F6-7DA8-4193-A117-D59097F9C52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4566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94EF39-C8CF-44CB-906B-D684690A88F8}" type="datetimeFigureOut">
              <a:rPr lang="cs-CZ" smtClean="0"/>
              <a:t>30.6.2013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4FD9F6-7DA8-4193-A117-D59097F9C52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826544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94EF39-C8CF-44CB-906B-D684690A88F8}" type="datetimeFigureOut">
              <a:rPr lang="cs-CZ" smtClean="0"/>
              <a:t>30.6.2013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4FD9F6-7DA8-4193-A117-D59097F9C52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7569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94EF39-C8CF-44CB-906B-D684690A88F8}" type="datetimeFigureOut">
              <a:rPr lang="cs-CZ" smtClean="0"/>
              <a:t>30.6.2013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4FD9F6-7DA8-4193-A117-D59097F9C52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09315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94EF39-C8CF-44CB-906B-D684690A88F8}" type="datetimeFigureOut">
              <a:rPr lang="cs-CZ" smtClean="0"/>
              <a:t>30.6.2013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4FD9F6-7DA8-4193-A117-D59097F9C52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972019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94EF39-C8CF-44CB-906B-D684690A88F8}" type="datetimeFigureOut">
              <a:rPr lang="cs-CZ" smtClean="0"/>
              <a:t>30.6.2013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4FD9F6-7DA8-4193-A117-D59097F9C52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389195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94EF39-C8CF-44CB-906B-D684690A88F8}" type="datetimeFigureOut">
              <a:rPr lang="cs-CZ" smtClean="0"/>
              <a:t>30.6.2013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4FD9F6-7DA8-4193-A117-D59097F9C52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10327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94EF39-C8CF-44CB-906B-D684690A88F8}" type="datetimeFigureOut">
              <a:rPr lang="cs-CZ" smtClean="0"/>
              <a:t>30.6.2013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4FD9F6-7DA8-4193-A117-D59097F9C52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681578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94EF39-C8CF-44CB-906B-D684690A88F8}" type="datetimeFigureOut">
              <a:rPr lang="cs-CZ" smtClean="0"/>
              <a:t>30.6.2013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4FD9F6-7DA8-4193-A117-D59097F9C52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11201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40757875"/>
              </p:ext>
            </p:extLst>
          </p:nvPr>
        </p:nvGraphicFramePr>
        <p:xfrm>
          <a:off x="2267744" y="137206"/>
          <a:ext cx="4622914" cy="6604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Dokument" r:id="rId3" imgW="5895909" imgH="8423861" progId="Word.Document.12">
                  <p:embed/>
                </p:oleObj>
              </mc:Choice>
              <mc:Fallback>
                <p:oleObj name="Dokument" r:id="rId3" imgW="5895909" imgH="8423861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267744" y="137206"/>
                        <a:ext cx="4622914" cy="66041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04620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2" y="188639"/>
            <a:ext cx="2853602" cy="584775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b="1" dirty="0" smtClean="0"/>
              <a:t>POSLOUPNOSTI</a:t>
            </a:r>
            <a:endParaRPr lang="cs-CZ" sz="32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7542" y="718541"/>
            <a:ext cx="52631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Způsoby určení posloupnosti</a:t>
            </a:r>
            <a:endParaRPr lang="cs-CZ" sz="3200" b="1" i="1" dirty="0">
              <a:solidFill>
                <a:srgbClr val="0000FF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6522052" y="7022326"/>
            <a:ext cx="2133600" cy="365125"/>
          </a:xfrm>
        </p:spPr>
        <p:txBody>
          <a:bodyPr/>
          <a:lstStyle/>
          <a:p>
            <a:fld id="{2CA2BBB7-6DFA-40D8-BD11-16CD16750454}" type="slidenum">
              <a:rPr lang="cs-CZ" smtClean="0"/>
              <a:t>2</a:t>
            </a:fld>
            <a:endParaRPr lang="cs-CZ" dirty="0"/>
          </a:p>
        </p:txBody>
      </p:sp>
      <p:pic>
        <p:nvPicPr>
          <p:cNvPr id="6146" name="Picture 2" descr="1,2,3,4,&amp;ccaron;íselné symboly,&amp;ccaron;ísla,&amp;ccaron;íslice,kursy,matematika,od&amp;ccaron;ítání,s&amp;ccaron;ítání,škola,symboly,t&amp;rcaron;ídy,vzd&amp;ecaron;lání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340041"/>
            <a:ext cx="1080449" cy="1080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360107" y="1628800"/>
            <a:ext cx="80516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u="sng" dirty="0" smtClean="0"/>
              <a:t>1. Výčtem prvků </a:t>
            </a:r>
            <a:r>
              <a:rPr lang="cs-CZ" sz="2400" dirty="0" smtClean="0"/>
              <a:t>(u konečných posloupností menšího rozsahu)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467542" y="2276872"/>
                <a:ext cx="5949642" cy="1200329"/>
              </a:xfrm>
              <a:prstGeom prst="rect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  <a:ln>
                <a:solidFill>
                  <a:srgbClr val="FF0000"/>
                </a:solidFill>
              </a:ln>
            </p:spPr>
            <p:txBody>
              <a:bodyPr wrap="none" rtlCol="0">
                <a:spAutoFit/>
              </a:bodyPr>
              <a:lstStyle/>
              <a:p>
                <a:pPr marL="457200" indent="-457200">
                  <a:buAutoNum type="alphaLcParenR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cs-CZ" sz="24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400" b="0" i="1" smtClean="0"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cs-CZ" sz="2400" b="0" i="1" smtClean="0">
                            <a:latin typeface="Cambria Math"/>
                          </a:rPr>
                          <m:t>𝑛</m:t>
                        </m:r>
                      </m:sub>
                    </m:sSub>
                    <m:r>
                      <a:rPr lang="cs-CZ" sz="2400" b="0" i="1" smtClean="0">
                        <a:latin typeface="Cambria Math"/>
                      </a:rPr>
                      <m:t>=</m:t>
                    </m:r>
                    <m:d>
                      <m:dPr>
                        <m:ctrlPr>
                          <a:rPr lang="cs-CZ" sz="2400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sz="2400" b="0" i="1" smtClean="0">
                            <a:latin typeface="Cambria Math"/>
                          </a:rPr>
                          <m:t>2;5;8;11;14</m:t>
                        </m:r>
                      </m:e>
                    </m:d>
                  </m:oMath>
                </a14:m>
                <a:endParaRPr lang="cs-CZ" sz="2400" b="0" dirty="0" smtClean="0"/>
              </a:p>
              <a:p>
                <a:pPr marL="457200" indent="-457200">
                  <a:buAutoNum type="alphaLcParenR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cs-CZ" sz="24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400" b="0" i="1" smtClean="0"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cs-CZ" sz="2400" b="0" i="1" smtClean="0">
                            <a:latin typeface="Cambria Math"/>
                          </a:rPr>
                          <m:t>𝑛</m:t>
                        </m:r>
                      </m:sub>
                    </m:sSub>
                    <m:r>
                      <a:rPr lang="cs-CZ" sz="2400" b="0" i="1" smtClean="0">
                        <a:latin typeface="Cambria Math"/>
                      </a:rPr>
                      <m:t>=</m:t>
                    </m:r>
                    <m:d>
                      <m:dPr>
                        <m:ctrlPr>
                          <a:rPr lang="cs-CZ" sz="2400" b="0" i="1" smtClean="0">
                            <a:latin typeface="Cambria Math"/>
                          </a:rPr>
                        </m:ctrlPr>
                      </m:dPr>
                      <m:e>
                        <m:d>
                          <m:dPr>
                            <m:begChr m:val="["/>
                            <m:endChr m:val="]"/>
                            <m:ctrlPr>
                              <a:rPr lang="cs-CZ" sz="2400" b="0" i="1" smtClean="0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sz="2400" b="0" i="1" smtClean="0">
                                <a:latin typeface="Cambria Math"/>
                              </a:rPr>
                              <m:t>1;2</m:t>
                            </m:r>
                          </m:e>
                        </m:d>
                        <m:r>
                          <a:rPr lang="cs-CZ" sz="2400" b="0" i="1" smtClean="0">
                            <a:latin typeface="Cambria Math"/>
                          </a:rPr>
                          <m:t>;</m:t>
                        </m:r>
                        <m:d>
                          <m:dPr>
                            <m:begChr m:val="["/>
                            <m:endChr m:val="]"/>
                            <m:ctrlPr>
                              <a:rPr lang="cs-CZ" sz="2400" b="0" i="1" smtClean="0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sz="2400" b="0" i="1" smtClean="0">
                                <a:latin typeface="Cambria Math"/>
                              </a:rPr>
                              <m:t>2;5</m:t>
                            </m:r>
                          </m:e>
                        </m:d>
                        <m:r>
                          <a:rPr lang="cs-CZ" sz="2400" b="0" i="1" smtClean="0">
                            <a:latin typeface="Cambria Math"/>
                          </a:rPr>
                          <m:t>;</m:t>
                        </m:r>
                        <m:d>
                          <m:dPr>
                            <m:begChr m:val="["/>
                            <m:endChr m:val="]"/>
                            <m:ctrlPr>
                              <a:rPr lang="cs-CZ" sz="2400" b="0" i="1" smtClean="0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sz="2400" b="0" i="1" smtClean="0">
                                <a:latin typeface="Cambria Math"/>
                              </a:rPr>
                              <m:t>3;8</m:t>
                            </m:r>
                          </m:e>
                        </m:d>
                        <m:r>
                          <a:rPr lang="cs-CZ" sz="2400" b="0" i="1" smtClean="0">
                            <a:latin typeface="Cambria Math"/>
                          </a:rPr>
                          <m:t>;</m:t>
                        </m:r>
                        <m:d>
                          <m:dPr>
                            <m:begChr m:val="["/>
                            <m:endChr m:val="]"/>
                            <m:ctrlPr>
                              <a:rPr lang="cs-CZ" sz="2400" b="0" i="1" smtClean="0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sz="2400" b="0" i="1" smtClean="0">
                                <a:latin typeface="Cambria Math"/>
                              </a:rPr>
                              <m:t>4;11</m:t>
                            </m:r>
                          </m:e>
                        </m:d>
                        <m:r>
                          <a:rPr lang="cs-CZ" sz="2400" b="0" i="1" smtClean="0">
                            <a:latin typeface="Cambria Math"/>
                          </a:rPr>
                          <m:t>;</m:t>
                        </m:r>
                        <m:d>
                          <m:dPr>
                            <m:begChr m:val="["/>
                            <m:endChr m:val="]"/>
                            <m:ctrlPr>
                              <a:rPr lang="cs-CZ" sz="2400" b="0" i="1" smtClean="0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sz="2400" b="0" i="1" smtClean="0">
                                <a:latin typeface="Cambria Math"/>
                              </a:rPr>
                              <m:t>5;14</m:t>
                            </m:r>
                          </m:e>
                        </m:d>
                      </m:e>
                    </m:d>
                  </m:oMath>
                </a14:m>
                <a:endParaRPr lang="cs-CZ" sz="2400" b="0" dirty="0" smtClean="0"/>
              </a:p>
              <a:p>
                <a:pPr marL="457200" indent="-457200">
                  <a:buAutoNum type="alphaLcParenR"/>
                </a:pPr>
                <a14:m>
                  <m:oMath xmlns:m="http://schemas.openxmlformats.org/officeDocument/2006/math">
                    <m:r>
                      <a:rPr lang="cs-CZ" sz="2400" b="0" i="1" smtClean="0">
                        <a:latin typeface="Cambria Math"/>
                      </a:rPr>
                      <m:t>𝑔𝑟𝑎𝑓𝑖𝑐𝑘𝑦</m:t>
                    </m:r>
                  </m:oMath>
                </a14:m>
                <a:endParaRPr lang="cs-CZ" sz="2400" b="0" dirty="0" smtClean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542" y="2276872"/>
                <a:ext cx="5949642" cy="1200329"/>
              </a:xfrm>
              <a:prstGeom prst="rect">
                <a:avLst/>
              </a:prstGeom>
              <a:blipFill rotWithShape="1">
                <a:blip r:embed="rId4"/>
                <a:stretch>
                  <a:fillRect l="-1431" t="-3535" b="-9091"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2" y="3596986"/>
            <a:ext cx="3600402" cy="303367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9313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6522052" y="7022326"/>
            <a:ext cx="2133600" cy="365125"/>
          </a:xfrm>
        </p:spPr>
        <p:txBody>
          <a:bodyPr/>
          <a:lstStyle/>
          <a:p>
            <a:fld id="{2CA2BBB7-6DFA-40D8-BD11-16CD16750454}" type="slidenum">
              <a:rPr lang="cs-CZ" smtClean="0"/>
              <a:t>3</a:t>
            </a:fld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95536" y="1628800"/>
            <a:ext cx="683584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u="sng" dirty="0" smtClean="0"/>
              <a:t>2. Vzorcem pro n-</a:t>
            </a:r>
            <a:r>
              <a:rPr lang="cs-CZ" sz="2400" b="1" u="sng" dirty="0" err="1" smtClean="0"/>
              <a:t>tý</a:t>
            </a:r>
            <a:r>
              <a:rPr lang="cs-CZ" sz="2400" b="1" u="sng" dirty="0" smtClean="0"/>
              <a:t> člen</a:t>
            </a:r>
            <a:br>
              <a:rPr lang="cs-CZ" sz="2400" b="1" u="sng" dirty="0" smtClean="0"/>
            </a:br>
            <a:r>
              <a:rPr lang="cs-CZ" sz="2400" dirty="0" smtClean="0"/>
              <a:t>(vhodné pro výpočet libovolného členu posloupnosti)</a:t>
            </a:r>
            <a:endParaRPr lang="cs-CZ" sz="2400" b="1" u="sng" dirty="0" smtClean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Obdélník 3"/>
              <p:cNvSpPr/>
              <p:nvPr/>
            </p:nvSpPr>
            <p:spPr>
              <a:xfrm>
                <a:off x="467542" y="2582551"/>
                <a:ext cx="3882088" cy="680699"/>
              </a:xfrm>
              <a:prstGeom prst="rect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  <a:ln>
                <a:solidFill>
                  <a:srgbClr val="FF0000"/>
                </a:solidFill>
              </a:ln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cs-CZ" sz="3600" b="1" i="1" smtClean="0">
                              <a:latin typeface="Cambria Math"/>
                            </a:rPr>
                          </m:ctrlPr>
                        </m:sSubSupPr>
                        <m:e>
                          <m:sSub>
                            <m:sSubPr>
                              <m:ctrlPr>
                                <a:rPr lang="cs-CZ" sz="3600" b="1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sz="3600" b="1" i="1" smtClean="0">
                                  <a:latin typeface="Cambria Math"/>
                                </a:rPr>
                                <m:t>𝒂</m:t>
                              </m:r>
                            </m:e>
                            <m:sub>
                              <m:r>
                                <a:rPr lang="cs-CZ" sz="3600" b="1" i="1" smtClean="0">
                                  <a:latin typeface="Cambria Math"/>
                                </a:rPr>
                                <m:t>𝒏</m:t>
                              </m:r>
                            </m:sub>
                          </m:sSub>
                          <m:r>
                            <a:rPr lang="cs-CZ" sz="3600" b="1" i="1" smtClean="0">
                              <a:latin typeface="Cambria Math"/>
                            </a:rPr>
                            <m:t>=</m:t>
                          </m:r>
                          <m:d>
                            <m:dPr>
                              <m:ctrlPr>
                                <a:rPr lang="cs-CZ" sz="3600" b="1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3600" b="1" i="1" smtClean="0">
                                  <a:latin typeface="Cambria Math"/>
                                </a:rPr>
                                <m:t>𝟑</m:t>
                              </m:r>
                              <m:r>
                                <a:rPr lang="cs-CZ" sz="3600" b="1" i="1" smtClean="0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  <m:t>𝒏</m:t>
                              </m:r>
                              <m:r>
                                <a:rPr lang="cs-CZ" sz="3600" b="1" i="1" smtClean="0">
                                  <a:latin typeface="Cambria Math"/>
                                </a:rPr>
                                <m:t>−</m:t>
                              </m:r>
                              <m:r>
                                <a:rPr lang="cs-CZ" sz="3600" b="1" i="1" smtClean="0">
                                  <a:latin typeface="Cambria Math"/>
                                </a:rPr>
                                <m:t>𝟏</m:t>
                              </m:r>
                            </m:e>
                          </m:d>
                        </m:e>
                        <m:sub>
                          <m:r>
                            <a:rPr lang="cs-CZ" sz="3600" b="0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𝑛</m:t>
                          </m:r>
                          <m:r>
                            <a:rPr lang="cs-CZ" sz="3600" b="0" i="1" smtClean="0">
                              <a:latin typeface="Cambria Math"/>
                            </a:rPr>
                            <m:t>=1</m:t>
                          </m:r>
                        </m:sub>
                        <m:sup>
                          <m:r>
                            <a:rPr lang="cs-CZ" sz="3600" b="1" i="1" smtClean="0">
                              <a:latin typeface="Cambria Math"/>
                            </a:rPr>
                            <m:t>𝟓</m:t>
                          </m:r>
                        </m:sup>
                      </m:sSubSup>
                    </m:oMath>
                  </m:oMathPara>
                </a14:m>
                <a:endParaRPr lang="cs-CZ" sz="3600" dirty="0"/>
              </a:p>
            </p:txBody>
          </p:sp>
        </mc:Choice>
        <mc:Fallback xmlns="">
          <p:sp>
            <p:nvSpPr>
              <p:cNvPr id="4" name="Obdélník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542" y="2582551"/>
                <a:ext cx="3882088" cy="680699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ovéPole 12"/>
          <p:cNvSpPr txBox="1"/>
          <p:nvPr/>
        </p:nvSpPr>
        <p:spPr>
          <a:xfrm>
            <a:off x="467542" y="188639"/>
            <a:ext cx="2853602" cy="584775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b="1" dirty="0" smtClean="0"/>
              <a:t>POSLOUPNOSTI</a:t>
            </a:r>
            <a:endParaRPr lang="cs-CZ" sz="32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67542" y="718541"/>
            <a:ext cx="52631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Způsoby určení posloupnosti</a:t>
            </a:r>
            <a:endParaRPr lang="cs-CZ" sz="3200" b="1" i="1" dirty="0">
              <a:solidFill>
                <a:srgbClr val="0000FF"/>
              </a:solidFill>
            </a:endParaRPr>
          </a:p>
        </p:txBody>
      </p:sp>
      <p:pic>
        <p:nvPicPr>
          <p:cNvPr id="15" name="Picture 2" descr="1,2,3,4,&amp;ccaron;íselné symboly,&amp;ccaron;ísla,&amp;ccaron;íslice,kursy,matematika,od&amp;ccaron;ítání,s&amp;ccaron;ítání,škola,symboly,t&amp;rcaron;ídy,vzd&amp;ecaron;lání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340041"/>
            <a:ext cx="1080449" cy="1080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467542" y="3429000"/>
                <a:ext cx="4271490" cy="2677656"/>
              </a:xfrm>
              <a:prstGeom prst="rect">
                <a:avLst/>
              </a:prstGeom>
              <a:solidFill>
                <a:srgbClr val="FFFF99"/>
              </a:solidFill>
            </p:spPr>
            <p:txBody>
              <a:bodyPr wrap="none" rtlCol="0">
                <a:spAutoFit/>
              </a:bodyPr>
              <a:lstStyle/>
              <a:p>
                <a:r>
                  <a:rPr lang="cs-CZ" sz="2400" dirty="0" smtClean="0"/>
                  <a:t>Např.: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36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3600" b="0" i="1" smtClean="0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sz="3600" b="0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cs-CZ" sz="3600" b="0" i="1" smtClean="0">
                          <a:latin typeface="Cambria Math"/>
                        </a:rPr>
                        <m:t>=3</m:t>
                      </m:r>
                      <m:r>
                        <a:rPr lang="cs-CZ" sz="3600" b="0" i="1" smtClean="0">
                          <a:latin typeface="Cambria Math"/>
                          <a:ea typeface="Cambria Math"/>
                        </a:rPr>
                        <m:t>∙</m:t>
                      </m:r>
                      <m:r>
                        <a:rPr lang="cs-CZ" sz="3600" b="0" i="1" smtClean="0">
                          <a:solidFill>
                            <a:srgbClr val="0000FF"/>
                          </a:solidFill>
                          <a:latin typeface="Cambria Math"/>
                          <a:ea typeface="Cambria Math"/>
                        </a:rPr>
                        <m:t>1</m:t>
                      </m:r>
                      <m:r>
                        <a:rPr lang="cs-CZ" sz="3600" b="0" i="1" smtClean="0">
                          <a:latin typeface="Cambria Math"/>
                          <a:ea typeface="Cambria Math"/>
                        </a:rPr>
                        <m:t>−1=2</m:t>
                      </m:r>
                    </m:oMath>
                    <m:oMath xmlns:m="http://schemas.openxmlformats.org/officeDocument/2006/math">
                      <m:sSub>
                        <m:sSubPr>
                          <m:ctrlPr>
                            <a:rPr lang="cs-CZ" sz="36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3600" b="0" i="1" smtClean="0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sz="3600" b="0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2</m:t>
                          </m:r>
                        </m:sub>
                      </m:sSub>
                      <m:r>
                        <a:rPr lang="cs-CZ" sz="3600" b="0" i="1" smtClean="0">
                          <a:latin typeface="Cambria Math"/>
                        </a:rPr>
                        <m:t>=3</m:t>
                      </m:r>
                      <m:r>
                        <a:rPr lang="cs-CZ" sz="3600" b="0" i="1" smtClean="0">
                          <a:latin typeface="Cambria Math"/>
                          <a:ea typeface="Cambria Math"/>
                        </a:rPr>
                        <m:t>∙</m:t>
                      </m:r>
                      <m:r>
                        <a:rPr lang="cs-CZ" sz="3600" b="0" i="1" smtClean="0">
                          <a:solidFill>
                            <a:srgbClr val="0000FF"/>
                          </a:solidFill>
                          <a:latin typeface="Cambria Math"/>
                          <a:ea typeface="Cambria Math"/>
                        </a:rPr>
                        <m:t>2</m:t>
                      </m:r>
                      <m:r>
                        <a:rPr lang="cs-CZ" sz="3600" b="0" i="1" smtClean="0">
                          <a:latin typeface="Cambria Math"/>
                          <a:ea typeface="Cambria Math"/>
                        </a:rPr>
                        <m:t>−1=5</m:t>
                      </m:r>
                    </m:oMath>
                    <m:oMath xmlns:m="http://schemas.openxmlformats.org/officeDocument/2006/math">
                      <m:r>
                        <a:rPr lang="cs-CZ" sz="3600" b="0" i="1" smtClean="0">
                          <a:latin typeface="Cambria Math"/>
                          <a:ea typeface="Cambria Math"/>
                        </a:rPr>
                        <m:t>………</m:t>
                      </m:r>
                    </m:oMath>
                    <m:oMath xmlns:m="http://schemas.openxmlformats.org/officeDocument/2006/math">
                      <m:sSub>
                        <m:sSubPr>
                          <m:ctrlPr>
                            <a:rPr lang="cs-CZ" sz="36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3600" b="0" i="1" smtClean="0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sz="3600" b="0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5</m:t>
                          </m:r>
                        </m:sub>
                      </m:sSub>
                      <m:r>
                        <a:rPr lang="cs-CZ" sz="3600" b="0" i="1" smtClean="0">
                          <a:latin typeface="Cambria Math"/>
                        </a:rPr>
                        <m:t>=3</m:t>
                      </m:r>
                      <m:r>
                        <a:rPr lang="cs-CZ" sz="3600" b="0" i="1" smtClean="0">
                          <a:latin typeface="Cambria Math"/>
                          <a:ea typeface="Cambria Math"/>
                        </a:rPr>
                        <m:t>∙</m:t>
                      </m:r>
                      <m:r>
                        <a:rPr lang="cs-CZ" sz="3600" b="0" i="1" smtClean="0">
                          <a:solidFill>
                            <a:srgbClr val="0000FF"/>
                          </a:solidFill>
                          <a:latin typeface="Cambria Math"/>
                          <a:ea typeface="Cambria Math"/>
                        </a:rPr>
                        <m:t>5</m:t>
                      </m:r>
                      <m:r>
                        <a:rPr lang="cs-CZ" sz="3600" b="0" i="1" smtClean="0">
                          <a:latin typeface="Cambria Math"/>
                          <a:ea typeface="Cambria Math"/>
                        </a:rPr>
                        <m:t>−1=2</m:t>
                      </m:r>
                    </m:oMath>
                  </m:oMathPara>
                </a14:m>
                <a:endParaRPr lang="cs-CZ" sz="3600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542" y="3429000"/>
                <a:ext cx="4271490" cy="2677656"/>
              </a:xfrm>
              <a:prstGeom prst="rect">
                <a:avLst/>
              </a:prstGeom>
              <a:blipFill rotWithShape="1">
                <a:blip r:embed="rId5"/>
                <a:stretch>
                  <a:fillRect l="-2286" t="-182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61749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6522052" y="7022326"/>
            <a:ext cx="2133600" cy="365125"/>
          </a:xfrm>
        </p:spPr>
        <p:txBody>
          <a:bodyPr/>
          <a:lstStyle/>
          <a:p>
            <a:fld id="{2CA2BBB7-6DFA-40D8-BD11-16CD16750454}" type="slidenum">
              <a:rPr lang="cs-CZ" smtClean="0"/>
              <a:t>4</a:t>
            </a:fld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95536" y="1628800"/>
            <a:ext cx="815640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u="sng" dirty="0"/>
              <a:t>3</a:t>
            </a:r>
            <a:r>
              <a:rPr lang="cs-CZ" sz="2400" b="1" u="sng" dirty="0" smtClean="0"/>
              <a:t>. Rekurentně</a:t>
            </a:r>
            <a:br>
              <a:rPr lang="cs-CZ" sz="2400" b="1" u="sng" dirty="0" smtClean="0"/>
            </a:br>
            <a:r>
              <a:rPr lang="cs-CZ" sz="2400" dirty="0" smtClean="0"/>
              <a:t>(pomocí předcházejícího či předcházejících členů, vhodné pouze</a:t>
            </a:r>
            <a:br>
              <a:rPr lang="cs-CZ" sz="2400" dirty="0" smtClean="0"/>
            </a:br>
            <a:r>
              <a:rPr lang="cs-CZ" sz="2400" dirty="0" smtClean="0"/>
              <a:t>pro nejbližší následovníky popř. i předchůdce zadaných členů,</a:t>
            </a:r>
            <a:br>
              <a:rPr lang="cs-CZ" sz="2400" dirty="0" smtClean="0"/>
            </a:br>
            <a:r>
              <a:rPr lang="cs-CZ" sz="2400" dirty="0" smtClean="0"/>
              <a:t>možné komplikace při  stanovení rozsahu indexu)</a:t>
            </a:r>
            <a:endParaRPr lang="cs-CZ" sz="2400" b="1" u="sng" dirty="0" smtClean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" name="Obdélník 3"/>
              <p:cNvSpPr/>
              <p:nvPr/>
            </p:nvSpPr>
            <p:spPr>
              <a:xfrm>
                <a:off x="611560" y="3696980"/>
                <a:ext cx="3113737" cy="1631216"/>
              </a:xfrm>
              <a:prstGeom prst="rect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  <a:ln>
                <a:solidFill>
                  <a:srgbClr val="FF0000"/>
                </a:solidFill>
              </a:ln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3600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3600" b="0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sz="3600" b="0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cs-CZ" sz="3600" b="0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=2</m:t>
                      </m:r>
                    </m:oMath>
                    <m:oMath xmlns:m="http://schemas.openxmlformats.org/officeDocument/2006/math">
                      <m:sSub>
                        <m:sSubPr>
                          <m:ctrlPr>
                            <a:rPr lang="cs-CZ" sz="36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3600" b="0" i="1" smtClean="0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sz="3600" b="0" i="1" smtClean="0">
                              <a:latin typeface="Cambria Math"/>
                            </a:rPr>
                            <m:t>𝑘</m:t>
                          </m:r>
                          <m:r>
                            <a:rPr lang="cs-CZ" sz="3600" b="0" i="1" smtClean="0">
                              <a:latin typeface="Cambria Math"/>
                            </a:rPr>
                            <m:t>+1</m:t>
                          </m:r>
                        </m:sub>
                      </m:sSub>
                      <m:r>
                        <a:rPr lang="cs-CZ" sz="3600" b="0" i="1" smtClean="0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cs-CZ" sz="36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3600" b="0" i="1" smtClean="0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sz="3600" b="0" i="1" smtClean="0">
                              <a:latin typeface="Cambria Math"/>
                            </a:rPr>
                            <m:t>𝑘</m:t>
                          </m:r>
                        </m:sub>
                      </m:sSub>
                      <m:r>
                        <a:rPr lang="cs-CZ" sz="3600" b="0" i="0" smtClean="0">
                          <a:latin typeface="Cambria Math"/>
                        </a:rPr>
                        <m:t>+3</m:t>
                      </m:r>
                    </m:oMath>
                    <m:oMath xmlns:m="http://schemas.openxmlformats.org/officeDocument/2006/math">
                      <m:r>
                        <a:rPr lang="cs-CZ" sz="2800" b="0" i="1" smtClean="0">
                          <a:latin typeface="Cambria Math"/>
                        </a:rPr>
                        <m:t>𝑘</m:t>
                      </m:r>
                      <m:r>
                        <a:rPr lang="cs-CZ" sz="2800" b="0" i="1" smtClean="0">
                          <a:latin typeface="Cambria Math"/>
                          <a:ea typeface="Cambria Math"/>
                        </a:rPr>
                        <m:t>∈</m:t>
                      </m:r>
                      <m:r>
                        <a:rPr lang="cs-CZ" sz="2800" b="0" i="1" smtClean="0">
                          <a:latin typeface="Cambria Math"/>
                          <a:ea typeface="Cambria Math"/>
                        </a:rPr>
                        <m:t>𝑁</m:t>
                      </m:r>
                      <m:r>
                        <a:rPr lang="cs-CZ" sz="2800" b="0" i="1" smtClean="0">
                          <a:latin typeface="Cambria Math"/>
                          <a:ea typeface="Cambria Math"/>
                        </a:rPr>
                        <m:t>;</m:t>
                      </m:r>
                      <m:r>
                        <a:rPr lang="cs-CZ" sz="2800" b="0" i="1" smtClean="0">
                          <a:latin typeface="Cambria Math"/>
                          <a:ea typeface="Cambria Math"/>
                        </a:rPr>
                        <m:t>𝑘</m:t>
                      </m:r>
                      <m:r>
                        <a:rPr lang="cs-CZ" sz="2800" b="0" i="1" smtClean="0">
                          <a:latin typeface="Cambria Math"/>
                          <a:ea typeface="Cambria Math"/>
                        </a:rPr>
                        <m:t>&lt;5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>
          <p:sp>
            <p:nvSpPr>
              <p:cNvPr id="4" name="Obdélník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1560" y="3696980"/>
                <a:ext cx="3113737" cy="1631216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ovéPole 12"/>
          <p:cNvSpPr txBox="1"/>
          <p:nvPr/>
        </p:nvSpPr>
        <p:spPr>
          <a:xfrm>
            <a:off x="467542" y="188639"/>
            <a:ext cx="2853602" cy="584775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b="1" dirty="0" smtClean="0"/>
              <a:t>POSLOUPNOSTI</a:t>
            </a:r>
            <a:endParaRPr lang="cs-CZ" sz="32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67542" y="718541"/>
            <a:ext cx="52631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Způsoby určení posloupnosti</a:t>
            </a:r>
            <a:endParaRPr lang="cs-CZ" sz="3200" b="1" i="1" dirty="0">
              <a:solidFill>
                <a:srgbClr val="0000FF"/>
              </a:solidFill>
            </a:endParaRPr>
          </a:p>
        </p:txBody>
      </p:sp>
      <p:pic>
        <p:nvPicPr>
          <p:cNvPr id="15" name="Picture 2" descr="1,2,3,4,&amp;ccaron;íselné symboly,&amp;ccaron;ísla,&amp;ccaron;íslice,kursy,matematika,od&amp;ccaron;ítání,s&amp;ccaron;ítání,škola,symboly,t&amp;rcaron;ídy,vzd&amp;ecaron;lání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340041"/>
            <a:ext cx="1080449" cy="1080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/>
              <p:cNvSpPr txBox="1"/>
              <p:nvPr/>
            </p:nvSpPr>
            <p:spPr>
              <a:xfrm>
                <a:off x="4473736" y="3696980"/>
                <a:ext cx="3833998" cy="1569660"/>
              </a:xfrm>
              <a:prstGeom prst="rect">
                <a:avLst/>
              </a:prstGeom>
              <a:solidFill>
                <a:srgbClr val="FFFF99"/>
              </a:solidFill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2</m:t>
                          </m:r>
                        </m:sub>
                      </m:sSub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cs-CZ" sz="2400" b="0" i="1" smtClean="0">
                          <a:latin typeface="Cambria Math"/>
                        </a:rPr>
                        <m:t>+3</m:t>
                      </m:r>
                      <m:r>
                        <a:rPr lang="cs-CZ" sz="2400" b="0" i="0" smtClean="0">
                          <a:latin typeface="Cambria Math"/>
                        </a:rPr>
                        <m:t>=2+3=5</m:t>
                      </m:r>
                    </m:oMath>
                    <m:oMath xmlns:m="http://schemas.openxmlformats.org/officeDocument/2006/math">
                      <m:sSub>
                        <m:sSub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3</m:t>
                          </m:r>
                        </m:sub>
                      </m:sSub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2</m:t>
                          </m:r>
                        </m:sub>
                      </m:sSub>
                      <m:r>
                        <a:rPr lang="cs-CZ" sz="2400" b="0" i="1" smtClean="0">
                          <a:latin typeface="Cambria Math"/>
                        </a:rPr>
                        <m:t>+3=5+3=8</m:t>
                      </m:r>
                    </m:oMath>
                    <m:oMath xmlns:m="http://schemas.openxmlformats.org/officeDocument/2006/math">
                      <m:sSub>
                        <m:sSub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4</m:t>
                          </m:r>
                        </m:sub>
                      </m:sSub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3</m:t>
                          </m:r>
                        </m:sub>
                      </m:sSub>
                      <m:r>
                        <a:rPr lang="cs-CZ" sz="2400" b="0" i="1" smtClean="0">
                          <a:latin typeface="Cambria Math"/>
                        </a:rPr>
                        <m:t>+3=8+3=11</m:t>
                      </m:r>
                    </m:oMath>
                    <m:oMath xmlns:m="http://schemas.openxmlformats.org/officeDocument/2006/math">
                      <m:sSub>
                        <m:sSub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5</m:t>
                          </m:r>
                        </m:sub>
                      </m:sSub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4</m:t>
                          </m:r>
                        </m:sub>
                      </m:sSub>
                      <m:r>
                        <a:rPr lang="cs-CZ" sz="2400" b="0" i="1" smtClean="0">
                          <a:latin typeface="Cambria Math"/>
                        </a:rPr>
                        <m:t>+3=11+3=14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" name="TextovéPo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73736" y="3696980"/>
                <a:ext cx="3833998" cy="1569660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04371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543</TotalTime>
  <Words>104</Words>
  <Application>Microsoft Office PowerPoint</Application>
  <PresentationFormat>Předvádění na obrazovce (4:3)</PresentationFormat>
  <Paragraphs>23</Paragraphs>
  <Slides>4</Slides>
  <Notes>3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6" baseType="lpstr">
      <vt:lpstr>Motiv systému Office</vt:lpstr>
      <vt:lpstr>Microsoft Word Document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Zdeněk Mrkvička</dc:creator>
  <cp:lastModifiedBy>Zdeněk Mrkvička</cp:lastModifiedBy>
  <cp:revision>17</cp:revision>
  <dcterms:created xsi:type="dcterms:W3CDTF">2013-06-16T08:24:49Z</dcterms:created>
  <dcterms:modified xsi:type="dcterms:W3CDTF">2013-06-30T07:55:05Z</dcterms:modified>
</cp:coreProperties>
</file>