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60" r:id="rId2"/>
    <p:sldId id="258" r:id="rId3"/>
    <p:sldId id="259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678" autoAdjust="0"/>
  </p:normalViewPr>
  <p:slideViewPr>
    <p:cSldViewPr>
      <p:cViewPr>
        <p:scale>
          <a:sx n="70" d="100"/>
          <a:sy n="70" d="100"/>
        </p:scale>
        <p:origin x="-283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04F62D-31F5-44E2-B91E-8B4F12077CA5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63F872-4FCE-4F3B-84D1-E146B2BD8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1103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4A379C-B8A4-4464-B160-5DE78C580714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58990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4A379C-B8A4-4464-B160-5DE78C580714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58990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4BD76-59E8-4B21-9CE5-396B3FC8DB5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F0263-D8C8-451E-9D3B-957458997A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146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4BD76-59E8-4B21-9CE5-396B3FC8DB5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F0263-D8C8-451E-9D3B-957458997A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8025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4BD76-59E8-4B21-9CE5-396B3FC8DB5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F0263-D8C8-451E-9D3B-957458997A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724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4BD76-59E8-4B21-9CE5-396B3FC8DB5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F0263-D8C8-451E-9D3B-957458997A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8539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4BD76-59E8-4B21-9CE5-396B3FC8DB5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F0263-D8C8-451E-9D3B-957458997A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233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4BD76-59E8-4B21-9CE5-396B3FC8DB5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F0263-D8C8-451E-9D3B-957458997A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4109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4BD76-59E8-4B21-9CE5-396B3FC8DB5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F0263-D8C8-451E-9D3B-957458997A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98844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4BD76-59E8-4B21-9CE5-396B3FC8DB5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F0263-D8C8-451E-9D3B-957458997A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22983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4BD76-59E8-4B21-9CE5-396B3FC8DB5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F0263-D8C8-451E-9D3B-957458997A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646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4BD76-59E8-4B21-9CE5-396B3FC8DB5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F0263-D8C8-451E-9D3B-957458997A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755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4BD76-59E8-4B21-9CE5-396B3FC8DB5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F0263-D8C8-451E-9D3B-957458997A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851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64BD76-59E8-4B21-9CE5-396B3FC8DB5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AF0263-D8C8-451E-9D3B-957458997A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0129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emf"/><Relationship Id="rId3" Type="http://schemas.openxmlformats.org/officeDocument/2006/relationships/notesSlide" Target="../notesSlides/notesSlide1.xml"/><Relationship Id="rId7" Type="http://schemas.openxmlformats.org/officeDocument/2006/relationships/package" Target="../embeddings/Microsoft_Excel_Worksheet2.xls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4.wmf"/><Relationship Id="rId4" Type="http://schemas.openxmlformats.org/officeDocument/2006/relationships/image" Target="../media/image3.jpeg"/><Relationship Id="rId9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emf"/><Relationship Id="rId3" Type="http://schemas.openxmlformats.org/officeDocument/2006/relationships/notesSlide" Target="../notesSlides/notesSlide2.xml"/><Relationship Id="rId7" Type="http://schemas.openxmlformats.org/officeDocument/2006/relationships/package" Target="../embeddings/Microsoft_Excel_Worksheet3.xls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4.wmf"/><Relationship Id="rId4" Type="http://schemas.openxmlformats.org/officeDocument/2006/relationships/image" Target="../media/image3.jpeg"/><Relationship Id="rId9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42045033"/>
              </p:ext>
            </p:extLst>
          </p:nvPr>
        </p:nvGraphicFramePr>
        <p:xfrm>
          <a:off x="2202937" y="44624"/>
          <a:ext cx="4687721" cy="66967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6" name="Dokument" r:id="rId3" imgW="5895909" imgH="8423861" progId="Word.Document.12">
                  <p:embed/>
                </p:oleObj>
              </mc:Choice>
              <mc:Fallback>
                <p:oleObj name="Dokument" r:id="rId3" imgW="5895909" imgH="8423861" progId="Word.Document.12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2937" y="44624"/>
                        <a:ext cx="4687721" cy="669674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2592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718541"/>
            <a:ext cx="57681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Způsoby určení </a:t>
            </a:r>
            <a:r>
              <a:rPr lang="cs-CZ" sz="3200" b="1" smtClean="0"/>
              <a:t>posloupnosti </a:t>
            </a:r>
            <a:r>
              <a:rPr lang="cs-CZ" sz="2400" b="1" i="1" smtClean="0">
                <a:solidFill>
                  <a:srgbClr val="0000FF"/>
                </a:solidFill>
              </a:rPr>
              <a:t>graf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22052" y="7022326"/>
            <a:ext cx="2133600" cy="365125"/>
          </a:xfrm>
        </p:spPr>
        <p:txBody>
          <a:bodyPr/>
          <a:lstStyle/>
          <a:p>
            <a:fld id="{2CA2BBB7-6DFA-40D8-BD11-16CD16750454}" type="slidenum">
              <a:rPr lang="cs-CZ" smtClean="0"/>
              <a:t>2</a:t>
            </a:fld>
            <a:endParaRPr lang="cs-CZ" dirty="0"/>
          </a:p>
        </p:txBody>
      </p:sp>
      <p:pic>
        <p:nvPicPr>
          <p:cNvPr id="6146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06" y="1589388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12"/>
          <p:cNvSpPr txBox="1"/>
          <p:nvPr/>
        </p:nvSpPr>
        <p:spPr>
          <a:xfrm>
            <a:off x="1463028" y="1593088"/>
            <a:ext cx="605922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Příklad </a:t>
            </a:r>
            <a:r>
              <a:rPr lang="cs-CZ" b="1" u="sng" dirty="0"/>
              <a:t>1</a:t>
            </a:r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dirty="0" smtClean="0"/>
              <a:t>Studentům, kteří navštěvují seminář z matematiky,</a:t>
            </a:r>
            <a:br>
              <a:rPr lang="cs-CZ" dirty="0" smtClean="0"/>
            </a:br>
            <a:r>
              <a:rPr lang="cs-CZ" dirty="0" smtClean="0"/>
              <a:t> byla přiřazena čísla podle jejich abecedního pořadí v seznamu.</a:t>
            </a:r>
            <a:br>
              <a:rPr lang="cs-CZ" dirty="0" smtClean="0"/>
            </a:br>
            <a:r>
              <a:rPr lang="cs-CZ" dirty="0" smtClean="0"/>
              <a:t>Hodnocení na konci pololetí ukazuje následující graf. ( 6 … N).</a:t>
            </a:r>
            <a:br>
              <a:rPr lang="cs-CZ" dirty="0" smtClean="0"/>
            </a:br>
            <a:r>
              <a:rPr lang="cs-CZ" dirty="0" smtClean="0"/>
              <a:t>Je možno tento graf považovat za graf posloupnosti? </a:t>
            </a:r>
            <a:endParaRPr lang="cs-CZ" dirty="0"/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47477838"/>
              </p:ext>
            </p:extLst>
          </p:nvPr>
        </p:nvGraphicFramePr>
        <p:xfrm>
          <a:off x="3957638" y="3241675"/>
          <a:ext cx="1227137" cy="373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List" r:id="rId7" imgW="1226827" imgH="373372" progId="Excel.Sheet.12">
                  <p:embed/>
                </p:oleObj>
              </mc:Choice>
              <mc:Fallback>
                <p:oleObj name="List" r:id="rId7" imgW="1226827" imgH="373372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3957638" y="3241675"/>
                        <a:ext cx="1227137" cy="3730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789" y="3070416"/>
            <a:ext cx="4133850" cy="331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88024" y="4173180"/>
            <a:ext cx="3688189" cy="175432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FF"/>
                </a:solidFill>
              </a:rPr>
              <a:t>Daný graf je grafem posloupnosti.</a:t>
            </a:r>
            <a:br>
              <a:rPr lang="cs-CZ" b="1" dirty="0" smtClean="0">
                <a:solidFill>
                  <a:srgbClr val="0000FF"/>
                </a:solidFill>
              </a:rPr>
            </a:br>
            <a:r>
              <a:rPr lang="cs-CZ" b="1" dirty="0" smtClean="0">
                <a:solidFill>
                  <a:srgbClr val="0000FF"/>
                </a:solidFill>
              </a:rPr>
              <a:t>Existuje nezaměnitelné abecední</a:t>
            </a:r>
            <a:br>
              <a:rPr lang="cs-CZ" b="1" dirty="0" smtClean="0">
                <a:solidFill>
                  <a:srgbClr val="0000FF"/>
                </a:solidFill>
              </a:rPr>
            </a:br>
            <a:r>
              <a:rPr lang="cs-CZ" b="1" dirty="0" smtClean="0">
                <a:solidFill>
                  <a:srgbClr val="0000FF"/>
                </a:solidFill>
              </a:rPr>
              <a:t>pořadí žáků (čísla v seznamu) 1, …, 8 </a:t>
            </a:r>
            <a:br>
              <a:rPr lang="cs-CZ" b="1" dirty="0" smtClean="0">
                <a:solidFill>
                  <a:srgbClr val="0000FF"/>
                </a:solidFill>
              </a:rPr>
            </a:br>
            <a:r>
              <a:rPr lang="cs-CZ" b="1" dirty="0" smtClean="0">
                <a:solidFill>
                  <a:srgbClr val="0000FF"/>
                </a:solidFill>
              </a:rPr>
              <a:t>a jednoznačné hodnocení</a:t>
            </a:r>
            <a:br>
              <a:rPr lang="cs-CZ" b="1" dirty="0" smtClean="0">
                <a:solidFill>
                  <a:srgbClr val="0000FF"/>
                </a:solidFill>
              </a:rPr>
            </a:br>
            <a:r>
              <a:rPr lang="cs-CZ" b="1" dirty="0" smtClean="0">
                <a:solidFill>
                  <a:srgbClr val="0000FF"/>
                </a:solidFill>
              </a:rPr>
              <a:t>každého žáka (přiřazení známky </a:t>
            </a:r>
            <a:br>
              <a:rPr lang="cs-CZ" b="1" dirty="0" smtClean="0">
                <a:solidFill>
                  <a:srgbClr val="0000FF"/>
                </a:solidFill>
              </a:rPr>
            </a:br>
            <a:r>
              <a:rPr lang="cs-CZ" b="1" dirty="0" smtClean="0">
                <a:solidFill>
                  <a:srgbClr val="0000FF"/>
                </a:solidFill>
              </a:rPr>
              <a:t>ke každému číslu).</a:t>
            </a:r>
            <a:endParaRPr lang="cs-CZ" b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3046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718541"/>
            <a:ext cx="57681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Způsoby určení </a:t>
            </a:r>
            <a:r>
              <a:rPr lang="cs-CZ" sz="3200" b="1" smtClean="0"/>
              <a:t>posloupnosti </a:t>
            </a:r>
            <a:r>
              <a:rPr lang="cs-CZ" sz="2400" b="1" i="1" smtClean="0">
                <a:solidFill>
                  <a:srgbClr val="0000FF"/>
                </a:solidFill>
              </a:rPr>
              <a:t>graf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22052" y="7022326"/>
            <a:ext cx="2133600" cy="365125"/>
          </a:xfrm>
        </p:spPr>
        <p:txBody>
          <a:bodyPr/>
          <a:lstStyle/>
          <a:p>
            <a:fld id="{2CA2BBB7-6DFA-40D8-BD11-16CD16750454}" type="slidenum">
              <a:rPr lang="cs-CZ" smtClean="0"/>
              <a:t>3</a:t>
            </a:fld>
            <a:endParaRPr lang="cs-CZ" dirty="0"/>
          </a:p>
        </p:txBody>
      </p:sp>
      <p:pic>
        <p:nvPicPr>
          <p:cNvPr id="6146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06" y="1589388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12"/>
          <p:cNvSpPr txBox="1"/>
          <p:nvPr/>
        </p:nvSpPr>
        <p:spPr>
          <a:xfrm>
            <a:off x="1463028" y="1593088"/>
            <a:ext cx="525066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Příklad 2 </a:t>
            </a:r>
            <a:br>
              <a:rPr lang="cs-CZ" b="1" u="sng" dirty="0" smtClean="0"/>
            </a:br>
            <a:r>
              <a:rPr lang="cs-CZ" dirty="0" smtClean="0"/>
              <a:t>Údaje z příkladu 1 jsou zpracovány statisticky v grafu. </a:t>
            </a:r>
            <a:br>
              <a:rPr lang="cs-CZ" dirty="0" smtClean="0"/>
            </a:br>
            <a:r>
              <a:rPr lang="cs-CZ" dirty="0" smtClean="0"/>
              <a:t>Je to také graf posloupnosti? </a:t>
            </a:r>
            <a:endParaRPr lang="cs-CZ" dirty="0"/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5971830"/>
              </p:ext>
            </p:extLst>
          </p:nvPr>
        </p:nvGraphicFramePr>
        <p:xfrm>
          <a:off x="3957638" y="3241675"/>
          <a:ext cx="1227137" cy="373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6" name="List" r:id="rId7" imgW="1226827" imgH="373372" progId="Excel.Sheet.12">
                  <p:embed/>
                </p:oleObj>
              </mc:Choice>
              <mc:Fallback>
                <p:oleObj name="List" r:id="rId7" imgW="1226827" imgH="373372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3957638" y="3241675"/>
                        <a:ext cx="1227137" cy="3730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06" y="2852936"/>
            <a:ext cx="3946378" cy="29772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788024" y="4173180"/>
            <a:ext cx="4312847" cy="1200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FF"/>
                </a:solidFill>
              </a:rPr>
              <a:t>Daný graf je grafem posloupnosti.</a:t>
            </a:r>
            <a:br>
              <a:rPr lang="cs-CZ" b="1" dirty="0" smtClean="0">
                <a:solidFill>
                  <a:srgbClr val="0000FF"/>
                </a:solidFill>
              </a:rPr>
            </a:br>
            <a:r>
              <a:rPr lang="cs-CZ" b="1" dirty="0" smtClean="0">
                <a:solidFill>
                  <a:srgbClr val="0000FF"/>
                </a:solidFill>
              </a:rPr>
              <a:t>Každému hodnocení (známce</a:t>
            </a:r>
            <a:r>
              <a:rPr lang="cs-CZ" b="1" i="1" dirty="0" smtClean="0">
                <a:solidFill>
                  <a:srgbClr val="0000FF"/>
                </a:solidFill>
              </a:rPr>
              <a:t> </a:t>
            </a:r>
            <a:r>
              <a:rPr lang="cs-CZ" b="1" dirty="0">
                <a:solidFill>
                  <a:srgbClr val="0000FF"/>
                </a:solidFill>
              </a:rPr>
              <a:t>1, …, </a:t>
            </a:r>
            <a:r>
              <a:rPr lang="cs-CZ" b="1" dirty="0" smtClean="0">
                <a:solidFill>
                  <a:srgbClr val="0000FF"/>
                </a:solidFill>
              </a:rPr>
              <a:t>6), </a:t>
            </a:r>
          </a:p>
          <a:p>
            <a:r>
              <a:rPr lang="cs-CZ" b="1" dirty="0" smtClean="0">
                <a:solidFill>
                  <a:srgbClr val="0000FF"/>
                </a:solidFill>
              </a:rPr>
              <a:t>které je nezaměnitelné, je</a:t>
            </a:r>
            <a:r>
              <a:rPr lang="cs-CZ" b="1" dirty="0">
                <a:solidFill>
                  <a:srgbClr val="0000FF"/>
                </a:solidFill>
              </a:rPr>
              <a:t> </a:t>
            </a:r>
            <a:r>
              <a:rPr lang="cs-CZ" b="1" dirty="0" smtClean="0">
                <a:solidFill>
                  <a:srgbClr val="0000FF"/>
                </a:solidFill>
              </a:rPr>
              <a:t>přiřazen počet </a:t>
            </a:r>
          </a:p>
          <a:p>
            <a:r>
              <a:rPr lang="cs-CZ" b="1" dirty="0" smtClean="0">
                <a:solidFill>
                  <a:srgbClr val="0000FF"/>
                </a:solidFill>
              </a:rPr>
              <a:t>žáků, kteří toho daného hodnocení dosáhli.</a:t>
            </a:r>
            <a:endParaRPr lang="cs-CZ" b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8763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30</Words>
  <Application>Microsoft Office PowerPoint</Application>
  <PresentationFormat>Předvádění na obrazovce (4:3)</PresentationFormat>
  <Paragraphs>14</Paragraphs>
  <Slides>3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3</vt:i4>
      </vt:variant>
    </vt:vector>
  </HeadingPairs>
  <TitlesOfParts>
    <vt:vector size="6" baseType="lpstr">
      <vt:lpstr>Motiv systému Office</vt:lpstr>
      <vt:lpstr>List</vt:lpstr>
      <vt:lpstr>Microsoft Word Document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9</cp:revision>
  <dcterms:created xsi:type="dcterms:W3CDTF">2013-06-27T04:22:19Z</dcterms:created>
  <dcterms:modified xsi:type="dcterms:W3CDTF">2013-06-30T08:04:12Z</dcterms:modified>
</cp:coreProperties>
</file>