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9" r:id="rId3"/>
    <p:sldId id="258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91" y="28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FBD53-7AE0-4BB1-9E68-D608C574363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8499A2-5BCD-464E-B7B1-744089D8CD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337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4A379C-B8A4-4464-B160-5DE78C580714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5899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720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422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912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470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58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6156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2167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2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462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9241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733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1A841-DD6A-4C7C-B123-DD19093DF69D}" type="datetimeFigureOut">
              <a:rPr lang="cs-CZ" smtClean="0"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B713B-2BCE-450F-91F9-2D5158EF53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05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3.wmf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wm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wmf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8824165"/>
              </p:ext>
            </p:extLst>
          </p:nvPr>
        </p:nvGraphicFramePr>
        <p:xfrm>
          <a:off x="2267744" y="137206"/>
          <a:ext cx="4536504" cy="6480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" r:id="rId3" imgW="5895909" imgH="8423861" progId="Word.Document.12">
                  <p:embed/>
                </p:oleObj>
              </mc:Choice>
              <mc:Fallback>
                <p:oleObj name="Dokument" r:id="rId3" imgW="5895909" imgH="842386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7744" y="137206"/>
                        <a:ext cx="4536504" cy="6480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3446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718541"/>
            <a:ext cx="6451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 </a:t>
            </a:r>
            <a:r>
              <a:rPr lang="cs-CZ" sz="2400" b="1" i="1" dirty="0" smtClean="0">
                <a:solidFill>
                  <a:srgbClr val="0000FF"/>
                </a:solidFill>
              </a:rPr>
              <a:t>vzorcem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2</a:t>
            </a:fld>
            <a:endParaRPr lang="cs-CZ" dirty="0"/>
          </a:p>
        </p:txBody>
      </p:sp>
      <p:pic>
        <p:nvPicPr>
          <p:cNvPr id="6146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6" y="1589388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12"/>
              <p:cNvSpPr txBox="1"/>
              <p:nvPr/>
            </p:nvSpPr>
            <p:spPr>
              <a:xfrm>
                <a:off x="1463028" y="1593088"/>
                <a:ext cx="7201459" cy="64690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b="1" u="sng" dirty="0" smtClean="0"/>
                  <a:t>Příklad 1 </a:t>
                </a:r>
                <a:br>
                  <a:rPr lang="cs-CZ" b="1" u="sng" dirty="0" smtClean="0"/>
                </a:br>
                <a:r>
                  <a:rPr lang="cs-CZ" dirty="0" smtClean="0"/>
                  <a:t>Rozhodněte, které z čísel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𝟓𝟎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, 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𝟐𝟎</m:t>
                    </m:r>
                    <m:r>
                      <a:rPr lang="cs-CZ" b="1" i="1" smtClean="0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je členem posloupnosti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i="1">
                            <a:latin typeface="Cambria Math"/>
                            <a:ea typeface="Cambria Math" pitchFamily="18" charset="0"/>
                          </a:rPr>
                        </m:ctrlPr>
                      </m:sSub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  <a:ea typeface="Cambria Math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cs-CZ" i="1">
                                    <a:latin typeface="Cambria Math"/>
                                    <a:ea typeface="Cambria Math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i="1">
                                    <a:latin typeface="Cambria Math" pitchFamily="18" charset="0"/>
                                    <a:ea typeface="Cambria Math" pitchFamily="18" charset="0"/>
                                  </a:rPr>
                                  <m:t>𝑛</m:t>
                                </m:r>
                              </m:e>
                              <m:sup>
                                <m:r>
                                  <a:rPr lang="cs-CZ" i="1">
                                    <a:latin typeface="Cambria Math" pitchFamily="18" charset="0"/>
                                    <a:ea typeface="Cambria Math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cs-CZ" i="1">
                                <a:latin typeface="Cambria Math" pitchFamily="18" charset="0"/>
                                <a:ea typeface="Cambria Math" pitchFamily="18" charset="0"/>
                              </a:rPr>
                              <m:t>−2</m:t>
                            </m:r>
                            <m:r>
                              <a:rPr lang="cs-CZ" i="1">
                                <a:latin typeface="Cambria Math" pitchFamily="18" charset="0"/>
                                <a:ea typeface="Cambria Math" pitchFamily="18" charset="0"/>
                              </a:rPr>
                              <m:t>𝑛</m:t>
                            </m:r>
                            <m:r>
                              <a:rPr lang="cs-CZ" i="1">
                                <a:latin typeface="Cambria Math" pitchFamily="18" charset="0"/>
                                <a:ea typeface="Cambria Math" pitchFamily="18" charset="0"/>
                              </a:rPr>
                              <m:t>+2</m:t>
                            </m:r>
                          </m:e>
                        </m:d>
                      </m:e>
                      <m:sub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𝑛</m:t>
                        </m:r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=1</m:t>
                        </m:r>
                      </m:sub>
                      <m:sup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∞</m:t>
                        </m:r>
                      </m:sup>
                    </m:sSubSup>
                  </m:oMath>
                </a14:m>
                <a:endParaRPr lang="cs-CZ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0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28" y="1593088"/>
                <a:ext cx="7201459" cy="646908"/>
              </a:xfrm>
              <a:prstGeom prst="rect">
                <a:avLst/>
              </a:prstGeom>
              <a:blipFill rotWithShape="1">
                <a:blip r:embed="rId5"/>
                <a:stretch>
                  <a:fillRect l="-762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495469" y="2897165"/>
                <a:ext cx="2769733" cy="156966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sSubSup>
                            <m:sSubSupPr>
                              <m:ctrlPr>
                                <a:rPr lang="cs-CZ" sz="240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  <m:sup/>
                          </m:sSubSup>
                          <m:r>
                            <a:rPr lang="cs-CZ" sz="2400" b="0" i="1" smtClean="0">
                              <a:latin typeface="Cambria Math"/>
                            </a:rPr>
                            <m:t>=</m:t>
                          </m:r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−2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𝑛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+2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−2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𝑛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+2=50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−2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𝑛</m:t>
                      </m:r>
                      <m:r>
                        <a:rPr lang="cs-CZ" sz="2400" b="0" i="1" smtClean="0">
                          <a:latin typeface="Cambria Math"/>
                          <a:ea typeface="Cambria Math" pitchFamily="18" charset="0"/>
                        </a:rPr>
                        <m:t>−</m:t>
                      </m:r>
                      <m:r>
                        <a:rPr lang="cs-CZ" sz="2400" i="1" smtClean="0">
                          <a:latin typeface="Cambria Math" pitchFamily="18" charset="0"/>
                          <a:ea typeface="Cambria Math" pitchFamily="18" charset="0"/>
                        </a:rPr>
                        <m:t>4</m:t>
                      </m:r>
                      <m:r>
                        <a:rPr lang="cs-CZ" sz="2400" b="0" i="1" smtClean="0">
                          <a:latin typeface="Cambria Math"/>
                          <a:ea typeface="Cambria Math" pitchFamily="18" charset="0"/>
                        </a:rPr>
                        <m:t>8=0</m:t>
                      </m:r>
                    </m:oMath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 pitchFamily="18" charset="0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 pitchFamily="18" charset="0"/>
                            </a:rPr>
                            <m:t>+6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 pitchFamily="18" charset="0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 pitchFamily="18" charset="0"/>
                            </a:rPr>
                            <m:t>−8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 pitchFamily="18" charset="0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469" y="2897165"/>
                <a:ext cx="2769733" cy="156966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39552" y="4551511"/>
                <a:ext cx="20336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=−6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∉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𝑁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551511"/>
                <a:ext cx="2033698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72207" y="5055567"/>
                <a:ext cx="1781642" cy="46166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𝟖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∈</m:t>
                      </m:r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𝑵</m:t>
                      </m:r>
                    </m:oMath>
                  </m:oMathPara>
                </a14:m>
                <a:endParaRPr lang="cs-CZ" sz="24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207" y="5055567"/>
                <a:ext cx="1781642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4458816" y="2876959"/>
                <a:ext cx="2571345" cy="1200329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sSubSup>
                            <m:sSubSupPr>
                              <m:ctrlPr>
                                <a:rPr lang="cs-CZ" sz="240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  <m:sup/>
                          </m:sSubSup>
                          <m:r>
                            <a:rPr lang="cs-CZ" sz="2400" b="0" i="1" smtClean="0">
                              <a:latin typeface="Cambria Math"/>
                            </a:rPr>
                            <m:t>=</m:t>
                          </m:r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−2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𝑛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+2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−2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𝑛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+2=20</m:t>
                      </m:r>
                    </m:oMath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𝑛</m:t>
                          </m:r>
                        </m:e>
                        <m:sup>
                          <m:r>
                            <a:rPr lang="cs-CZ" sz="2400" i="1">
                              <a:latin typeface="Cambria Math" pitchFamily="18" charset="0"/>
                              <a:ea typeface="Cambria Math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−2</m:t>
                      </m:r>
                      <m:r>
                        <a:rPr lang="cs-CZ" sz="2400" i="1">
                          <a:latin typeface="Cambria Math" pitchFamily="18" charset="0"/>
                          <a:ea typeface="Cambria Math" pitchFamily="18" charset="0"/>
                        </a:rPr>
                        <m:t>𝑛</m:t>
                      </m:r>
                      <m:r>
                        <a:rPr lang="cs-CZ" sz="2400" b="0" i="1" smtClean="0">
                          <a:latin typeface="Cambria Math"/>
                          <a:ea typeface="Cambria Math" pitchFamily="18" charset="0"/>
                        </a:rPr>
                        <m:t>−18=0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816" y="2876959"/>
                <a:ext cx="2571345" cy="120032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427984" y="4149080"/>
                <a:ext cx="4085221" cy="132414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2400" i="1" smtClean="0">
                              <a:latin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4</m:t>
                              </m:r>
                              <m:r>
                                <a:rPr lang="cs-CZ" sz="2400" i="1" smtClean="0">
                                  <a:latin typeface="Cambria Math"/>
                                </a:rPr>
                                <m:t>−4</m:t>
                              </m:r>
                              <m:r>
                                <a:rPr lang="cs-CZ" sz="2400" i="1" smtClean="0">
                                  <a:latin typeface="Cambria Math"/>
                                  <a:ea typeface="Cambria Math"/>
                                </a:rPr>
                                <m:t>∙</m:t>
                              </m:r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1∙</m:t>
                              </m:r>
                              <m:d>
                                <m:d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</a:rPr>
                                    <m:t>−18</m:t>
                                  </m:r>
                                </m:e>
                              </m:d>
                            </m:e>
                          </m:rad>
                        </m:num>
                        <m:den>
                          <m:r>
                            <a:rPr lang="cs-CZ" sz="240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240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1±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19</m:t>
                          </m:r>
                        </m:e>
                      </m:ra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∉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ea typeface="Cambria Math"/>
                        </a:rPr>
                        <m:t>N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4149080"/>
                <a:ext cx="4085221" cy="132414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528154" y="5675215"/>
            <a:ext cx="767408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Číslo 50 je osmým členem posloupnosti, číslo 8 není členem dané posloupnosti.</a:t>
            </a:r>
            <a:endParaRPr lang="cs-CZ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13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718541"/>
            <a:ext cx="6214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 </a:t>
            </a:r>
            <a:r>
              <a:rPr lang="cs-CZ" sz="2400" b="1" i="1" dirty="0" smtClean="0">
                <a:solidFill>
                  <a:srgbClr val="0000FF"/>
                </a:solidFill>
              </a:rPr>
              <a:t>vzorcem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3</a:t>
            </a:fld>
            <a:endParaRPr lang="cs-CZ" dirty="0"/>
          </a:p>
        </p:txBody>
      </p:sp>
      <p:pic>
        <p:nvPicPr>
          <p:cNvPr id="6146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6" y="1589388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12"/>
              <p:cNvSpPr txBox="1"/>
              <p:nvPr/>
            </p:nvSpPr>
            <p:spPr>
              <a:xfrm>
                <a:off x="1463028" y="1593088"/>
                <a:ext cx="5367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b="1" u="sng" dirty="0" smtClean="0"/>
                  <a:t>Příklad 2  </a:t>
                </a:r>
                <a:br>
                  <a:rPr lang="cs-CZ" b="1" u="sng" dirty="0" smtClean="0"/>
                </a:br>
                <a:r>
                  <a:rPr lang="cs-CZ" dirty="0"/>
                  <a:t>Najdi rekurentní vyjádření </a:t>
                </a:r>
                <a:r>
                  <a:rPr lang="cs-CZ" dirty="0" smtClean="0"/>
                  <a:t>posloupnosti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i="1">
                            <a:latin typeface="Cambria Math"/>
                            <a:ea typeface="Cambria Math" pitchFamily="18" charset="0"/>
                          </a:rPr>
                        </m:ctrlPr>
                      </m:sSub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cs-CZ" i="1" smtClean="0">
                                <a:latin typeface="Cambria Math"/>
                                <a:ea typeface="Cambria Math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𝑛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(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𝑛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 pitchFamily="18" charset="0"/>
                              </a:rPr>
                              <m:t>+1)</m:t>
                            </m:r>
                          </m:e>
                        </m:d>
                      </m:e>
                      <m:sub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𝑛</m:t>
                        </m:r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=1</m:t>
                        </m:r>
                      </m:sub>
                      <m:sup>
                        <m:r>
                          <a:rPr lang="cs-CZ" i="1">
                            <a:latin typeface="Cambria Math" pitchFamily="18" charset="0"/>
                            <a:ea typeface="Cambria Math" pitchFamily="18" charset="0"/>
                          </a:rPr>
                          <m:t>∞</m:t>
                        </m:r>
                      </m:sup>
                    </m:sSubSup>
                  </m:oMath>
                </a14:m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10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28" y="1593088"/>
                <a:ext cx="5367110" cy="646331"/>
              </a:xfrm>
              <a:prstGeom prst="rect">
                <a:avLst/>
              </a:prstGeom>
              <a:blipFill rotWithShape="1">
                <a:blip r:embed="rId5"/>
                <a:stretch>
                  <a:fillRect l="-1023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81606" y="2708920"/>
                <a:ext cx="44550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,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06" y="2708920"/>
                <a:ext cx="445506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81606" y="3120849"/>
                <a:ext cx="7883377" cy="189103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dirty="0" smtClean="0"/>
                  <a:t>A) </a:t>
                </a:r>
                <a:r>
                  <a:rPr lang="cs-CZ" u="sng" dirty="0" smtClean="0"/>
                  <a:t>Pomocí rozdílu</a:t>
                </a:r>
                <a:br>
                  <a:rPr lang="cs-CZ" u="sng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+3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+2−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e>
                      </m:d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+2</m:t>
                      </m:r>
                      <m:d>
                        <m:dPr>
                          <m:ctrlPr>
                            <a:rPr lang="cs-CZ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den>
                      </m:f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𝑛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+1</m:t>
                          </m:r>
                        </m:e>
                      </m:d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𝑛</m:t>
                              </m:r>
                            </m:den>
                          </m:f>
                        </m:e>
                      </m:d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</m:den>
                          </m:f>
                        </m:e>
                      </m:d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;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06" y="3120849"/>
                <a:ext cx="7883377" cy="1891030"/>
              </a:xfrm>
              <a:prstGeom prst="rect">
                <a:avLst/>
              </a:prstGeom>
              <a:blipFill rotWithShape="1">
                <a:blip r:embed="rId7"/>
                <a:stretch>
                  <a:fillRect l="-619" t="-1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81606" y="5157192"/>
                <a:ext cx="3315716" cy="150336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B) </a:t>
                </a:r>
                <a:r>
                  <a:rPr lang="cs-CZ" u="sng" dirty="0" smtClean="0"/>
                  <a:t>Pomocí podílu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+2</m:t>
                              </m:r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f>
                        <m:f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den>
                      </m:f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; 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</m:oMath>
                  </m:oMathPara>
                </a14:m>
                <a:endParaRPr lang="cs-CZ" b="1" dirty="0" smtClean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06" y="5157192"/>
                <a:ext cx="3315716" cy="1503360"/>
              </a:xfrm>
              <a:prstGeom prst="rect">
                <a:avLst/>
              </a:prstGeom>
              <a:blipFill rotWithShape="1">
                <a:blip r:embed="rId8"/>
                <a:stretch>
                  <a:fillRect l="-1471" t="-2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3869671" y="4454374"/>
            <a:ext cx="4159054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Pokud bychom v příp. A) ukončili úpravy </a:t>
            </a:r>
          </a:p>
          <a:p>
            <a:r>
              <a:rPr lang="cs-CZ" dirty="0" smtClean="0">
                <a:solidFill>
                  <a:srgbClr val="0000FF"/>
                </a:solidFill>
              </a:rPr>
              <a:t>v „modré fázi“, došli bychom ke zdánlivě </a:t>
            </a:r>
            <a:br>
              <a:rPr lang="cs-CZ" dirty="0" smtClean="0">
                <a:solidFill>
                  <a:srgbClr val="0000FF"/>
                </a:solidFill>
              </a:rPr>
            </a:br>
            <a:r>
              <a:rPr lang="cs-CZ" dirty="0" smtClean="0">
                <a:solidFill>
                  <a:srgbClr val="0000FF"/>
                </a:solidFill>
              </a:rPr>
              <a:t>rozdílným výsledkům. </a:t>
            </a:r>
            <a:br>
              <a:rPr lang="cs-CZ" dirty="0" smtClean="0">
                <a:solidFill>
                  <a:srgbClr val="0000FF"/>
                </a:solidFill>
              </a:rPr>
            </a:br>
            <a:r>
              <a:rPr lang="cs-CZ" dirty="0" smtClean="0">
                <a:solidFill>
                  <a:srgbClr val="0000FF"/>
                </a:solidFill>
              </a:rPr>
              <a:t>Správnost řešení lze vyzkoušet výpočtem několika prvních členů z původního vzorce a ze vzorců rekurentních:</a:t>
            </a:r>
            <a:endParaRPr lang="cs-CZ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842612" y="6246800"/>
                <a:ext cx="22405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𝟔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𝟏𝟐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;…</m:t>
                          </m:r>
                        </m:e>
                      </m:d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2612" y="6246800"/>
                <a:ext cx="224055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720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718541"/>
            <a:ext cx="6214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Způsoby určení posloupnosti </a:t>
            </a:r>
            <a:r>
              <a:rPr lang="cs-CZ" sz="2400" b="1" i="1" dirty="0" smtClean="0">
                <a:solidFill>
                  <a:srgbClr val="0000FF"/>
                </a:solidFill>
              </a:rPr>
              <a:t>vzorcem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22052" y="7022326"/>
            <a:ext cx="2133600" cy="365125"/>
          </a:xfrm>
        </p:spPr>
        <p:txBody>
          <a:bodyPr/>
          <a:lstStyle/>
          <a:p>
            <a:fld id="{2CA2BBB7-6DFA-40D8-BD11-16CD16750454}" type="slidenum">
              <a:rPr lang="cs-CZ" smtClean="0"/>
              <a:t>4</a:t>
            </a:fld>
            <a:endParaRPr lang="cs-CZ" dirty="0"/>
          </a:p>
        </p:txBody>
      </p:sp>
      <p:pic>
        <p:nvPicPr>
          <p:cNvPr id="6146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zdenek\AppData\Local\Microsoft\Windows\Temporary Internet Files\Content.IE5\EPURMY32\MC9001988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6" y="1589388"/>
            <a:ext cx="915738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12"/>
              <p:cNvSpPr txBox="1"/>
              <p:nvPr/>
            </p:nvSpPr>
            <p:spPr>
              <a:xfrm>
                <a:off x="1463028" y="1593088"/>
                <a:ext cx="5939831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:r>
                  <a:rPr lang="cs-CZ" b="1" u="sng" dirty="0" smtClean="0"/>
                  <a:t>Příklad 3  </a:t>
                </a:r>
                <a:br>
                  <a:rPr lang="cs-CZ" b="1" u="sng" dirty="0" smtClean="0"/>
                </a:br>
                <a:r>
                  <a:rPr lang="cs-CZ" dirty="0"/>
                  <a:t>Najdi </a:t>
                </a:r>
                <a:r>
                  <a:rPr lang="cs-CZ" dirty="0" smtClean="0"/>
                  <a:t>vzorec pro </a:t>
                </a:r>
                <a:r>
                  <a:rPr lang="cs-CZ" i="1" dirty="0" smtClean="0"/>
                  <a:t>n-</a:t>
                </a:r>
                <a:r>
                  <a:rPr lang="cs-CZ" i="1" dirty="0" err="1" smtClean="0"/>
                  <a:t>tý</a:t>
                </a:r>
                <a:r>
                  <a:rPr lang="cs-CZ" i="1" dirty="0" smtClean="0"/>
                  <a:t> </a:t>
                </a:r>
                <a:r>
                  <a:rPr lang="cs-CZ" dirty="0" smtClean="0"/>
                  <a:t>člen a rekurentní </a:t>
                </a:r>
                <a:r>
                  <a:rPr lang="cs-CZ" dirty="0"/>
                  <a:t>vyjádření </a:t>
                </a:r>
                <a:r>
                  <a:rPr lang="cs-CZ" dirty="0" smtClean="0"/>
                  <a:t>posloupnosti</a:t>
                </a:r>
                <a:br>
                  <a:rPr lang="cs-CZ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𝟖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𝟏𝟓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𝟐𝟒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𝟑𝟓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𝟒𝟖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𝟔𝟑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𝟖𝟎</m:t>
                          </m:r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;…</m:t>
                          </m:r>
                        </m:e>
                      </m:d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0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028" y="1593088"/>
                <a:ext cx="5939831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924" t="-3289" r="-2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481606" y="3212976"/>
            <a:ext cx="5687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 poměrně velkého počtu členů </a:t>
            </a:r>
            <a:r>
              <a:rPr lang="cs-CZ" dirty="0" smtClean="0"/>
              <a:t>posloupnosti </a:t>
            </a:r>
            <a:r>
              <a:rPr lang="cs-CZ" dirty="0" smtClean="0"/>
              <a:t>je patrné, že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94317" y="3717032"/>
                <a:ext cx="1863331" cy="46166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400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17" y="3717032"/>
                <a:ext cx="1863331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98951" y="4077072"/>
                <a:ext cx="4394857" cy="46166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−1=</m:t>
                      </m:r>
                      <m:sSup>
                        <m:sSup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𝑛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51" y="4077072"/>
                <a:ext cx="4394857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467542" y="4653136"/>
            <a:ext cx="5829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Pomocí rozdílu sousedních členů určíme rekurentní vyjádření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39552" y="5157192"/>
                <a:ext cx="5792291" cy="461665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r>
                        <a:rPr lang="cs-CZ" sz="2400" b="0" i="1" smtClean="0">
                          <a:latin typeface="Cambria Math"/>
                        </a:rPr>
                        <m:t>𝑛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=2</m:t>
                      </m:r>
                      <m:r>
                        <a:rPr lang="cs-CZ" sz="2400" b="0" i="1" smtClean="0">
                          <a:latin typeface="Cambria Math"/>
                        </a:rPr>
                        <m:t>𝑛</m:t>
                      </m:r>
                      <m:r>
                        <a:rPr lang="cs-CZ" sz="2400" b="0" i="1" smtClean="0">
                          <a:latin typeface="Cambria Math"/>
                        </a:rPr>
                        <m:t>+1</m:t>
                      </m:r>
                    </m:oMath>
                  </m:oMathPara>
                </a14:m>
                <a:endParaRPr lang="cs-CZ" sz="2400" b="0" dirty="0" smtClean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157192"/>
                <a:ext cx="5792291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523696" y="5770172"/>
                <a:ext cx="3206775" cy="46166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sz="24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+(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𝒏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𝟏</m:t>
                      </m:r>
                      <m:r>
                        <a:rPr lang="cs-CZ" sz="2400" b="1" i="1">
                          <a:solidFill>
                            <a:srgbClr val="C0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96" y="5770172"/>
                <a:ext cx="3206775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6883"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4067944" y="5805264"/>
            <a:ext cx="4278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… rekurentní vyjádření zadané posloupnosti</a:t>
            </a:r>
            <a:endParaRPr lang="cs-CZ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31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2992</TotalTime>
  <Words>303</Words>
  <Application>Microsoft Office PowerPoint</Application>
  <PresentationFormat>Předvádění na obrazovce (4:3)</PresentationFormat>
  <Paragraphs>35</Paragraphs>
  <Slides>4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28</cp:revision>
  <dcterms:created xsi:type="dcterms:W3CDTF">2013-06-23T17:43:28Z</dcterms:created>
  <dcterms:modified xsi:type="dcterms:W3CDTF">2013-06-30T08:44:10Z</dcterms:modified>
</cp:coreProperties>
</file>