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05" autoAdjust="0"/>
  </p:normalViewPr>
  <p:slideViewPr>
    <p:cSldViewPr>
      <p:cViewPr>
        <p:scale>
          <a:sx n="70" d="100"/>
          <a:sy n="70" d="100"/>
        </p:scale>
        <p:origin x="-283" y="3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A6935-6EF4-493E-BCDF-EB91F472509A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4F6122-4242-4D19-AA51-F969C5B557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607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755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13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602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033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640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41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351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217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52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560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2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11974-C838-4C93-A846-ACCEDF127465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8FB4-24A4-493F-8755-82A0BA6BB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777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3.wmf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wmf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0.png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472583"/>
              </p:ext>
            </p:extLst>
          </p:nvPr>
        </p:nvGraphicFramePr>
        <p:xfrm>
          <a:off x="2267744" y="137206"/>
          <a:ext cx="4622914" cy="6604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137206"/>
                        <a:ext cx="4622914" cy="6604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1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56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 smtClean="0">
                <a:solidFill>
                  <a:srgbClr val="0000FF"/>
                </a:solidFill>
              </a:rPr>
              <a:t>rekurentně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2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5367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b="1" u="sng" dirty="0" smtClean="0"/>
                  <a:t>Příklad 1 </a:t>
                </a:r>
                <a:br>
                  <a:rPr lang="cs-CZ" b="1" u="sng" dirty="0" smtClean="0"/>
                </a:br>
                <a:r>
                  <a:rPr lang="cs-CZ" dirty="0"/>
                  <a:t>Najdi rekurentní vyjádření </a:t>
                </a:r>
                <a:r>
                  <a:rPr lang="cs-CZ" dirty="0" smtClean="0"/>
                  <a:t>posloupnosti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>
                            <a:latin typeface="Cambria Math"/>
                            <a:ea typeface="Cambria Math" pitchFamily="18" charset="0"/>
                          </a:rPr>
                        </m:ctrlPr>
                      </m:sSub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cs-CZ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(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+1)</m:t>
                            </m:r>
                          </m:e>
                        </m:d>
                      </m:e>
                      <m:sub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𝑛</m:t>
                        </m:r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=1</m:t>
                        </m:r>
                      </m:sub>
                      <m:sup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∞</m:t>
                        </m:r>
                      </m:sup>
                    </m:sSubSup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5367110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1023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81606" y="2708920"/>
                <a:ext cx="44550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,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2708920"/>
                <a:ext cx="445506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81606" y="3120849"/>
                <a:ext cx="7883377" cy="189103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dirty="0" smtClean="0"/>
                  <a:t>A) </a:t>
                </a:r>
                <a:r>
                  <a:rPr lang="cs-CZ" u="sng" dirty="0" smtClean="0"/>
                  <a:t>Pomocí rozdílu</a:t>
                </a:r>
                <a:br>
                  <a:rPr lang="cs-CZ" u="sng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+2−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+2</m:t>
                      </m:r>
                      <m:d>
                        <m:d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den>
                      </m:f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den>
                          </m:f>
                        </m:e>
                      </m:d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den>
                          </m:f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;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3120849"/>
                <a:ext cx="7883377" cy="1891030"/>
              </a:xfrm>
              <a:prstGeom prst="rect">
                <a:avLst/>
              </a:prstGeom>
              <a:blipFill rotWithShape="1">
                <a:blip r:embed="rId7"/>
                <a:stretch>
                  <a:fillRect l="-619" t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81606" y="5157192"/>
                <a:ext cx="3315716" cy="150336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B) </a:t>
                </a:r>
                <a:r>
                  <a:rPr lang="cs-CZ" u="sng" dirty="0" smtClean="0"/>
                  <a:t>Pomocí podílu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+2</m:t>
                              </m:r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; 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5157192"/>
                <a:ext cx="3315716" cy="1503360"/>
              </a:xfrm>
              <a:prstGeom prst="rect">
                <a:avLst/>
              </a:prstGeom>
              <a:blipFill rotWithShape="1">
                <a:blip r:embed="rId8"/>
                <a:stretch>
                  <a:fillRect l="-1471" t="-2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3869671" y="4454374"/>
            <a:ext cx="4159054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Pokud bychom v příp. A) ukončili úpravy </a:t>
            </a:r>
          </a:p>
          <a:p>
            <a:r>
              <a:rPr lang="cs-CZ" dirty="0" smtClean="0">
                <a:solidFill>
                  <a:srgbClr val="0000FF"/>
                </a:solidFill>
              </a:rPr>
              <a:t>v „modré fázi“, došli bychom ke zdánlivě </a:t>
            </a:r>
            <a:br>
              <a:rPr lang="cs-CZ" dirty="0" smtClean="0">
                <a:solidFill>
                  <a:srgbClr val="0000FF"/>
                </a:solidFill>
              </a:rPr>
            </a:br>
            <a:r>
              <a:rPr lang="cs-CZ" dirty="0" smtClean="0">
                <a:solidFill>
                  <a:srgbClr val="0000FF"/>
                </a:solidFill>
              </a:rPr>
              <a:t>rozdílným výsledkům. </a:t>
            </a:r>
            <a:br>
              <a:rPr lang="cs-CZ" dirty="0" smtClean="0">
                <a:solidFill>
                  <a:srgbClr val="0000FF"/>
                </a:solidFill>
              </a:rPr>
            </a:br>
            <a:r>
              <a:rPr lang="cs-CZ" dirty="0" smtClean="0">
                <a:solidFill>
                  <a:srgbClr val="0000FF"/>
                </a:solidFill>
              </a:rPr>
              <a:t>Správnost řešení lze vyzkoušet výpočtem několika prvních členů z původního vzorce a ze vzorců rekurentních:</a:t>
            </a:r>
            <a:endParaRPr lang="cs-CZ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842612" y="6246800"/>
                <a:ext cx="22405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𝟏𝟐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;…</m:t>
                          </m:r>
                        </m:e>
                      </m: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2612" y="6246800"/>
                <a:ext cx="224055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828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56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>
                <a:solidFill>
                  <a:srgbClr val="0000FF"/>
                </a:solidFill>
              </a:rPr>
              <a:t>rekurentně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3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593983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:r>
                  <a:rPr lang="cs-CZ" b="1" u="sng" dirty="0" smtClean="0"/>
                  <a:t>Příklad 2  </a:t>
                </a:r>
                <a:br>
                  <a:rPr lang="cs-CZ" b="1" u="sng" dirty="0" smtClean="0"/>
                </a:br>
                <a:r>
                  <a:rPr lang="cs-CZ" dirty="0"/>
                  <a:t>Najdi </a:t>
                </a:r>
                <a:r>
                  <a:rPr lang="cs-CZ" dirty="0" smtClean="0"/>
                  <a:t>vzorec pro </a:t>
                </a:r>
                <a:r>
                  <a:rPr lang="cs-CZ" i="1" dirty="0" smtClean="0"/>
                  <a:t>n-</a:t>
                </a:r>
                <a:r>
                  <a:rPr lang="cs-CZ" i="1" dirty="0" err="1" smtClean="0"/>
                  <a:t>tý</a:t>
                </a:r>
                <a:r>
                  <a:rPr lang="cs-CZ" i="1" dirty="0" smtClean="0"/>
                  <a:t> </a:t>
                </a:r>
                <a:r>
                  <a:rPr lang="cs-CZ" dirty="0" smtClean="0"/>
                  <a:t>člen a rekurentní </a:t>
                </a:r>
                <a:r>
                  <a:rPr lang="cs-CZ" dirty="0"/>
                  <a:t>vyjádření </a:t>
                </a:r>
                <a:r>
                  <a:rPr lang="cs-CZ" dirty="0" smtClean="0"/>
                  <a:t>posloupnosti</a:t>
                </a:r>
                <a:br>
                  <a:rPr lang="cs-CZ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𝟖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𝟏𝟓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𝟑𝟓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𝟒𝟖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𝟖𝟎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;…</m:t>
                          </m:r>
                        </m:e>
                      </m: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5939831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924" t="-3289" r="-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81606" y="3212976"/>
            <a:ext cx="5687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 poměrně velkého počtu členů posloupnost je patrné, že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94317" y="3717032"/>
                <a:ext cx="1863331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4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17" y="3717032"/>
                <a:ext cx="1863331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8951" y="4077072"/>
                <a:ext cx="4394857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−1=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51" y="4077072"/>
                <a:ext cx="4394857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467542" y="4653136"/>
            <a:ext cx="5829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Pomocí rozdílu sousedních členů určíme rekurentní vyjádření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39552" y="5157192"/>
                <a:ext cx="5792291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  <m:r>
                        <a:rPr lang="cs-CZ" sz="2400" b="0" i="1" smtClean="0">
                          <a:latin typeface="Cambria Math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157192"/>
                <a:ext cx="5792291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523696" y="5770172"/>
                <a:ext cx="3206775" cy="46166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+(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96" y="5770172"/>
                <a:ext cx="3206775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6883"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067944" y="5805264"/>
            <a:ext cx="4278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… rekurentní vyjádření zadané posloupnosti</a:t>
            </a:r>
            <a:endParaRPr lang="cs-CZ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31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56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>
                <a:solidFill>
                  <a:srgbClr val="0000FF"/>
                </a:solidFill>
              </a:rPr>
              <a:t>rekurentně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4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7098610" cy="9295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b="1" u="sng" dirty="0" smtClean="0"/>
                  <a:t>Příklad 3  </a:t>
                </a:r>
                <a:br>
                  <a:rPr lang="cs-CZ" b="1" u="sng" dirty="0" smtClean="0"/>
                </a:br>
                <a:r>
                  <a:rPr lang="cs-CZ" dirty="0" smtClean="0"/>
                  <a:t>Posloupnost </a:t>
                </a:r>
                <a:r>
                  <a:rPr lang="cs-CZ" dirty="0"/>
                  <a:t>je dána rekurentně. Určete prvních šest členů </a:t>
                </a:r>
                <a:r>
                  <a:rPr lang="cs-CZ" dirty="0" smtClean="0"/>
                  <a:t/>
                </a:r>
                <a:br>
                  <a:rPr lang="cs-CZ" dirty="0" smtClean="0"/>
                </a:br>
                <a:r>
                  <a:rPr lang="cs-CZ" dirty="0" smtClean="0"/>
                  <a:t>posloupnosti </a:t>
                </a:r>
                <a:r>
                  <a:rPr lang="cs-CZ" dirty="0"/>
                  <a:t>a určete vzorec pro n-</a:t>
                </a:r>
                <a:r>
                  <a:rPr lang="cs-CZ" dirty="0" err="1"/>
                  <a:t>tý</a:t>
                </a:r>
                <a:r>
                  <a:rPr lang="cs-CZ" dirty="0"/>
                  <a:t> člen</a:t>
                </a:r>
                <a:r>
                  <a:rPr lang="cs-CZ" dirty="0" smtClean="0"/>
                  <a:t>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d>
                          <m:d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7098610" cy="929550"/>
              </a:xfrm>
              <a:prstGeom prst="rect">
                <a:avLst/>
              </a:prstGeom>
              <a:blipFill rotWithShape="1">
                <a:blip r:embed="rId5"/>
                <a:stretch>
                  <a:fillRect l="-773" t="-3268" b="-91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81606" y="32129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91815" y="2872940"/>
                <a:ext cx="5095049" cy="2355453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sSup>
                        <m:sSup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.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atin typeface="Cambria Math"/>
                        </a:rPr>
                        <m:t>.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</a:rPr>
                        <m:t>=−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sSup>
                        <m:sSup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.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latin typeface="Cambria Math"/>
                        </a:rPr>
                        <m:t>=−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atin typeface="Cambria Math"/>
                        </a:rPr>
                        <m:t>.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</a:rPr>
                        <m:t>=+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𝟒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  <m:sSup>
                        <m:sSup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.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atin typeface="Cambria Math"/>
                        </a:rPr>
                        <m:t>.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</a:rPr>
                        <m:t>=−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𝟓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𝟒</m:t>
                          </m:r>
                        </m:sub>
                      </m:sSub>
                      <m:sSup>
                        <m:sSup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.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latin typeface="Cambria Math"/>
                        </a:rPr>
                        <m:t>=−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atin typeface="Cambria Math"/>
                        </a:rPr>
                        <m:t>.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</a:rPr>
                        <m:t>=+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𝟔</m:t>
                          </m:r>
                        </m:sub>
                      </m:sSub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latin typeface="Cambria Math"/>
                            </a:rPr>
                            <m:t>𝟓</m:t>
                          </m:r>
                        </m:sub>
                      </m:sSub>
                      <m:sSup>
                        <m:sSup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24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.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atin typeface="Cambria Math"/>
                        </a:rPr>
                        <m:t>.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sz="2400" b="1" i="1" smtClean="0">
                          <a:latin typeface="Cambria Math"/>
                        </a:rPr>
                        <m:t>=−</m:t>
                      </m:r>
                      <m:r>
                        <a:rPr lang="cs-CZ" sz="2400" b="1" i="1" smtClean="0"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815" y="2872940"/>
                <a:ext cx="5095049" cy="235545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66337" y="5729394"/>
                <a:ext cx="3549305" cy="65889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36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36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36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36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36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3600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e>
                          </m:d>
                        </m:e>
                        <m:sup>
                          <m: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36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sz="36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37" y="5729394"/>
                <a:ext cx="3549305" cy="65889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235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243</Words>
  <Application>Microsoft Office PowerPoint</Application>
  <PresentationFormat>Předvádění na obrazovce (4:3)</PresentationFormat>
  <Paragraphs>31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8</cp:revision>
  <dcterms:created xsi:type="dcterms:W3CDTF">2013-06-26T21:37:09Z</dcterms:created>
  <dcterms:modified xsi:type="dcterms:W3CDTF">2013-06-30T09:29:16Z</dcterms:modified>
</cp:coreProperties>
</file>