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45012"/>
    <a:srgbClr val="16F641"/>
    <a:srgbClr val="78E725"/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3" autoAdjust="0"/>
    <p:restoredTop sz="94605" autoAdjust="0"/>
  </p:normalViewPr>
  <p:slideViewPr>
    <p:cSldViewPr>
      <p:cViewPr>
        <p:scale>
          <a:sx n="80" d="100"/>
          <a:sy n="80" d="100"/>
        </p:scale>
        <p:origin x="-10" y="581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6DE0B-F391-43E7-B878-9DA75892566B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1FEFC3-3DAD-4941-A939-F2EE355207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16866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6DE0B-F391-43E7-B878-9DA75892566B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1FEFC3-3DAD-4941-A939-F2EE355207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60075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6DE0B-F391-43E7-B878-9DA75892566B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1FEFC3-3DAD-4941-A939-F2EE355207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8270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6DE0B-F391-43E7-B878-9DA75892566B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1FEFC3-3DAD-4941-A939-F2EE355207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99657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6DE0B-F391-43E7-B878-9DA75892566B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1FEFC3-3DAD-4941-A939-F2EE355207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97246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6DE0B-F391-43E7-B878-9DA75892566B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1FEFC3-3DAD-4941-A939-F2EE355207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14423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6DE0B-F391-43E7-B878-9DA75892566B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1FEFC3-3DAD-4941-A939-F2EE355207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14975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6DE0B-F391-43E7-B878-9DA75892566B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1FEFC3-3DAD-4941-A939-F2EE355207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34269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6DE0B-F391-43E7-B878-9DA75892566B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1FEFC3-3DAD-4941-A939-F2EE355207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90153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6DE0B-F391-43E7-B878-9DA75892566B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1FEFC3-3DAD-4941-A939-F2EE355207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86179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6DE0B-F391-43E7-B878-9DA75892566B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1FEFC3-3DAD-4941-A939-F2EE355207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10310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46DE0B-F391-43E7-B878-9DA75892566B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1FEFC3-3DAD-4941-A939-F2EE355207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70597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emf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emf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0.png"/><Relationship Id="rId4" Type="http://schemas.openxmlformats.org/officeDocument/2006/relationships/image" Target="../media/image7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158046452"/>
              </p:ext>
            </p:extLst>
          </p:nvPr>
        </p:nvGraphicFramePr>
        <p:xfrm>
          <a:off x="2195736" y="34337"/>
          <a:ext cx="4694922" cy="670703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95909" imgH="8423861" progId="Word.Document.12">
                  <p:embed/>
                </p:oleObj>
              </mc:Choice>
              <mc:Fallback>
                <p:oleObj name="Dokument" r:id="rId3" imgW="5895909" imgH="8423861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195736" y="34337"/>
                        <a:ext cx="4694922" cy="6707031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263415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2" y="188639"/>
            <a:ext cx="2853602" cy="584775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/>
              <a:t>POSLOUPNOSTI</a:t>
            </a:r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52730" y="916066"/>
            <a:ext cx="62808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Vlastnosti posloupností - </a:t>
            </a:r>
            <a:r>
              <a:rPr lang="cs-CZ" sz="3200" i="1" dirty="0" smtClean="0">
                <a:solidFill>
                  <a:srgbClr val="0000FF"/>
                </a:solidFill>
              </a:rPr>
              <a:t>omezenost</a:t>
            </a:r>
            <a:endParaRPr lang="cs-CZ" sz="3200" b="1" i="1" dirty="0">
              <a:solidFill>
                <a:srgbClr val="0000FF"/>
              </a:solidFill>
            </a:endParaRPr>
          </a:p>
        </p:txBody>
      </p:sp>
      <p:pic>
        <p:nvPicPr>
          <p:cNvPr id="5" name="Picture 2" descr="1,2,3,4,&amp;ccaron;íselné symboly,&amp;ccaron;ísla,&amp;ccaron;íslice,kursy,matematika,od&amp;ccaron;ítání,s&amp;ccaron;ítání,škola,symboly,t&amp;rcaron;ídy,vzd&amp;ecaron;lání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340041"/>
            <a:ext cx="1080449" cy="1080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93086" y="1959223"/>
            <a:ext cx="38557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/>
              <a:t>Posloupnost omezená shora</a:t>
            </a:r>
            <a:endParaRPr lang="cs-CZ" sz="2400" dirty="0" smtClean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307" y="2780928"/>
            <a:ext cx="4316070" cy="305090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5080967" y="4077072"/>
                <a:ext cx="3417923" cy="923330"/>
              </a:xfrm>
              <a:prstGeom prst="rect">
                <a:avLst/>
              </a:prstGeom>
              <a:ln>
                <a:solidFill>
                  <a:srgbClr val="FF0000"/>
                </a:solidFill>
              </a:ln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Posloupnost </a:t>
                </a:r>
                <a14:m>
                  <m:oMath xmlns:m="http://schemas.openxmlformats.org/officeDocument/2006/math">
                    <m:sSubSup>
                      <m:sSubSupPr>
                        <m:ctrlPr>
                          <a:rPr lang="cs-CZ" b="1" i="1">
                            <a:latin typeface="Cambria Math"/>
                          </a:rPr>
                        </m:ctrlPr>
                      </m:sSubSupPr>
                      <m:e>
                        <m:d>
                          <m:dPr>
                            <m:ctrlPr>
                              <a:rPr lang="cs-CZ" b="1" i="1">
                                <a:latin typeface="Cambria Math"/>
                              </a:rPr>
                            </m:ctrlPr>
                          </m:dPr>
                          <m:e>
                            <m:sSub>
                              <m:sSubPr>
                                <m:ctrlPr>
                                  <a:rPr lang="cs-CZ" b="1" i="1">
                                    <a:latin typeface="Cambria Math"/>
                                  </a:rPr>
                                </m:ctrlPr>
                              </m:sSubPr>
                              <m:e>
                                <m:r>
                                  <a:rPr lang="cs-CZ" i="1">
                                    <a:latin typeface="Cambria Math"/>
                                  </a:rPr>
                                  <m:t>𝑎</m:t>
                                </m:r>
                              </m:e>
                              <m:sub>
                                <m:r>
                                  <a:rPr lang="cs-CZ" i="1">
                                    <a:latin typeface="Cambria Math"/>
                                  </a:rPr>
                                  <m:t>𝑛</m:t>
                                </m:r>
                              </m:sub>
                            </m:sSub>
                          </m:e>
                        </m:d>
                      </m:e>
                      <m:sub>
                        <m:r>
                          <a:rPr lang="cs-CZ" b="1" i="1" smtClean="0">
                            <a:latin typeface="Cambria Math"/>
                          </a:rPr>
                          <m:t>𝒏</m:t>
                        </m:r>
                        <m:r>
                          <a:rPr lang="cs-CZ" b="1" i="1" smtClean="0">
                            <a:latin typeface="Cambria Math"/>
                          </a:rPr>
                          <m:t>=</m:t>
                        </m:r>
                        <m:r>
                          <a:rPr lang="cs-CZ" b="1" i="1" smtClean="0">
                            <a:latin typeface="Cambria Math"/>
                          </a:rPr>
                          <m:t>𝟏</m:t>
                        </m:r>
                      </m:sub>
                      <m:sup>
                        <m:r>
                          <a:rPr lang="cs-CZ" i="1" smtClean="0">
                            <a:latin typeface="Cambria Math"/>
                            <a:ea typeface="Cambria Math"/>
                          </a:rPr>
                          <m:t>∞</m:t>
                        </m:r>
                      </m:sup>
                    </m:sSubSup>
                  </m:oMath>
                </a14:m>
                <a:r>
                  <a:rPr lang="cs-CZ" dirty="0" smtClean="0"/>
                  <a:t> je </a:t>
                </a:r>
                <a:r>
                  <a:rPr lang="cs-CZ" u="sng" dirty="0" smtClean="0"/>
                  <a:t>omezená</a:t>
                </a:r>
                <a:br>
                  <a:rPr lang="cs-CZ" u="sng" dirty="0" smtClean="0"/>
                </a:br>
                <a:r>
                  <a:rPr lang="cs-CZ" u="sng" dirty="0" smtClean="0"/>
                  <a:t>shora</a:t>
                </a:r>
                <a:r>
                  <a:rPr lang="cs-CZ" dirty="0" smtClean="0"/>
                  <a:t>, jestliže existuje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𝑀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𝜖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𝑅</m:t>
                    </m:r>
                  </m:oMath>
                </a14:m>
                <a:r>
                  <a:rPr lang="cs-CZ" dirty="0" smtClean="0"/>
                  <a:t>takové,</a:t>
                </a:r>
                <a:br>
                  <a:rPr lang="cs-CZ" dirty="0" smtClean="0"/>
                </a:br>
                <a:r>
                  <a:rPr lang="cs-CZ" dirty="0" smtClean="0"/>
                  <a:t>že pro všechna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𝑛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𝜖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𝑁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</m:t>
                    </m:r>
                  </m:oMath>
                </a14:m>
                <a:r>
                  <a:rPr lang="cs-CZ" dirty="0" smtClean="0"/>
                  <a:t>platí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𝑛</m:t>
                        </m:r>
                      </m:sub>
                    </m:sSub>
                    <m:r>
                      <a:rPr lang="cs-CZ" i="1" smtClean="0">
                        <a:latin typeface="Cambria Math"/>
                        <a:ea typeface="Cambria Math"/>
                      </a:rPr>
                      <m:t>≤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𝑀</m:t>
                    </m:r>
                  </m:oMath>
                </a14:m>
                <a:r>
                  <a:rPr lang="cs-CZ" dirty="0" smtClean="0"/>
                  <a:t>.</a:t>
                </a:r>
                <a:endParaRPr lang="cs-CZ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80967" y="4077072"/>
                <a:ext cx="3417923" cy="92333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ln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3907" y="2969989"/>
            <a:ext cx="1051344" cy="11070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5076056" y="5554116"/>
            <a:ext cx="3793154" cy="276999"/>
          </a:xfrm>
          <a:prstGeom prst="rect">
            <a:avLst/>
          </a:prstGeom>
          <a:solidFill>
            <a:srgbClr val="16F641"/>
          </a:solidFill>
          <a:ln>
            <a:solidFill>
              <a:srgbClr val="045012"/>
            </a:solidFill>
          </a:ln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„ … hodnota žádného členu nepřesáhne maximum M … “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4177470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2" y="188639"/>
            <a:ext cx="2853602" cy="584775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/>
              <a:t>POSLOUPNOSTI</a:t>
            </a:r>
            <a:endParaRPr lang="cs-CZ" sz="3200" b="1" dirty="0"/>
          </a:p>
        </p:txBody>
      </p:sp>
      <p:pic>
        <p:nvPicPr>
          <p:cNvPr id="5" name="Picture 2" descr="1,2,3,4,&amp;ccaron;íselné symboly,&amp;ccaron;ísla,&amp;ccaron;íslice,kursy,matematika,od&amp;ccaron;ítání,s&amp;ccaron;ítání,škola,symboly,t&amp;rcaron;ídy,vzd&amp;ecaron;lání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340041"/>
            <a:ext cx="1080449" cy="1080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93086" y="1959223"/>
            <a:ext cx="37285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/>
              <a:t>Posloupnost omezená zdola</a:t>
            </a:r>
            <a:endParaRPr lang="cs-CZ" sz="2400" dirty="0" smtClean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185" y="2852936"/>
            <a:ext cx="4097824" cy="334565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5042509" y="4089846"/>
                <a:ext cx="3417923" cy="923330"/>
              </a:xfrm>
              <a:prstGeom prst="rect">
                <a:avLst/>
              </a:prstGeom>
              <a:ln>
                <a:solidFill>
                  <a:srgbClr val="FF0000"/>
                </a:solidFill>
              </a:ln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Posloupnost </a:t>
                </a:r>
                <a14:m>
                  <m:oMath xmlns:m="http://schemas.openxmlformats.org/officeDocument/2006/math">
                    <m:sSubSup>
                      <m:sSubSupPr>
                        <m:ctrlPr>
                          <a:rPr lang="cs-CZ" b="1" i="1">
                            <a:latin typeface="Cambria Math"/>
                          </a:rPr>
                        </m:ctrlPr>
                      </m:sSubSupPr>
                      <m:e>
                        <m:d>
                          <m:dPr>
                            <m:ctrlPr>
                              <a:rPr lang="cs-CZ" b="1" i="1">
                                <a:latin typeface="Cambria Math"/>
                              </a:rPr>
                            </m:ctrlPr>
                          </m:dPr>
                          <m:e>
                            <m:sSub>
                              <m:sSubPr>
                                <m:ctrlPr>
                                  <a:rPr lang="cs-CZ" b="1" i="1">
                                    <a:latin typeface="Cambria Math"/>
                                  </a:rPr>
                                </m:ctrlPr>
                              </m:sSubPr>
                              <m:e>
                                <m:r>
                                  <a:rPr lang="cs-CZ" i="1">
                                    <a:latin typeface="Cambria Math"/>
                                  </a:rPr>
                                  <m:t>𝑎</m:t>
                                </m:r>
                              </m:e>
                              <m:sub>
                                <m:r>
                                  <a:rPr lang="cs-CZ" i="1">
                                    <a:latin typeface="Cambria Math"/>
                                  </a:rPr>
                                  <m:t>𝑛</m:t>
                                </m:r>
                              </m:sub>
                            </m:sSub>
                          </m:e>
                        </m:d>
                      </m:e>
                      <m:sub>
                        <m:r>
                          <a:rPr lang="cs-CZ" b="1" i="1" smtClean="0">
                            <a:latin typeface="Cambria Math"/>
                          </a:rPr>
                          <m:t>𝒏</m:t>
                        </m:r>
                        <m:r>
                          <a:rPr lang="cs-CZ" b="1" i="1" smtClean="0">
                            <a:latin typeface="Cambria Math"/>
                          </a:rPr>
                          <m:t>=</m:t>
                        </m:r>
                        <m:r>
                          <a:rPr lang="cs-CZ" b="1" i="1" smtClean="0">
                            <a:latin typeface="Cambria Math"/>
                          </a:rPr>
                          <m:t>𝟏</m:t>
                        </m:r>
                      </m:sub>
                      <m:sup>
                        <m:r>
                          <a:rPr lang="cs-CZ" i="1" smtClean="0">
                            <a:latin typeface="Cambria Math"/>
                            <a:ea typeface="Cambria Math"/>
                          </a:rPr>
                          <m:t>∞</m:t>
                        </m:r>
                      </m:sup>
                    </m:sSubSup>
                  </m:oMath>
                </a14:m>
                <a:r>
                  <a:rPr lang="cs-CZ" dirty="0" smtClean="0"/>
                  <a:t> je </a:t>
                </a:r>
                <a:r>
                  <a:rPr lang="cs-CZ" u="sng" dirty="0" smtClean="0"/>
                  <a:t>omezená</a:t>
                </a:r>
                <a:br>
                  <a:rPr lang="cs-CZ" u="sng" dirty="0" smtClean="0"/>
                </a:br>
                <a:r>
                  <a:rPr lang="cs-CZ" u="sng" dirty="0" smtClean="0"/>
                  <a:t>zdola</a:t>
                </a:r>
                <a:r>
                  <a:rPr lang="cs-CZ" dirty="0" smtClean="0"/>
                  <a:t>, jestliže existuje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𝑚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𝜖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𝑅</m:t>
                    </m:r>
                  </m:oMath>
                </a14:m>
                <a:r>
                  <a:rPr lang="cs-CZ" dirty="0" smtClean="0"/>
                  <a:t>takové,</a:t>
                </a:r>
                <a:br>
                  <a:rPr lang="cs-CZ" dirty="0" smtClean="0"/>
                </a:br>
                <a:r>
                  <a:rPr lang="cs-CZ" dirty="0" smtClean="0"/>
                  <a:t>že pro všechna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𝑛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𝜖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𝑁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</m:t>
                    </m:r>
                  </m:oMath>
                </a14:m>
                <a:r>
                  <a:rPr lang="cs-CZ" dirty="0" smtClean="0"/>
                  <a:t>platí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𝑛</m:t>
                        </m:r>
                      </m:sub>
                    </m:sSub>
                    <m:r>
                      <a:rPr lang="cs-CZ" i="1" smtClean="0">
                        <a:latin typeface="Cambria Math"/>
                        <a:ea typeface="Cambria Math"/>
                      </a:rPr>
                      <m:t>≥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𝑚</m:t>
                    </m:r>
                  </m:oMath>
                </a14:m>
                <a:r>
                  <a:rPr lang="cs-CZ" dirty="0" smtClean="0"/>
                  <a:t>.</a:t>
                </a:r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42509" y="4089846"/>
                <a:ext cx="3417923" cy="92333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ln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TextovéPole 8"/>
          <p:cNvSpPr txBox="1"/>
          <p:nvPr/>
        </p:nvSpPr>
        <p:spPr>
          <a:xfrm>
            <a:off x="452730" y="916066"/>
            <a:ext cx="62808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Vlastnosti posloupností - </a:t>
            </a:r>
            <a:r>
              <a:rPr lang="cs-CZ" sz="3200" i="1" dirty="0" smtClean="0">
                <a:solidFill>
                  <a:srgbClr val="0000FF"/>
                </a:solidFill>
              </a:rPr>
              <a:t>omezenost</a:t>
            </a:r>
            <a:endParaRPr lang="cs-CZ" sz="3200" b="1" i="1" dirty="0">
              <a:solidFill>
                <a:srgbClr val="0000FF"/>
              </a:solidFill>
            </a:endParaRPr>
          </a:p>
        </p:txBody>
      </p:sp>
      <p:pic>
        <p:nvPicPr>
          <p:cNvPr id="10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3907" y="2969989"/>
            <a:ext cx="1051344" cy="11070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5076056" y="5554116"/>
            <a:ext cx="3863365" cy="276999"/>
          </a:xfrm>
          <a:prstGeom prst="rect">
            <a:avLst/>
          </a:prstGeom>
          <a:solidFill>
            <a:srgbClr val="16F641"/>
          </a:solidFill>
          <a:ln>
            <a:solidFill>
              <a:srgbClr val="045012"/>
            </a:solidFill>
          </a:ln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„ … hodnota žádného členu neklesne pod minimum m … “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35223978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2" y="188639"/>
            <a:ext cx="2853602" cy="584775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/>
              <a:t>POSLOUPNOSTI</a:t>
            </a:r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44722" y="932042"/>
            <a:ext cx="62808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Vlastnosti posloupností - </a:t>
            </a:r>
            <a:r>
              <a:rPr lang="cs-CZ" sz="3200" i="1" dirty="0" smtClean="0">
                <a:solidFill>
                  <a:srgbClr val="0000FF"/>
                </a:solidFill>
              </a:rPr>
              <a:t>omezenost</a:t>
            </a:r>
            <a:endParaRPr lang="cs-CZ" sz="3200" b="1" i="1" dirty="0">
              <a:solidFill>
                <a:srgbClr val="0000FF"/>
              </a:solidFill>
            </a:endParaRPr>
          </a:p>
        </p:txBody>
      </p:sp>
      <p:pic>
        <p:nvPicPr>
          <p:cNvPr id="5" name="Picture 2" descr="1,2,3,4,&amp;ccaron;íselné symboly,&amp;ccaron;ísla,&amp;ccaron;íslice,kursy,matematika,od&amp;ccaron;ítání,s&amp;ccaron;ítání,škola,symboly,t&amp;rcaron;ídy,vzd&amp;ecaron;lání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340041"/>
            <a:ext cx="1080449" cy="1080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93086" y="1959223"/>
            <a:ext cx="29856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/>
              <a:t>Posloupnost omezená</a:t>
            </a:r>
            <a:endParaRPr lang="cs-CZ" sz="2400" dirty="0" smtClean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730" y="2708919"/>
            <a:ext cx="4407302" cy="364262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5066593" y="2708547"/>
                <a:ext cx="3867982" cy="646331"/>
              </a:xfrm>
              <a:prstGeom prst="rect">
                <a:avLst/>
              </a:prstGeom>
              <a:ln>
                <a:solidFill>
                  <a:srgbClr val="FF0000"/>
                </a:solidFill>
              </a:ln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Posloupnost </a:t>
                </a:r>
                <a14:m>
                  <m:oMath xmlns:m="http://schemas.openxmlformats.org/officeDocument/2006/math">
                    <m:sSubSup>
                      <m:sSubSupPr>
                        <m:ctrlPr>
                          <a:rPr lang="cs-CZ" b="1" i="1">
                            <a:latin typeface="Cambria Math"/>
                          </a:rPr>
                        </m:ctrlPr>
                      </m:sSubSupPr>
                      <m:e>
                        <m:d>
                          <m:dPr>
                            <m:ctrlPr>
                              <a:rPr lang="cs-CZ" b="1" i="1">
                                <a:latin typeface="Cambria Math"/>
                              </a:rPr>
                            </m:ctrlPr>
                          </m:dPr>
                          <m:e>
                            <m:sSub>
                              <m:sSubPr>
                                <m:ctrlPr>
                                  <a:rPr lang="cs-CZ" b="1" i="1">
                                    <a:latin typeface="Cambria Math"/>
                                  </a:rPr>
                                </m:ctrlPr>
                              </m:sSubPr>
                              <m:e>
                                <m:r>
                                  <a:rPr lang="cs-CZ" i="1">
                                    <a:latin typeface="Cambria Math"/>
                                  </a:rPr>
                                  <m:t>𝑎</m:t>
                                </m:r>
                              </m:e>
                              <m:sub>
                                <m:r>
                                  <a:rPr lang="cs-CZ" i="1">
                                    <a:latin typeface="Cambria Math"/>
                                  </a:rPr>
                                  <m:t>𝑛</m:t>
                                </m:r>
                              </m:sub>
                            </m:sSub>
                          </m:e>
                        </m:d>
                      </m:e>
                      <m:sub>
                        <m:r>
                          <a:rPr lang="cs-CZ" b="1" i="1" smtClean="0">
                            <a:latin typeface="Cambria Math"/>
                          </a:rPr>
                          <m:t>𝒏</m:t>
                        </m:r>
                        <m:r>
                          <a:rPr lang="cs-CZ" b="1" i="1" smtClean="0">
                            <a:latin typeface="Cambria Math"/>
                          </a:rPr>
                          <m:t>=</m:t>
                        </m:r>
                        <m:r>
                          <a:rPr lang="cs-CZ" b="1" i="1" smtClean="0">
                            <a:latin typeface="Cambria Math"/>
                          </a:rPr>
                          <m:t>𝟏</m:t>
                        </m:r>
                      </m:sub>
                      <m:sup>
                        <m:r>
                          <a:rPr lang="cs-CZ" i="1" smtClean="0">
                            <a:latin typeface="Cambria Math"/>
                            <a:ea typeface="Cambria Math"/>
                          </a:rPr>
                          <m:t>∞</m:t>
                        </m:r>
                      </m:sup>
                    </m:sSubSup>
                  </m:oMath>
                </a14:m>
                <a:r>
                  <a:rPr lang="cs-CZ" dirty="0" smtClean="0"/>
                  <a:t> je </a:t>
                </a:r>
                <a:r>
                  <a:rPr lang="cs-CZ" u="sng" dirty="0" smtClean="0"/>
                  <a:t>omezená</a:t>
                </a:r>
                <a:r>
                  <a:rPr lang="cs-CZ" dirty="0" smtClean="0"/>
                  <a:t>,</a:t>
                </a:r>
                <a:br>
                  <a:rPr lang="cs-CZ" dirty="0" smtClean="0"/>
                </a:br>
                <a:r>
                  <a:rPr lang="cs-CZ" dirty="0" smtClean="0"/>
                  <a:t>je-li </a:t>
                </a:r>
                <a:r>
                  <a:rPr lang="cs-CZ" u="sng" dirty="0" smtClean="0"/>
                  <a:t>omezená shora i zdola</a:t>
                </a:r>
                <a:r>
                  <a:rPr lang="cs-CZ" dirty="0" smtClean="0"/>
                  <a:t>.</a:t>
                </a:r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66593" y="2708547"/>
                <a:ext cx="3867982" cy="646331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ln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5066593" y="3501008"/>
                <a:ext cx="3867982" cy="923330"/>
              </a:xfrm>
              <a:prstGeom prst="rect">
                <a:avLst/>
              </a:prstGeom>
              <a:ln>
                <a:solidFill>
                  <a:srgbClr val="FF0000"/>
                </a:solidFill>
              </a:ln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Posloupnost </a:t>
                </a:r>
                <a14:m>
                  <m:oMath xmlns:m="http://schemas.openxmlformats.org/officeDocument/2006/math">
                    <m:sSubSup>
                      <m:sSubSupPr>
                        <m:ctrlPr>
                          <a:rPr lang="cs-CZ" b="1" i="1">
                            <a:latin typeface="Cambria Math"/>
                          </a:rPr>
                        </m:ctrlPr>
                      </m:sSubSupPr>
                      <m:e>
                        <m:d>
                          <m:dPr>
                            <m:ctrlPr>
                              <a:rPr lang="cs-CZ" b="1" i="1">
                                <a:latin typeface="Cambria Math"/>
                              </a:rPr>
                            </m:ctrlPr>
                          </m:dPr>
                          <m:e>
                            <m:sSub>
                              <m:sSubPr>
                                <m:ctrlPr>
                                  <a:rPr lang="cs-CZ" b="1" i="1">
                                    <a:latin typeface="Cambria Math"/>
                                  </a:rPr>
                                </m:ctrlPr>
                              </m:sSubPr>
                              <m:e>
                                <m:r>
                                  <a:rPr lang="cs-CZ" i="1">
                                    <a:latin typeface="Cambria Math"/>
                                  </a:rPr>
                                  <m:t>𝑎</m:t>
                                </m:r>
                              </m:e>
                              <m:sub>
                                <m:r>
                                  <a:rPr lang="cs-CZ" i="1">
                                    <a:latin typeface="Cambria Math"/>
                                  </a:rPr>
                                  <m:t>𝑛</m:t>
                                </m:r>
                              </m:sub>
                            </m:sSub>
                          </m:e>
                        </m:d>
                      </m:e>
                      <m:sub>
                        <m:r>
                          <a:rPr lang="cs-CZ" b="1" i="1" smtClean="0">
                            <a:latin typeface="Cambria Math"/>
                          </a:rPr>
                          <m:t>𝒏</m:t>
                        </m:r>
                        <m:r>
                          <a:rPr lang="cs-CZ" b="1" i="1" smtClean="0">
                            <a:latin typeface="Cambria Math"/>
                          </a:rPr>
                          <m:t>=</m:t>
                        </m:r>
                        <m:r>
                          <a:rPr lang="cs-CZ" b="1" i="1" smtClean="0">
                            <a:latin typeface="Cambria Math"/>
                          </a:rPr>
                          <m:t>𝟏</m:t>
                        </m:r>
                      </m:sub>
                      <m:sup>
                        <m:r>
                          <a:rPr lang="cs-CZ" i="1" smtClean="0">
                            <a:latin typeface="Cambria Math"/>
                            <a:ea typeface="Cambria Math"/>
                          </a:rPr>
                          <m:t>∞</m:t>
                        </m:r>
                      </m:sup>
                    </m:sSubSup>
                  </m:oMath>
                </a14:m>
                <a:r>
                  <a:rPr lang="cs-CZ" dirty="0" smtClean="0"/>
                  <a:t> je omezená, </a:t>
                </a:r>
                <a:br>
                  <a:rPr lang="cs-CZ" dirty="0" smtClean="0"/>
                </a:br>
                <a:r>
                  <a:rPr lang="cs-CZ" dirty="0" smtClean="0"/>
                  <a:t>jestliže existují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𝑀</m:t>
                    </m:r>
                    <m:r>
                      <a:rPr lang="cs-CZ" b="0" i="1" smtClean="0">
                        <a:latin typeface="Cambria Math"/>
                      </a:rPr>
                      <m:t>, </m:t>
                    </m:r>
                    <m:r>
                      <a:rPr lang="cs-CZ" b="0" i="1" smtClean="0">
                        <a:latin typeface="Cambria Math"/>
                      </a:rPr>
                      <m:t>𝑚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𝜖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𝑅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</m:t>
                    </m:r>
                  </m:oMath>
                </a14:m>
                <a:r>
                  <a:rPr lang="cs-CZ" dirty="0" smtClean="0"/>
                  <a:t>taková,</a:t>
                </a:r>
                <a:br>
                  <a:rPr lang="cs-CZ" dirty="0" smtClean="0"/>
                </a:br>
                <a:r>
                  <a:rPr lang="cs-CZ" dirty="0" smtClean="0"/>
                  <a:t>že pro všechna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𝑛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𝜖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𝑁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</m:t>
                    </m:r>
                  </m:oMath>
                </a14:m>
                <a:r>
                  <a:rPr lang="cs-CZ" dirty="0" smtClean="0"/>
                  <a:t>platí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𝑚</m:t>
                        </m:r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≤</m:t>
                        </m:r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𝑛</m:t>
                        </m:r>
                      </m:sub>
                    </m:sSub>
                    <m:r>
                      <a:rPr lang="cs-CZ" i="1" smtClean="0">
                        <a:latin typeface="Cambria Math"/>
                        <a:ea typeface="Cambria Math"/>
                      </a:rPr>
                      <m:t>≤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𝑀</m:t>
                    </m:r>
                  </m:oMath>
                </a14:m>
                <a:r>
                  <a:rPr lang="cs-CZ" dirty="0" smtClean="0"/>
                  <a:t>.</a:t>
                </a:r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66593" y="3501008"/>
                <a:ext cx="3867982" cy="92333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ln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TextovéPole 10"/>
          <p:cNvSpPr txBox="1"/>
          <p:nvPr/>
        </p:nvSpPr>
        <p:spPr>
          <a:xfrm>
            <a:off x="5277874" y="5554116"/>
            <a:ext cx="3203314" cy="461665"/>
          </a:xfrm>
          <a:prstGeom prst="rect">
            <a:avLst/>
          </a:prstGeom>
          <a:solidFill>
            <a:srgbClr val="16F641"/>
          </a:solidFill>
          <a:ln>
            <a:solidFill>
              <a:srgbClr val="045012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sz="1200" b="1" dirty="0" smtClean="0"/>
              <a:t>„ … hodnota žádného členu nepřesáhne </a:t>
            </a:r>
            <a:br>
              <a:rPr lang="cs-CZ" sz="1200" b="1" dirty="0" smtClean="0"/>
            </a:br>
            <a:r>
              <a:rPr lang="cs-CZ" sz="1200" b="1" dirty="0" smtClean="0"/>
              <a:t>maximum M a neklesne </a:t>
            </a:r>
            <a:r>
              <a:rPr lang="cs-CZ" sz="1200" b="1" dirty="0"/>
              <a:t>pod minimum m … </a:t>
            </a:r>
            <a:r>
              <a:rPr lang="cs-CZ" sz="1200" b="1" dirty="0" smtClean="0"/>
              <a:t>… “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3778038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1860</TotalTime>
  <Words>108</Words>
  <Application>Microsoft Office PowerPoint</Application>
  <PresentationFormat>Předvádění na obrazovce (4:3)</PresentationFormat>
  <Paragraphs>16</Paragraphs>
  <Slides>4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6" baseType="lpstr">
      <vt:lpstr>Motiv systému Office</vt:lpstr>
      <vt:lpstr>Microsoft Word Document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Zdeněk Mrkvička</dc:creator>
  <cp:lastModifiedBy>Zdeněk Mrkvička</cp:lastModifiedBy>
  <cp:revision>19</cp:revision>
  <dcterms:created xsi:type="dcterms:W3CDTF">2013-06-16T17:24:47Z</dcterms:created>
  <dcterms:modified xsi:type="dcterms:W3CDTF">2013-06-30T10:23:35Z</dcterms:modified>
</cp:coreProperties>
</file>