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3" autoAdjust="0"/>
    <p:restoredTop sz="94605" autoAdjust="0"/>
  </p:normalViewPr>
  <p:slideViewPr>
    <p:cSldViewPr>
      <p:cViewPr>
        <p:scale>
          <a:sx n="60" d="100"/>
          <a:sy n="60" d="100"/>
        </p:scale>
        <p:origin x="-979" y="29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B1422-F458-4CEF-BA05-CE0218A47375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8760C-D3F6-4D99-84C5-6E2BB71E3A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056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B1422-F458-4CEF-BA05-CE0218A47375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8760C-D3F6-4D99-84C5-6E2BB71E3A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6580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B1422-F458-4CEF-BA05-CE0218A47375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8760C-D3F6-4D99-84C5-6E2BB71E3A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202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B1422-F458-4CEF-BA05-CE0218A47375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8760C-D3F6-4D99-84C5-6E2BB71E3A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137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B1422-F458-4CEF-BA05-CE0218A47375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8760C-D3F6-4D99-84C5-6E2BB71E3A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070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B1422-F458-4CEF-BA05-CE0218A47375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8760C-D3F6-4D99-84C5-6E2BB71E3A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502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B1422-F458-4CEF-BA05-CE0218A47375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8760C-D3F6-4D99-84C5-6E2BB71E3A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260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B1422-F458-4CEF-BA05-CE0218A47375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8760C-D3F6-4D99-84C5-6E2BB71E3A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353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B1422-F458-4CEF-BA05-CE0218A47375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8760C-D3F6-4D99-84C5-6E2BB71E3A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69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B1422-F458-4CEF-BA05-CE0218A47375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8760C-D3F6-4D99-84C5-6E2BB71E3A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865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B1422-F458-4CEF-BA05-CE0218A47375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8760C-D3F6-4D99-84C5-6E2BB71E3A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7616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CB1422-F458-4CEF-BA05-CE0218A47375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48760C-D3F6-4D99-84C5-6E2BB71E3A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732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1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3.wmf"/><Relationship Id="rId7" Type="http://schemas.openxmlformats.org/officeDocument/2006/relationships/image" Target="../media/image1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77252014"/>
              </p:ext>
            </p:extLst>
          </p:nvPr>
        </p:nvGraphicFramePr>
        <p:xfrm>
          <a:off x="2699792" y="754417"/>
          <a:ext cx="4190866" cy="598695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423861" progId="Word.Document.12">
                  <p:embed/>
                </p:oleObj>
              </mc:Choice>
              <mc:Fallback>
                <p:oleObj name="Dokument" r:id="rId3" imgW="5895909" imgH="842386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99792" y="754417"/>
                        <a:ext cx="4190866" cy="598695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189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2730" y="916066"/>
            <a:ext cx="67905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Vlastnosti posloupností – </a:t>
            </a:r>
            <a:r>
              <a:rPr lang="cs-CZ" sz="3200" i="1" dirty="0" smtClean="0">
                <a:solidFill>
                  <a:srgbClr val="0000FF"/>
                </a:solidFill>
              </a:rPr>
              <a:t>omezenost </a:t>
            </a:r>
            <a:r>
              <a:rPr lang="cs-CZ" sz="1400" i="1" dirty="0" smtClean="0">
                <a:solidFill>
                  <a:srgbClr val="0000FF"/>
                </a:solidFill>
              </a:rPr>
              <a:t>CVIČ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06" y="1589388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12"/>
              <p:cNvSpPr txBox="1"/>
              <p:nvPr/>
            </p:nvSpPr>
            <p:spPr>
              <a:xfrm>
                <a:off x="1463028" y="1593088"/>
                <a:ext cx="4833631" cy="8525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u="sng" dirty="0" smtClean="0"/>
                  <a:t>Příklad 1 </a:t>
                </a:r>
                <a:br>
                  <a:rPr lang="cs-CZ" b="1" u="sng" dirty="0" smtClean="0"/>
                </a:br>
                <a:r>
                  <a:rPr lang="cs-CZ" dirty="0" smtClean="0"/>
                  <a:t>Rozhodněte o omezenosti posloupnosti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b="1" i="1"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1" i="1" smtClean="0">
                                    <a:latin typeface="Cambria Math"/>
                                  </a:rPr>
                                  <m:t>𝒏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𝟏</m:t>
                                </m:r>
                              </m:num>
                              <m:den>
                                <m:r>
                                  <a:rPr lang="cs-CZ" b="1" i="1" smtClean="0">
                                    <a:latin typeface="Cambria Math"/>
                                  </a:rPr>
                                  <m:t>𝒏</m:t>
                                </m:r>
                              </m:den>
                            </m:f>
                          </m:e>
                        </m:d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𝒏</m:t>
                        </m:r>
                        <m:r>
                          <a:rPr lang="cs-CZ" b="1" i="1">
                            <a:latin typeface="Cambria Math"/>
                          </a:rPr>
                          <m:t>=</m:t>
                        </m:r>
                        <m:r>
                          <a:rPr lang="cs-CZ" b="1" i="1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i="1">
                            <a:latin typeface="Cambria Math"/>
                            <a:ea typeface="Cambria Math"/>
                          </a:rPr>
                          <m:t>∞</m:t>
                        </m:r>
                      </m:sup>
                    </m:sSub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3028" y="1593088"/>
                <a:ext cx="4833631" cy="852541"/>
              </a:xfrm>
              <a:prstGeom prst="rect">
                <a:avLst/>
              </a:prstGeom>
              <a:blipFill rotWithShape="1">
                <a:blip r:embed="rId4"/>
                <a:stretch>
                  <a:fillRect l="-1135" t="-35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81606" y="2852936"/>
                <a:ext cx="7402155" cy="931602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𝑛</m:t>
                        </m:r>
                        <m:r>
                          <a:rPr lang="cs-CZ" sz="24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+1</m:t>
                        </m:r>
                      </m:sub>
                    </m:sSub>
                    <m:r>
                      <a:rPr lang="cs-CZ" sz="2400" b="0" i="1" smtClean="0">
                        <a:solidFill>
                          <a:srgbClr val="0000FF"/>
                        </a:solidFill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sz="240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cs-CZ" sz="2400" b="0" i="1" smtClean="0">
                        <a:solidFill>
                          <a:srgbClr val="0000FF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4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𝑛</m:t>
                        </m:r>
                        <m:r>
                          <a:rPr lang="cs-CZ" sz="24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+2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𝑛</m:t>
                        </m:r>
                        <m:r>
                          <a:rPr lang="cs-CZ" sz="24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+1</m:t>
                        </m:r>
                      </m:den>
                    </m:f>
                    <m:r>
                      <a:rPr lang="cs-CZ" sz="2400" b="0" i="1" smtClean="0">
                        <a:solidFill>
                          <a:srgbClr val="0000FF"/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4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𝑛</m:t>
                        </m:r>
                        <m:r>
                          <a:rPr lang="cs-CZ" sz="24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+1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𝑛</m:t>
                        </m:r>
                      </m:den>
                    </m:f>
                    <m:r>
                      <a:rPr lang="cs-CZ" sz="2400" b="0" i="1" smtClean="0">
                        <a:solidFill>
                          <a:srgbClr val="0000FF"/>
                        </a:solidFill>
                        <a:latin typeface="Cambria Math"/>
                      </a:rPr>
                      <m:t>= …=</m:t>
                    </m:r>
                    <m:f>
                      <m:fPr>
                        <m:ctrlPr>
                          <a:rPr lang="cs-CZ" sz="24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−1</m:t>
                        </m:r>
                      </m:num>
                      <m:den>
                        <m:d>
                          <m:dPr>
                            <m:ctrlPr>
                              <a:rPr lang="cs-CZ" sz="2400" b="0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𝑛</m:t>
                            </m:r>
                            <m:r>
                              <a:rPr lang="cs-CZ" sz="2400" b="0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+1</m:t>
                            </m:r>
                          </m:e>
                        </m:d>
                        <m:r>
                          <a:rPr lang="cs-CZ" sz="24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𝑛</m:t>
                        </m:r>
                      </m:den>
                    </m:f>
                    <m:r>
                      <a:rPr lang="cs-CZ" sz="2400" b="0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&lt;0 </m:t>
                    </m:r>
                  </m:oMath>
                </a14:m>
                <a:r>
                  <a:rPr lang="cs-CZ" dirty="0" smtClean="0"/>
                  <a:t>pro všechna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𝜖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𝑁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Posloupnost je klesající, je tedy </a:t>
                </a:r>
                <a:r>
                  <a:rPr lang="cs-CZ" b="1" u="sng" dirty="0" smtClean="0"/>
                  <a:t>shora omezená </a:t>
                </a:r>
                <a:r>
                  <a:rPr lang="cs-CZ" dirty="0" smtClean="0"/>
                  <a:t>prvním členem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0000FF"/>
                        </a:solidFill>
                        <a:latin typeface="Cambria Math"/>
                      </a:rPr>
                      <m:t>𝑀</m:t>
                    </m:r>
                    <m:r>
                      <a:rPr lang="cs-CZ" b="0" i="1" smtClean="0">
                        <a:solidFill>
                          <a:srgbClr val="0000FF"/>
                        </a:solidFill>
                        <a:latin typeface="Cambria Math"/>
                      </a:rPr>
                      <m:t>=2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606" y="2852936"/>
                <a:ext cx="7402155" cy="931602"/>
              </a:xfrm>
              <a:prstGeom prst="rect">
                <a:avLst/>
              </a:prstGeom>
              <a:blipFill rotWithShape="1">
                <a:blip r:embed="rId5"/>
                <a:stretch>
                  <a:fillRect l="-659" b="-98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70845" y="4077072"/>
                <a:ext cx="7377276" cy="1039772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Pro představu: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10</m:t>
                        </m:r>
                      </m:sub>
                    </m:sSub>
                    <m:r>
                      <a:rPr lang="cs-CZ" b="0" i="1" smtClean="0">
                        <a:solidFill>
                          <a:srgbClr val="0000FF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10</m:t>
                        </m:r>
                      </m:den>
                    </m:f>
                    <m:r>
                      <a:rPr lang="cs-CZ" b="0" i="1" smtClean="0">
                        <a:solidFill>
                          <a:srgbClr val="0000FF"/>
                        </a:solidFill>
                        <a:latin typeface="Cambria Math"/>
                      </a:rPr>
                      <m:t>=1,1; </m:t>
                    </m:r>
                    <m:sSub>
                      <m:sSubPr>
                        <m:ctrlPr>
                          <a:rPr lang="cs-CZ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100</m:t>
                        </m:r>
                      </m:sub>
                    </m:sSub>
                    <m:r>
                      <a:rPr lang="cs-CZ" b="0" i="1" smtClean="0">
                        <a:solidFill>
                          <a:srgbClr val="0000FF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101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  <m:r>
                      <a:rPr lang="cs-CZ" b="0" i="1" smtClean="0">
                        <a:solidFill>
                          <a:srgbClr val="0000FF"/>
                        </a:solidFill>
                        <a:latin typeface="Cambria Math"/>
                      </a:rPr>
                      <m:t>=1,01; </m:t>
                    </m:r>
                    <m:sSub>
                      <m:sSubPr>
                        <m:ctrlPr>
                          <a:rPr lang="cs-CZ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1000</m:t>
                        </m:r>
                      </m:sub>
                    </m:sSub>
                    <m:r>
                      <a:rPr lang="cs-CZ" b="0" i="1" smtClean="0">
                        <a:solidFill>
                          <a:srgbClr val="0000FF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1001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1000</m:t>
                        </m:r>
                      </m:den>
                    </m:f>
                    <m:r>
                      <a:rPr lang="cs-CZ" b="0" i="1" smtClean="0">
                        <a:solidFill>
                          <a:srgbClr val="0000FF"/>
                        </a:solidFill>
                        <a:latin typeface="Cambria Math"/>
                      </a:rPr>
                      <m:t>=1,001</m:t>
                    </m:r>
                  </m:oMath>
                </a14:m>
                <a:r>
                  <a:rPr lang="cs-CZ" dirty="0" smtClean="0">
                    <a:solidFill>
                      <a:srgbClr val="0000FF"/>
                    </a:solidFill>
                  </a:rPr>
                  <a:t>; …</a:t>
                </a:r>
                <a:endParaRPr lang="cs-CZ" dirty="0" smtClean="0"/>
              </a:p>
              <a:p>
                <a:r>
                  <a:rPr lang="cs-CZ" dirty="0" smtClean="0"/>
                  <a:t>Se zvyšujícím se indexem se hodnoty členů limitně blíží k hodnotě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0000FF"/>
                        </a:solidFill>
                        <a:latin typeface="Cambria Math"/>
                      </a:rPr>
                      <m:t>𝑚</m:t>
                    </m:r>
                    <m:r>
                      <a:rPr lang="cs-CZ" b="0" i="1" smtClean="0">
                        <a:solidFill>
                          <a:srgbClr val="0000FF"/>
                        </a:solidFill>
                        <a:latin typeface="Cambria Math"/>
                      </a:rPr>
                      <m:t>=1</m:t>
                    </m:r>
                    <m:r>
                      <a:rPr lang="cs-CZ" b="0" i="0" smtClean="0">
                        <a:solidFill>
                          <a:srgbClr val="0000FF"/>
                        </a:solidFill>
                        <a:latin typeface="Cambria Math"/>
                      </a:rPr>
                      <m:t>.</m:t>
                    </m:r>
                  </m:oMath>
                </a14:m>
                <a:r>
                  <a:rPr lang="cs-CZ" b="0" dirty="0" smtClean="0">
                    <a:solidFill>
                      <a:srgbClr val="0000FF"/>
                    </a:solidFill>
                  </a:rPr>
                  <a:t/>
                </a:r>
                <a:br>
                  <a:rPr lang="cs-CZ" b="0" dirty="0" smtClean="0">
                    <a:solidFill>
                      <a:srgbClr val="0000FF"/>
                    </a:solidFill>
                  </a:rPr>
                </a:br>
                <a:r>
                  <a:rPr lang="cs-CZ" b="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Posloupnost je </a:t>
                </a:r>
                <a:r>
                  <a:rPr lang="cs-CZ" b="1" u="sng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zdola omezená.</a:t>
                </a: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845" y="4077072"/>
                <a:ext cx="7377276" cy="1039772"/>
              </a:xfrm>
              <a:prstGeom prst="rect">
                <a:avLst/>
              </a:prstGeom>
              <a:blipFill rotWithShape="1">
                <a:blip r:embed="rId6"/>
                <a:stretch>
                  <a:fillRect l="-744" r="-579" b="-88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83568" y="5661248"/>
                <a:ext cx="3620286" cy="575542"/>
              </a:xfrm>
              <a:prstGeom prst="rect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Posloupnost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b="1" i="1" smtClean="0"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1" i="1" smtClean="0">
                                    <a:latin typeface="Cambria Math"/>
                                  </a:rPr>
                                  <m:t>𝒏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𝟏</m:t>
                                </m:r>
                              </m:num>
                              <m:den>
                                <m:r>
                                  <a:rPr lang="cs-CZ" b="1" i="1" smtClean="0">
                                    <a:latin typeface="Cambria Math"/>
                                  </a:rPr>
                                  <m:t>𝒏</m:t>
                                </m:r>
                              </m:den>
                            </m:f>
                          </m:e>
                        </m:d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𝒏</m:t>
                        </m:r>
                        <m:r>
                          <a:rPr lang="cs-CZ" b="1" i="1">
                            <a:latin typeface="Cambria Math"/>
                          </a:rPr>
                          <m:t>=</m:t>
                        </m:r>
                        <m:r>
                          <a:rPr lang="cs-CZ" b="1" i="1"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∞</m:t>
                        </m:r>
                      </m:sup>
                    </m:sSubSup>
                    <m:r>
                      <a:rPr lang="cs-CZ" b="1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𝐣𝐞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𝐨𝐦𝐞𝐳𝐞𝐧</m:t>
                    </m:r>
                    <m:r>
                      <a:rPr lang="cs-CZ" b="1" i="0" smtClean="0">
                        <a:latin typeface="Cambria Math"/>
                        <a:ea typeface="Cambria Math"/>
                      </a:rPr>
                      <m:t>á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5661248"/>
                <a:ext cx="3620286" cy="575542"/>
              </a:xfrm>
              <a:prstGeom prst="rect">
                <a:avLst/>
              </a:prstGeom>
              <a:blipFill rotWithShape="1">
                <a:blip r:embed="rId7"/>
                <a:stretch>
                  <a:fillRect l="-1174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3099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2730" y="943419"/>
            <a:ext cx="67376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Vlastnosti posloupností – </a:t>
            </a:r>
            <a:r>
              <a:rPr lang="cs-CZ" sz="3200" i="1" dirty="0" smtClean="0">
                <a:solidFill>
                  <a:srgbClr val="0000FF"/>
                </a:solidFill>
              </a:rPr>
              <a:t>omezenost</a:t>
            </a:r>
            <a:r>
              <a:rPr lang="cs-CZ" sz="1400" i="1" dirty="0" smtClean="0">
                <a:solidFill>
                  <a:srgbClr val="0000FF"/>
                </a:solidFill>
              </a:rPr>
              <a:t> CVIČ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06" y="1589388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12"/>
              <p:cNvSpPr txBox="1"/>
              <p:nvPr/>
            </p:nvSpPr>
            <p:spPr>
              <a:xfrm>
                <a:off x="1463028" y="1593088"/>
                <a:ext cx="5420843" cy="9278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u="sng" dirty="0" smtClean="0"/>
                  <a:t>Příklad 2 </a:t>
                </a:r>
                <a:br>
                  <a:rPr lang="cs-CZ" b="1" u="sng" dirty="0" smtClean="0"/>
                </a:br>
                <a:r>
                  <a:rPr lang="cs-CZ" dirty="0" smtClean="0"/>
                  <a:t>Rozhodněte o omezenosti posloupnosti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𝑠𝑖𝑛</m:t>
                            </m:r>
                            <m:d>
                              <m:dPr>
                                <m:ctrlPr>
                                  <a:rPr lang="cs-CZ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cs-CZ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2</m:t>
                                    </m:r>
                                  </m:den>
                                </m:f>
                                <m:r>
                                  <a:rPr lang="cs-CZ" b="0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𝑛</m:t>
                                </m:r>
                              </m:e>
                            </m:d>
                          </m:e>
                        </m:d>
                      </m:e>
                      <m:sub>
                        <m:r>
                          <a:rPr lang="cs-CZ" b="0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𝑛</m:t>
                        </m:r>
                        <m:r>
                          <a:rPr lang="cs-CZ" b="0" i="1">
                            <a:solidFill>
                              <a:srgbClr val="C00000"/>
                            </a:solidFill>
                            <a:latin typeface="Cambria Math"/>
                          </a:rPr>
                          <m:t>=1</m:t>
                        </m:r>
                      </m:sub>
                      <m:sup>
                        <m:r>
                          <a:rPr lang="cs-CZ" b="0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∞</m:t>
                        </m:r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</m:sup>
                    </m:sSubSup>
                  </m:oMath>
                </a14:m>
                <a:r>
                  <a:rPr lang="cs-CZ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.</a:t>
                </a:r>
                <a:endParaRPr lang="cs-CZ" dirty="0"/>
              </a:p>
            </p:txBody>
          </p:sp>
        </mc:Choice>
        <mc:Fallback xmlns="">
          <p:sp>
            <p:nvSpPr>
              <p:cNvPr id="6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3028" y="1593088"/>
                <a:ext cx="5420843" cy="927818"/>
              </a:xfrm>
              <a:prstGeom prst="rect">
                <a:avLst/>
              </a:prstGeom>
              <a:blipFill rotWithShape="1">
                <a:blip r:embed="rId4"/>
                <a:stretch>
                  <a:fillRect l="-1012" t="-3268" r="-2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39552" y="2996952"/>
                <a:ext cx="7139262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Z vlastností funkce </a:t>
                </a:r>
                <a:r>
                  <a:rPr lang="cs-CZ" i="1" dirty="0" smtClean="0"/>
                  <a:t>sinus</a:t>
                </a:r>
                <a:r>
                  <a:rPr lang="cs-CZ" dirty="0"/>
                  <a:t> </a:t>
                </a:r>
                <a:r>
                  <a:rPr lang="cs-CZ" dirty="0" smtClean="0"/>
                  <a:t>vyplývá, že se členy posloupnosti nabývají hodnot</a:t>
                </a:r>
                <a:br>
                  <a:rPr lang="cs-CZ" dirty="0" smtClean="0"/>
                </a:br>
                <a:r>
                  <a:rPr lang="cs-CZ" dirty="0" smtClean="0"/>
                  <a:t>z intervalu </a:t>
                </a:r>
                <a14:m>
                  <m:oMath xmlns:m="http://schemas.openxmlformats.org/officeDocument/2006/math">
                    <m:d>
                      <m:dPr>
                        <m:begChr m:val="⟨"/>
                        <m:endChr m:val="⟩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−1;1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996952"/>
                <a:ext cx="7139262" cy="646331"/>
              </a:xfrm>
              <a:prstGeom prst="rect">
                <a:avLst/>
              </a:prstGeom>
              <a:blipFill rotWithShape="1">
                <a:blip r:embed="rId5"/>
                <a:stretch>
                  <a:fillRect l="-769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83568" y="3789040"/>
                <a:ext cx="4953600" cy="783356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cs-CZ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SupPr>
                        <m:e>
                          <m:d>
                            <m:dPr>
                              <m:ctrlPr>
                                <a:rPr lang="cs-CZ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𝑠𝑖𝑛</m:t>
                              </m:r>
                              <m:d>
                                <m:dPr>
                                  <m:ctrlPr>
                                    <a:rPr lang="cs-CZ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i="1" smtClean="0">
                                          <a:solidFill>
                                            <a:srgbClr val="C00000"/>
                                          </a:solidFill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solidFill>
                                            <a:srgbClr val="C00000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𝜋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solidFill>
                                            <a:srgbClr val="C00000"/>
                                          </a:solidFill>
                                          <a:latin typeface="Cambria Math"/>
                                        </a:rPr>
                                        <m:t>2</m:t>
                                      </m:r>
                                    </m:den>
                                  </m:f>
                                  <m:r>
                                    <a:rPr lang="cs-CZ" b="0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𝑛</m:t>
                                  </m:r>
                                </m:e>
                              </m:d>
                            </m:e>
                          </m:d>
                        </m:e>
                        <m:sub>
                          <m:r>
                            <a:rPr lang="cs-CZ" b="0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𝑛</m:t>
                          </m:r>
                          <m:r>
                            <a:rPr lang="cs-CZ" b="0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=1</m:t>
                          </m:r>
                        </m:sub>
                        <m:sup>
                          <m:r>
                            <a:rPr lang="cs-CZ" b="0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∞</m:t>
                          </m:r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 </m:t>
                          </m:r>
                        </m:sup>
                      </m:sSubSup>
                      <m:r>
                        <a:rPr lang="cs-CZ" b="0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1;0;−1;0;1;0;−1;0;1;…</m:t>
                          </m:r>
                        </m:e>
                      </m:d>
                    </m:oMath>
                  </m:oMathPara>
                </a14:m>
                <a:endParaRPr lang="cs-CZ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3789040"/>
                <a:ext cx="4953600" cy="78335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901" y="4662678"/>
            <a:ext cx="7748515" cy="1790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5637168" y="4374396"/>
            <a:ext cx="301197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Daná posloupnost je omezená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3777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2730" y="916066"/>
            <a:ext cx="67376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Vlastnosti posloupností – </a:t>
            </a:r>
            <a:r>
              <a:rPr lang="cs-CZ" sz="3200" i="1" dirty="0" smtClean="0">
                <a:solidFill>
                  <a:srgbClr val="0000FF"/>
                </a:solidFill>
              </a:rPr>
              <a:t>omezenost</a:t>
            </a:r>
            <a:r>
              <a:rPr lang="cs-CZ" sz="1400" i="1" dirty="0" smtClean="0">
                <a:solidFill>
                  <a:srgbClr val="0000FF"/>
                </a:solidFill>
              </a:rPr>
              <a:t> CVIČ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06" y="1589388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12"/>
              <p:cNvSpPr txBox="1"/>
              <p:nvPr/>
            </p:nvSpPr>
            <p:spPr>
              <a:xfrm>
                <a:off x="1463028" y="1593088"/>
                <a:ext cx="5776390" cy="7506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u="sng" dirty="0" smtClean="0"/>
                  <a:t>Příklad 3 </a:t>
                </a:r>
                <a:br>
                  <a:rPr lang="cs-CZ" b="1" u="sng" dirty="0" smtClean="0"/>
                </a:br>
                <a:r>
                  <a:rPr lang="cs-CZ" dirty="0" smtClean="0"/>
                  <a:t>Rozhodněte o omezenosti posloupnosti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b="1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𝒏</m:t>
                                </m:r>
                              </m:e>
                              <m:sup>
                                <m: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𝟔</m:t>
                            </m:r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𝒏</m:t>
                            </m:r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𝟓</m:t>
                            </m:r>
                          </m:e>
                        </m:d>
                      </m:e>
                      <m:sub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𝒏</m:t>
                        </m:r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=</m:t>
                        </m:r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∞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</m:sup>
                    </m:sSubSup>
                  </m:oMath>
                </a14:m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 xmlns="">
          <p:sp>
            <p:nvSpPr>
              <p:cNvPr id="6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3028" y="1593088"/>
                <a:ext cx="5776390" cy="750655"/>
              </a:xfrm>
              <a:prstGeom prst="rect">
                <a:avLst/>
              </a:prstGeom>
              <a:blipFill rotWithShape="1">
                <a:blip r:embed="rId4"/>
                <a:stretch>
                  <a:fillRect l="-949" t="-4065" b="-56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68" y="2852934"/>
            <a:ext cx="2115707" cy="3739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659168" y="3021072"/>
                <a:ext cx="6089296" cy="923330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 marL="285750" indent="-285750">
                  <a:buFont typeface="Wingdings"/>
                  <a:buChar char="J"/>
                </a:pPr>
                <a:r>
                  <a:rPr lang="cs-CZ" dirty="0" smtClean="0"/>
                  <a:t>Určitě dokážete zjistit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 …=2</m:t>
                    </m:r>
                    <m:r>
                      <a:rPr lang="cs-CZ" b="0" i="1" smtClean="0">
                        <a:latin typeface="Cambria Math"/>
                      </a:rPr>
                      <m:t>𝑛</m:t>
                    </m:r>
                    <m:r>
                      <a:rPr lang="cs-CZ" b="0" i="1" smtClean="0">
                        <a:latin typeface="Cambria Math"/>
                      </a:rPr>
                      <m:t>−5. </m:t>
                    </m:r>
                  </m:oMath>
                </a14:m>
                <a:endParaRPr lang="cs-CZ" b="0" i="1" dirty="0" smtClean="0">
                  <a:latin typeface="Cambria Math"/>
                </a:endParaRPr>
              </a:p>
              <a:p>
                <a:r>
                  <a:rPr lang="cs-CZ" b="0" dirty="0" smtClean="0"/>
                  <a:t>Pro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2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n</m:t>
                    </m:r>
                    <m:r>
                      <a:rPr lang="cs-CZ" b="0" i="0" smtClean="0">
                        <a:latin typeface="Cambria Math"/>
                      </a:rPr>
                      <m:t>−5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&gt;0, 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tedy počínaje členem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, </m:t>
                    </m:r>
                  </m:oMath>
                </a14:m>
                <a:r>
                  <a:rPr lang="cs-CZ" dirty="0" smtClean="0"/>
                  <a:t>je daná posloupnost</a:t>
                </a:r>
              </a:p>
              <a:p>
                <a:r>
                  <a:rPr lang="cs-CZ" dirty="0"/>
                  <a:t>r</a:t>
                </a:r>
                <a:r>
                  <a:rPr lang="cs-CZ" dirty="0" smtClean="0"/>
                  <a:t>ostoucí. Proto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𝒎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𝟑</m:t>
                        </m:r>
                      </m:sub>
                    </m:sSub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=−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𝟒</m:t>
                    </m:r>
                  </m:oMath>
                </a14:m>
                <a:r>
                  <a:rPr lang="cs-CZ" dirty="0" smtClean="0"/>
                  <a:t>.</a:t>
                </a:r>
                <a:endParaRPr lang="cs-CZ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59168" y="3021072"/>
                <a:ext cx="6089296" cy="923330"/>
              </a:xfrm>
              <a:prstGeom prst="rect">
                <a:avLst/>
              </a:prstGeom>
              <a:blipFill rotWithShape="1">
                <a:blip r:embed="rId6"/>
                <a:stretch>
                  <a:fillRect l="-801" t="-3311" r="-200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2659168" y="3963511"/>
                <a:ext cx="6089296" cy="646331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square">
                <a:spAutoFit/>
              </a:bodyPr>
              <a:lstStyle/>
              <a:p>
                <a:r>
                  <a:rPr lang="cs-CZ" dirty="0" smtClean="0"/>
                  <a:t>Se zvyšujícím se indexem se hodnoty členů limitně blíží </a:t>
                </a:r>
              </a:p>
              <a:p>
                <a:r>
                  <a:rPr lang="cs-CZ" dirty="0" smtClean="0"/>
                  <a:t>k nekonečnu.</a:t>
                </a:r>
                <a:r>
                  <a:rPr lang="cs-CZ" dirty="0">
                    <a:solidFill>
                      <a:srgbClr val="0000FF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𝑴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=∞</m:t>
                    </m:r>
                  </m:oMath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59168" y="3963511"/>
                <a:ext cx="6089296" cy="646331"/>
              </a:xfrm>
              <a:prstGeom prst="rect">
                <a:avLst/>
              </a:prstGeom>
              <a:blipFill rotWithShape="1">
                <a:blip r:embed="rId7"/>
                <a:stretch>
                  <a:fillRect l="-801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749397" y="4740333"/>
                <a:ext cx="4878323" cy="473656"/>
              </a:xfrm>
              <a:prstGeom prst="rect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Posloupnost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b="1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𝒏</m:t>
                                </m:r>
                              </m:e>
                              <m:sup>
                                <m: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𝟔</m:t>
                            </m:r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𝒏</m:t>
                            </m:r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𝟓</m:t>
                            </m:r>
                          </m:e>
                        </m:d>
                      </m:e>
                      <m:sub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𝒏</m:t>
                        </m:r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=</m:t>
                        </m:r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𝟏</m:t>
                        </m:r>
                      </m:sub>
                      <m:sup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∞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</m:sup>
                    </m:sSubSup>
                  </m:oMath>
                </a14:m>
                <a:r>
                  <a:rPr lang="cs-CZ" dirty="0" smtClean="0"/>
                  <a:t>je </a:t>
                </a:r>
                <a:r>
                  <a:rPr lang="cs-CZ" b="1" u="sng" dirty="0" smtClean="0"/>
                  <a:t>omezená zdola.</a:t>
                </a:r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9397" y="4740333"/>
                <a:ext cx="4878323" cy="473656"/>
              </a:xfrm>
              <a:prstGeom prst="rect">
                <a:avLst/>
              </a:prstGeom>
              <a:blipFill rotWithShape="1">
                <a:blip r:embed="rId8"/>
                <a:stretch>
                  <a:fillRect l="-873" r="-125" b="-8861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699792" y="5445224"/>
                <a:ext cx="5005409" cy="646331"/>
              </a:xfrm>
              <a:prstGeom prst="rect">
                <a:avLst/>
              </a:prstGeom>
              <a:solidFill>
                <a:schemeClr val="accent5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Vzorec pro </a:t>
                </a:r>
                <a:r>
                  <a:rPr lang="cs-CZ" i="1" dirty="0" smtClean="0"/>
                  <a:t>n-</a:t>
                </a:r>
                <a:r>
                  <a:rPr lang="cs-CZ" i="1" dirty="0" err="1" smtClean="0"/>
                  <a:t>tý</a:t>
                </a:r>
                <a:r>
                  <a:rPr lang="cs-CZ" i="1" dirty="0" smtClean="0"/>
                  <a:t> </a:t>
                </a:r>
                <a:r>
                  <a:rPr lang="cs-CZ" dirty="0" smtClean="0"/>
                  <a:t> člen je kvadratický výraz. Parabola, </a:t>
                </a:r>
                <a:br>
                  <a:rPr lang="cs-CZ" dirty="0" smtClean="0"/>
                </a:br>
                <a:r>
                  <a:rPr lang="cs-CZ" dirty="0" smtClean="0"/>
                  <a:t>která jej vyjadřuje, má minimum v bodě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;−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𝟒</m:t>
                        </m:r>
                      </m:e>
                    </m:d>
                  </m:oMath>
                </a14:m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5445224"/>
                <a:ext cx="5005409" cy="646331"/>
              </a:xfrm>
              <a:prstGeom prst="rect">
                <a:avLst/>
              </a:prstGeom>
              <a:blipFill rotWithShape="1">
                <a:blip r:embed="rId9"/>
                <a:stretch>
                  <a:fillRect l="-1096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74494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290</Words>
  <Application>Microsoft Office PowerPoint</Application>
  <PresentationFormat>Předvádění na obrazovce (4:3)</PresentationFormat>
  <Paragraphs>24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17</cp:revision>
  <dcterms:created xsi:type="dcterms:W3CDTF">2013-06-26T15:15:47Z</dcterms:created>
  <dcterms:modified xsi:type="dcterms:W3CDTF">2013-06-30T12:11:27Z</dcterms:modified>
</cp:coreProperties>
</file>