
<file path=[Content_Types].xml><?xml version="1.0" encoding="utf-8"?>
<Types xmlns="http://schemas.openxmlformats.org/package/2006/content-types">
  <Default Extension="png" ContentType="image/png"/>
  <Default Extension="emf" ContentType="image/x-emf"/>
  <Default Extension="jpeg" ContentType="image/jpeg"/>
  <Default Extension="rels" ContentType="application/vnd.openxmlformats-package.relationships+xml"/>
  <Default Extension="xml" ContentType="application/xml"/>
  <Default Extension="docx" ContentType="application/vnd.openxmlformats-officedocument.wordprocessingml.document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3" r:id="rId2"/>
    <p:sldId id="257" r:id="rId3"/>
    <p:sldId id="262" r:id="rId4"/>
    <p:sldId id="259" r:id="rId5"/>
    <p:sldId id="260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50" d="100"/>
          <a:sy n="50" d="100"/>
        </p:scale>
        <p:origin x="-1267" y="-77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9DC775-70B3-41AC-B536-BBEEDA2AD6CD}" type="datetimeFigureOut">
              <a:rPr lang="cs-CZ" smtClean="0"/>
              <a:t>30.6.2013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C2CDCB-3725-44C2-9D82-2CD1D19BFD7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576921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9DC775-70B3-41AC-B536-BBEEDA2AD6CD}" type="datetimeFigureOut">
              <a:rPr lang="cs-CZ" smtClean="0"/>
              <a:t>30.6.2013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C2CDCB-3725-44C2-9D82-2CD1D19BFD7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5973758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9DC775-70B3-41AC-B536-BBEEDA2AD6CD}" type="datetimeFigureOut">
              <a:rPr lang="cs-CZ" smtClean="0"/>
              <a:t>30.6.2013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C2CDCB-3725-44C2-9D82-2CD1D19BFD7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631198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9DC775-70B3-41AC-B536-BBEEDA2AD6CD}" type="datetimeFigureOut">
              <a:rPr lang="cs-CZ" smtClean="0"/>
              <a:t>30.6.2013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C2CDCB-3725-44C2-9D82-2CD1D19BFD7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2909985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9DC775-70B3-41AC-B536-BBEEDA2AD6CD}" type="datetimeFigureOut">
              <a:rPr lang="cs-CZ" smtClean="0"/>
              <a:t>30.6.2013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C2CDCB-3725-44C2-9D82-2CD1D19BFD7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469183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9DC775-70B3-41AC-B536-BBEEDA2AD6CD}" type="datetimeFigureOut">
              <a:rPr lang="cs-CZ" smtClean="0"/>
              <a:t>30.6.2013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C2CDCB-3725-44C2-9D82-2CD1D19BFD7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6418411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9DC775-70B3-41AC-B536-BBEEDA2AD6CD}" type="datetimeFigureOut">
              <a:rPr lang="cs-CZ" smtClean="0"/>
              <a:t>30.6.2013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C2CDCB-3725-44C2-9D82-2CD1D19BFD7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2639007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9DC775-70B3-41AC-B536-BBEEDA2AD6CD}" type="datetimeFigureOut">
              <a:rPr lang="cs-CZ" smtClean="0"/>
              <a:t>30.6.2013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C2CDCB-3725-44C2-9D82-2CD1D19BFD7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798683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9DC775-70B3-41AC-B536-BBEEDA2AD6CD}" type="datetimeFigureOut">
              <a:rPr lang="cs-CZ" smtClean="0"/>
              <a:t>30.6.2013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C2CDCB-3725-44C2-9D82-2CD1D19BFD7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8469625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9DC775-70B3-41AC-B536-BBEEDA2AD6CD}" type="datetimeFigureOut">
              <a:rPr lang="cs-CZ" smtClean="0"/>
              <a:t>30.6.2013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C2CDCB-3725-44C2-9D82-2CD1D19BFD7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562041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9DC775-70B3-41AC-B536-BBEEDA2AD6CD}" type="datetimeFigureOut">
              <a:rPr lang="cs-CZ" smtClean="0"/>
              <a:t>30.6.2013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C2CDCB-3725-44C2-9D82-2CD1D19BFD7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46050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09DC775-70B3-41AC-B536-BBEEDA2AD6CD}" type="datetimeFigureOut">
              <a:rPr lang="cs-CZ" smtClean="0"/>
              <a:t>30.6.2013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4C2CDCB-3725-44C2-9D82-2CD1D19BFD7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266324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Word_Document1.docx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1.emf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4.png"/><Relationship Id="rId4" Type="http://schemas.openxmlformats.org/officeDocument/2006/relationships/image" Target="../media/image30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7.png"/><Relationship Id="rId4" Type="http://schemas.openxmlformats.org/officeDocument/2006/relationships/image" Target="../media/image6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1.png"/><Relationship Id="rId5" Type="http://schemas.openxmlformats.org/officeDocument/2006/relationships/image" Target="../media/image10.png"/><Relationship Id="rId4" Type="http://schemas.openxmlformats.org/officeDocument/2006/relationships/image" Target="../media/image9.pn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Objekt 1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670799139"/>
              </p:ext>
            </p:extLst>
          </p:nvPr>
        </p:nvGraphicFramePr>
        <p:xfrm>
          <a:off x="2303748" y="188640"/>
          <a:ext cx="4738126" cy="6768752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26" name="Dokument" r:id="rId3" imgW="5895909" imgH="8423861" progId="Word.Document.12">
                  <p:embed/>
                </p:oleObj>
              </mc:Choice>
              <mc:Fallback>
                <p:oleObj name="Dokument" r:id="rId3" imgW="5895909" imgH="8423861" progId="Word.Document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2303748" y="188640"/>
                        <a:ext cx="4738126" cy="6768752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31116583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2" y="188639"/>
            <a:ext cx="2853602" cy="584775"/>
          </a:xfrm>
          <a:prstGeom prst="rect">
            <a:avLst/>
          </a:prstGeom>
          <a:solidFill>
            <a:srgbClr val="FFFF00"/>
          </a:solidFill>
          <a:ln>
            <a:solidFill>
              <a:srgbClr val="FF0000"/>
            </a:solidFill>
          </a:ln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3200" b="1" dirty="0" smtClean="0"/>
              <a:t>POSLOUPNOSTI</a:t>
            </a:r>
            <a:endParaRPr lang="cs-CZ" sz="32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467542" y="880265"/>
            <a:ext cx="671427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Vlastnosti posloupností - </a:t>
            </a:r>
            <a:r>
              <a:rPr lang="cs-CZ" sz="3200" i="1" dirty="0" smtClean="0">
                <a:solidFill>
                  <a:srgbClr val="0000FF"/>
                </a:solidFill>
              </a:rPr>
              <a:t>monotónnost</a:t>
            </a:r>
            <a:endParaRPr lang="cs-CZ" sz="3200" b="1" i="1" dirty="0">
              <a:solidFill>
                <a:srgbClr val="0000FF"/>
              </a:solidFill>
            </a:endParaRPr>
          </a:p>
        </p:txBody>
      </p:sp>
      <p:pic>
        <p:nvPicPr>
          <p:cNvPr id="4" name="Picture 2" descr="1,2,3,4,&amp;ccaron;íselné symboly,&amp;ccaron;ísla,&amp;ccaron;íslice,kursy,matematika,od&amp;ccaron;ítání,s&amp;ccaron;ítání,škola,symboly,t&amp;rcaron;ídy,vzd&amp;ecaron;lání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08304" y="340041"/>
            <a:ext cx="1080449" cy="10804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536446" y="1473543"/>
            <a:ext cx="285744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u="sng" dirty="0" smtClean="0"/>
              <a:t>Posloupnost rostoucí</a:t>
            </a:r>
            <a:endParaRPr lang="cs-CZ" sz="2400" dirty="0" smtClean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2" y="1935208"/>
            <a:ext cx="3962539" cy="446483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  <mc:AlternateContent xmlns:mc="http://schemas.openxmlformats.org/markup-compatibility/2006" xmlns:a14="http://schemas.microsoft.com/office/drawing/2010/main">
        <mc:Choice Requires="a14">
          <p:sp>
            <p:nvSpPr>
              <p:cNvPr id="9" name="TextovéPole 8"/>
              <p:cNvSpPr txBox="1"/>
              <p:nvPr/>
            </p:nvSpPr>
            <p:spPr>
              <a:xfrm>
                <a:off x="4572000" y="2645996"/>
                <a:ext cx="4286558" cy="1323439"/>
              </a:xfrm>
              <a:prstGeom prst="rect">
                <a:avLst/>
              </a:prstGeom>
              <a:ln>
                <a:solidFill>
                  <a:srgbClr val="FF0000"/>
                </a:solidFill>
              </a:ln>
            </p:spPr>
            <p:style>
              <a:lnRef idx="1">
                <a:schemeClr val="accent6"/>
              </a:lnRef>
              <a:fillRef idx="2">
                <a:schemeClr val="accent6"/>
              </a:fillRef>
              <a:effectRef idx="1">
                <a:schemeClr val="accent6"/>
              </a:effectRef>
              <a:fontRef idx="minor">
                <a:schemeClr val="dk1"/>
              </a:fontRef>
            </p:style>
            <p:txBody>
              <a:bodyPr wrap="none" rtlCol="0">
                <a:spAutoFit/>
              </a:bodyPr>
              <a:lstStyle/>
              <a:p>
                <a:pPr/>
                <a:r>
                  <a:rPr lang="cs-CZ" sz="2400" dirty="0" smtClean="0"/>
                  <a:t>Posloupnost </a:t>
                </a:r>
                <a14:m>
                  <m:oMath xmlns:m="http://schemas.openxmlformats.org/officeDocument/2006/math">
                    <m:sSubSup>
                      <m:sSubSupPr>
                        <m:ctrlPr>
                          <a:rPr lang="cs-CZ" sz="2400" b="1" i="1">
                            <a:latin typeface="Cambria Math"/>
                          </a:rPr>
                        </m:ctrlPr>
                      </m:sSubSupPr>
                      <m:e>
                        <m:d>
                          <m:dPr>
                            <m:ctrlPr>
                              <a:rPr lang="cs-CZ" sz="2400" b="1" i="1">
                                <a:latin typeface="Cambria Math"/>
                              </a:rPr>
                            </m:ctrlPr>
                          </m:dPr>
                          <m:e>
                            <m:sSub>
                              <m:sSubPr>
                                <m:ctrlPr>
                                  <a:rPr lang="cs-CZ" sz="2400" b="1" i="1">
                                    <a:latin typeface="Cambria Math"/>
                                  </a:rPr>
                                </m:ctrlPr>
                              </m:sSubPr>
                              <m:e>
                                <m:r>
                                  <a:rPr lang="cs-CZ" sz="2400" i="1">
                                    <a:latin typeface="Cambria Math"/>
                                  </a:rPr>
                                  <m:t>𝑎</m:t>
                                </m:r>
                              </m:e>
                              <m:sub>
                                <m:r>
                                  <a:rPr lang="cs-CZ" sz="2400" i="1">
                                    <a:latin typeface="Cambria Math"/>
                                  </a:rPr>
                                  <m:t>𝑛</m:t>
                                </m:r>
                              </m:sub>
                            </m:sSub>
                          </m:e>
                        </m:d>
                      </m:e>
                      <m:sub>
                        <m:r>
                          <a:rPr lang="cs-CZ" sz="2400" b="1" i="1" smtClean="0">
                            <a:latin typeface="Cambria Math"/>
                          </a:rPr>
                          <m:t>𝒏</m:t>
                        </m:r>
                        <m:r>
                          <a:rPr lang="cs-CZ" sz="2400" b="1" i="1" smtClean="0">
                            <a:latin typeface="Cambria Math"/>
                          </a:rPr>
                          <m:t>=</m:t>
                        </m:r>
                        <m:r>
                          <a:rPr lang="cs-CZ" sz="2400" b="1" i="1" smtClean="0">
                            <a:latin typeface="Cambria Math"/>
                          </a:rPr>
                          <m:t>𝟏</m:t>
                        </m:r>
                      </m:sub>
                      <m:sup>
                        <m:r>
                          <a:rPr lang="cs-CZ" sz="2400" i="1" smtClean="0">
                            <a:latin typeface="Cambria Math"/>
                            <a:ea typeface="Cambria Math"/>
                          </a:rPr>
                          <m:t>∞</m:t>
                        </m:r>
                      </m:sup>
                    </m:sSubSup>
                  </m:oMath>
                </a14:m>
                <a:r>
                  <a:rPr lang="cs-CZ" sz="2400" dirty="0" smtClean="0"/>
                  <a:t> je</a:t>
                </a:r>
                <a:r>
                  <a:rPr lang="cs-CZ" sz="2400" b="1" u="sng" dirty="0" smtClean="0"/>
                  <a:t> rostoucí,</a:t>
                </a:r>
                <a:br>
                  <a:rPr lang="cs-CZ" sz="2400" b="1" u="sng" dirty="0" smtClean="0"/>
                </a:br>
                <a:r>
                  <a:rPr lang="cs-CZ" sz="2400" dirty="0" smtClean="0"/>
                  <a:t>jestliže pro všechna </a:t>
                </a:r>
                <a14:m>
                  <m:oMath xmlns:m="http://schemas.openxmlformats.org/officeDocument/2006/math">
                    <m:r>
                      <a:rPr lang="cs-CZ" sz="2400" b="0" i="1" smtClean="0">
                        <a:latin typeface="Cambria Math"/>
                      </a:rPr>
                      <m:t>𝑛</m:t>
                    </m:r>
                    <m:r>
                      <a:rPr lang="cs-CZ" sz="2400" b="0" i="1" smtClean="0">
                        <a:latin typeface="Cambria Math"/>
                        <a:ea typeface="Cambria Math"/>
                      </a:rPr>
                      <m:t>𝜖</m:t>
                    </m:r>
                    <m:r>
                      <a:rPr lang="cs-CZ" sz="2400" b="0" i="1" smtClean="0">
                        <a:latin typeface="Cambria Math"/>
                        <a:ea typeface="Cambria Math"/>
                      </a:rPr>
                      <m:t>𝑁</m:t>
                    </m:r>
                    <m:r>
                      <a:rPr lang="cs-CZ" sz="2400" b="0" i="1" smtClean="0">
                        <a:latin typeface="Cambria Math"/>
                        <a:ea typeface="Cambria Math"/>
                      </a:rPr>
                      <m:t> </m:t>
                    </m:r>
                  </m:oMath>
                </a14:m>
                <a:r>
                  <a:rPr lang="cs-CZ" sz="2400" dirty="0" smtClean="0"/>
                  <a:t>platí:</a:t>
                </a:r>
                <a:br>
                  <a:rPr lang="cs-CZ" sz="2400" dirty="0" smtClean="0"/>
                </a:br>
                <a14:m>
                  <m:oMathPara xmlns:m="http://schemas.openxmlformats.org/officeDocument/2006/math">
                    <m:oMathParaPr>
                      <m:jc m:val="center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3200" b="1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3200" b="1" i="1" smtClean="0">
                              <a:latin typeface="Cambria Math"/>
                            </a:rPr>
                            <m:t>𝒂</m:t>
                          </m:r>
                        </m:e>
                        <m:sub>
                          <m:r>
                            <a:rPr lang="cs-CZ" sz="3200" b="1" i="1" smtClean="0">
                              <a:latin typeface="Cambria Math"/>
                            </a:rPr>
                            <m:t>𝒏</m:t>
                          </m:r>
                          <m:r>
                            <a:rPr lang="cs-CZ" sz="3200" b="1" i="1" smtClean="0">
                              <a:latin typeface="Cambria Math"/>
                            </a:rPr>
                            <m:t>+</m:t>
                          </m:r>
                          <m:r>
                            <a:rPr lang="cs-CZ" sz="3200" b="1" i="1" smtClean="0">
                              <a:latin typeface="Cambria Math"/>
                            </a:rPr>
                            <m:t>𝟏</m:t>
                          </m:r>
                        </m:sub>
                      </m:sSub>
                      <m:r>
                        <a:rPr lang="cs-CZ" sz="3200" b="1" i="1" smtClean="0">
                          <a:latin typeface="Cambria Math"/>
                          <a:ea typeface="Cambria Math"/>
                        </a:rPr>
                        <m:t>&gt;</m:t>
                      </m:r>
                      <m:sSub>
                        <m:sSubPr>
                          <m:ctrlPr>
                            <a:rPr lang="cs-CZ" sz="3200" b="1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3200" b="1" i="1" smtClean="0">
                              <a:latin typeface="Cambria Math"/>
                            </a:rPr>
                            <m:t>𝒂</m:t>
                          </m:r>
                        </m:e>
                        <m:sub>
                          <m:r>
                            <a:rPr lang="cs-CZ" sz="3200" b="1" i="1" smtClean="0">
                              <a:latin typeface="Cambria Math"/>
                            </a:rPr>
                            <m:t>𝒏</m:t>
                          </m:r>
                        </m:sub>
                      </m:sSub>
                    </m:oMath>
                  </m:oMathPara>
                </a14:m>
                <a:endParaRPr lang="cs-CZ" sz="3200" dirty="0"/>
              </a:p>
            </p:txBody>
          </p:sp>
        </mc:Choice>
        <mc:Fallback xmlns="">
          <p:sp>
            <p:nvSpPr>
              <p:cNvPr id="9" name="TextovéPole 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572000" y="2645996"/>
                <a:ext cx="4286558" cy="1323439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  <a:ln>
                <a:solidFill>
                  <a:srgbClr val="FF0000"/>
                </a:solidFill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1" name="TextovéPole 10"/>
          <p:cNvSpPr txBox="1"/>
          <p:nvPr/>
        </p:nvSpPr>
        <p:spPr>
          <a:xfrm>
            <a:off x="6472743" y="4283804"/>
            <a:ext cx="44114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čili</a:t>
            </a:r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2" name="TextovéPole 11"/>
              <p:cNvSpPr txBox="1"/>
              <p:nvPr/>
            </p:nvSpPr>
            <p:spPr>
              <a:xfrm>
                <a:off x="5277000" y="4653136"/>
                <a:ext cx="2876557" cy="584775"/>
              </a:xfrm>
              <a:prstGeom prst="rect">
                <a:avLst/>
              </a:prstGeom>
              <a:ln>
                <a:solidFill>
                  <a:srgbClr val="FF0000"/>
                </a:solidFill>
              </a:ln>
            </p:spPr>
            <p:style>
              <a:lnRef idx="1">
                <a:schemeClr val="accent6"/>
              </a:lnRef>
              <a:fillRef idx="2">
                <a:schemeClr val="accent6"/>
              </a:fillRef>
              <a:effectRef idx="1">
                <a:schemeClr val="accent6"/>
              </a:effectRef>
              <a:fontRef idx="minor">
                <a:schemeClr val="dk1"/>
              </a:fontRef>
            </p:style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3200" b="1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3200" b="1" i="1" smtClean="0">
                              <a:latin typeface="Cambria Math"/>
                            </a:rPr>
                            <m:t>𝒂</m:t>
                          </m:r>
                        </m:e>
                        <m:sub>
                          <m:r>
                            <a:rPr lang="cs-CZ" sz="3200" b="1" i="1" smtClean="0">
                              <a:latin typeface="Cambria Math"/>
                            </a:rPr>
                            <m:t>𝒏</m:t>
                          </m:r>
                          <m:r>
                            <a:rPr lang="cs-CZ" sz="3200" b="1" i="1" smtClean="0">
                              <a:latin typeface="Cambria Math"/>
                            </a:rPr>
                            <m:t>+</m:t>
                          </m:r>
                          <m:r>
                            <a:rPr lang="cs-CZ" sz="3200" b="1" i="1" smtClean="0">
                              <a:latin typeface="Cambria Math"/>
                            </a:rPr>
                            <m:t>𝟏</m:t>
                          </m:r>
                        </m:sub>
                      </m:sSub>
                      <m:r>
                        <a:rPr lang="cs-CZ" sz="3200" b="1" i="1" smtClean="0">
                          <a:latin typeface="Cambria Math"/>
                        </a:rPr>
                        <m:t>−</m:t>
                      </m:r>
                      <m:sSub>
                        <m:sSubPr>
                          <m:ctrlPr>
                            <a:rPr lang="cs-CZ" sz="3200" b="1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3200" b="1" i="1" smtClean="0">
                              <a:latin typeface="Cambria Math"/>
                            </a:rPr>
                            <m:t>𝒂</m:t>
                          </m:r>
                        </m:e>
                        <m:sub>
                          <m:r>
                            <a:rPr lang="cs-CZ" sz="3200" b="1" i="1" smtClean="0">
                              <a:latin typeface="Cambria Math"/>
                            </a:rPr>
                            <m:t>𝒏</m:t>
                          </m:r>
                        </m:sub>
                      </m:sSub>
                      <m:r>
                        <a:rPr lang="cs-CZ" sz="3200" b="1" i="1" smtClean="0">
                          <a:latin typeface="Cambria Math"/>
                          <a:ea typeface="Cambria Math"/>
                        </a:rPr>
                        <m:t>&gt;</m:t>
                      </m:r>
                      <m:r>
                        <a:rPr lang="cs-CZ" sz="3200" b="1" i="1" smtClean="0">
                          <a:latin typeface="Cambria Math"/>
                          <a:ea typeface="Cambria Math"/>
                        </a:rPr>
                        <m:t>𝟎</m:t>
                      </m:r>
                    </m:oMath>
                  </m:oMathPara>
                </a14:m>
                <a:endParaRPr lang="cs-CZ" sz="3200" dirty="0"/>
              </a:p>
            </p:txBody>
          </p:sp>
        </mc:Choice>
        <mc:Fallback xmlns="">
          <p:sp>
            <p:nvSpPr>
              <p:cNvPr id="12" name="TextovéPole 1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277000" y="4653136"/>
                <a:ext cx="2876557" cy="584775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  <a:ln>
                <a:solidFill>
                  <a:srgbClr val="FF0000"/>
                </a:solidFill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9236809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2" y="188639"/>
            <a:ext cx="2853602" cy="584775"/>
          </a:xfrm>
          <a:prstGeom prst="rect">
            <a:avLst/>
          </a:prstGeom>
          <a:solidFill>
            <a:srgbClr val="FFFF00"/>
          </a:solidFill>
          <a:ln>
            <a:solidFill>
              <a:srgbClr val="FF0000"/>
            </a:solidFill>
          </a:ln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3200" b="1" dirty="0" smtClean="0"/>
              <a:t>POSLOUPNOSTI</a:t>
            </a:r>
            <a:endParaRPr lang="cs-CZ" sz="32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467542" y="880265"/>
            <a:ext cx="671427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Vlastnosti posloupností - </a:t>
            </a:r>
            <a:r>
              <a:rPr lang="cs-CZ" sz="3200" i="1" dirty="0" smtClean="0">
                <a:solidFill>
                  <a:srgbClr val="0000FF"/>
                </a:solidFill>
              </a:rPr>
              <a:t>monotónnost</a:t>
            </a:r>
            <a:endParaRPr lang="cs-CZ" sz="3200" b="1" i="1" dirty="0">
              <a:solidFill>
                <a:srgbClr val="0000FF"/>
              </a:solidFill>
            </a:endParaRPr>
          </a:p>
        </p:txBody>
      </p:sp>
      <p:pic>
        <p:nvPicPr>
          <p:cNvPr id="4" name="Picture 2" descr="1,2,3,4,&amp;ccaron;íselné symboly,&amp;ccaron;ísla,&amp;ccaron;íslice,kursy,matematika,od&amp;ccaron;ítání,s&amp;ccaron;ítání,škola,symboly,t&amp;rcaron;ídy,vzd&amp;ecaron;lání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08304" y="340041"/>
            <a:ext cx="1080449" cy="10804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536446" y="1473543"/>
            <a:ext cx="284045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u="sng" dirty="0" smtClean="0"/>
              <a:t>Posloupnost klesající</a:t>
            </a:r>
            <a:endParaRPr lang="cs-CZ" sz="2400" dirty="0" smtClean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9" name="TextovéPole 8"/>
              <p:cNvSpPr txBox="1"/>
              <p:nvPr/>
            </p:nvSpPr>
            <p:spPr>
              <a:xfrm>
                <a:off x="4572000" y="1935208"/>
                <a:ext cx="4269567" cy="1446550"/>
              </a:xfrm>
              <a:prstGeom prst="rect">
                <a:avLst/>
              </a:prstGeom>
              <a:ln>
                <a:solidFill>
                  <a:srgbClr val="FF0000"/>
                </a:solidFill>
              </a:ln>
            </p:spPr>
            <p:style>
              <a:lnRef idx="1">
                <a:schemeClr val="accent6"/>
              </a:lnRef>
              <a:fillRef idx="2">
                <a:schemeClr val="accent6"/>
              </a:fillRef>
              <a:effectRef idx="1">
                <a:schemeClr val="accent6"/>
              </a:effectRef>
              <a:fontRef idx="minor">
                <a:schemeClr val="dk1"/>
              </a:fontRef>
            </p:style>
            <p:txBody>
              <a:bodyPr wrap="none" rtlCol="0">
                <a:spAutoFit/>
              </a:bodyPr>
              <a:lstStyle/>
              <a:p>
                <a:pPr/>
                <a:r>
                  <a:rPr lang="cs-CZ" sz="2400" dirty="0" smtClean="0"/>
                  <a:t>Posloupnost </a:t>
                </a:r>
                <a14:m>
                  <m:oMath xmlns:m="http://schemas.openxmlformats.org/officeDocument/2006/math">
                    <m:sSubSup>
                      <m:sSubSupPr>
                        <m:ctrlPr>
                          <a:rPr lang="cs-CZ" sz="2400" b="1" i="1">
                            <a:latin typeface="Cambria Math"/>
                          </a:rPr>
                        </m:ctrlPr>
                      </m:sSubSupPr>
                      <m:e>
                        <m:d>
                          <m:dPr>
                            <m:ctrlPr>
                              <a:rPr lang="cs-CZ" sz="2400" b="1" i="1">
                                <a:latin typeface="Cambria Math"/>
                              </a:rPr>
                            </m:ctrlPr>
                          </m:dPr>
                          <m:e>
                            <m:sSub>
                              <m:sSubPr>
                                <m:ctrlPr>
                                  <a:rPr lang="cs-CZ" sz="2400" b="1" i="1">
                                    <a:latin typeface="Cambria Math"/>
                                  </a:rPr>
                                </m:ctrlPr>
                              </m:sSubPr>
                              <m:e>
                                <m:r>
                                  <a:rPr lang="cs-CZ" sz="2400" i="1">
                                    <a:latin typeface="Cambria Math"/>
                                  </a:rPr>
                                  <m:t>𝑎</m:t>
                                </m:r>
                              </m:e>
                              <m:sub>
                                <m:r>
                                  <a:rPr lang="cs-CZ" sz="2400" i="1">
                                    <a:latin typeface="Cambria Math"/>
                                  </a:rPr>
                                  <m:t>𝑛</m:t>
                                </m:r>
                              </m:sub>
                            </m:sSub>
                          </m:e>
                        </m:d>
                      </m:e>
                      <m:sub>
                        <m:r>
                          <a:rPr lang="cs-CZ" sz="2400" b="1" i="1" smtClean="0">
                            <a:latin typeface="Cambria Math"/>
                          </a:rPr>
                          <m:t>𝒏</m:t>
                        </m:r>
                        <m:r>
                          <a:rPr lang="cs-CZ" sz="2400" b="1" i="1" smtClean="0">
                            <a:latin typeface="Cambria Math"/>
                          </a:rPr>
                          <m:t>=</m:t>
                        </m:r>
                        <m:r>
                          <a:rPr lang="cs-CZ" sz="2400" b="1" i="1" smtClean="0">
                            <a:latin typeface="Cambria Math"/>
                          </a:rPr>
                          <m:t>𝟏</m:t>
                        </m:r>
                      </m:sub>
                      <m:sup>
                        <m:r>
                          <a:rPr lang="cs-CZ" sz="2400" i="1" smtClean="0">
                            <a:latin typeface="Cambria Math"/>
                            <a:ea typeface="Cambria Math"/>
                          </a:rPr>
                          <m:t>∞</m:t>
                        </m:r>
                      </m:sup>
                    </m:sSubSup>
                  </m:oMath>
                </a14:m>
                <a:r>
                  <a:rPr lang="cs-CZ" sz="2400" dirty="0" smtClean="0"/>
                  <a:t> je</a:t>
                </a:r>
                <a:r>
                  <a:rPr lang="cs-CZ" sz="2400" b="1" u="sng" dirty="0" smtClean="0"/>
                  <a:t> klesající,</a:t>
                </a:r>
                <a:br>
                  <a:rPr lang="cs-CZ" sz="2400" b="1" u="sng" dirty="0" smtClean="0"/>
                </a:br>
                <a:r>
                  <a:rPr lang="cs-CZ" sz="2400" dirty="0" smtClean="0"/>
                  <a:t>jestliže pro všechna </a:t>
                </a:r>
                <a14:m>
                  <m:oMath xmlns:m="http://schemas.openxmlformats.org/officeDocument/2006/math">
                    <m:r>
                      <a:rPr lang="cs-CZ" sz="2400" b="0" i="1" smtClean="0">
                        <a:latin typeface="Cambria Math"/>
                      </a:rPr>
                      <m:t>𝑛</m:t>
                    </m:r>
                    <m:r>
                      <a:rPr lang="cs-CZ" sz="2400" b="0" i="1" smtClean="0">
                        <a:latin typeface="Cambria Math"/>
                        <a:ea typeface="Cambria Math"/>
                      </a:rPr>
                      <m:t>𝜖</m:t>
                    </m:r>
                    <m:r>
                      <a:rPr lang="cs-CZ" sz="2400" b="0" i="1" smtClean="0">
                        <a:latin typeface="Cambria Math"/>
                        <a:ea typeface="Cambria Math"/>
                      </a:rPr>
                      <m:t>𝑁</m:t>
                    </m:r>
                    <m:r>
                      <a:rPr lang="cs-CZ" sz="2400" b="0" i="1" smtClean="0">
                        <a:latin typeface="Cambria Math"/>
                        <a:ea typeface="Cambria Math"/>
                      </a:rPr>
                      <m:t> </m:t>
                    </m:r>
                  </m:oMath>
                </a14:m>
                <a:r>
                  <a:rPr lang="cs-CZ" sz="2400" dirty="0" smtClean="0"/>
                  <a:t>platí:</a:t>
                </a:r>
                <a:br>
                  <a:rPr lang="cs-CZ" sz="2400" dirty="0" smtClean="0"/>
                </a:br>
                <a14:m>
                  <m:oMathPara xmlns:m="http://schemas.openxmlformats.org/officeDocument/2006/math">
                    <m:oMathParaPr>
                      <m:jc m:val="center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4000" b="1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4000" b="1" i="1" smtClean="0">
                              <a:latin typeface="Cambria Math"/>
                            </a:rPr>
                            <m:t>𝒂</m:t>
                          </m:r>
                        </m:e>
                        <m:sub>
                          <m:r>
                            <a:rPr lang="cs-CZ" sz="4000" b="1" i="1" smtClean="0">
                              <a:latin typeface="Cambria Math"/>
                            </a:rPr>
                            <m:t>𝒏</m:t>
                          </m:r>
                          <m:r>
                            <a:rPr lang="cs-CZ" sz="4000" b="1" i="1" smtClean="0">
                              <a:latin typeface="Cambria Math"/>
                            </a:rPr>
                            <m:t>+</m:t>
                          </m:r>
                          <m:r>
                            <a:rPr lang="cs-CZ" sz="4000" b="1" i="1" smtClean="0">
                              <a:latin typeface="Cambria Math"/>
                            </a:rPr>
                            <m:t>𝟏</m:t>
                          </m:r>
                        </m:sub>
                      </m:sSub>
                      <m:r>
                        <a:rPr lang="cs-CZ" sz="4000" b="1" i="1">
                          <a:latin typeface="Cambria Math"/>
                          <a:ea typeface="Cambria Math"/>
                        </a:rPr>
                        <m:t>&lt;</m:t>
                      </m:r>
                      <m:sSub>
                        <m:sSubPr>
                          <m:ctrlPr>
                            <a:rPr lang="cs-CZ" sz="4000" b="1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4000" b="1" i="1" smtClean="0">
                              <a:latin typeface="Cambria Math"/>
                            </a:rPr>
                            <m:t>𝒂</m:t>
                          </m:r>
                        </m:e>
                        <m:sub>
                          <m:r>
                            <a:rPr lang="cs-CZ" sz="4000" b="1" i="1" smtClean="0">
                              <a:latin typeface="Cambria Math"/>
                            </a:rPr>
                            <m:t>𝒏</m:t>
                          </m:r>
                        </m:sub>
                      </m:sSub>
                    </m:oMath>
                  </m:oMathPara>
                </a14:m>
                <a:endParaRPr lang="cs-CZ" sz="2400" dirty="0"/>
              </a:p>
            </p:txBody>
          </p:sp>
        </mc:Choice>
        <mc:Fallback xmlns="">
          <p:sp>
            <p:nvSpPr>
              <p:cNvPr id="9" name="TextovéPole 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572000" y="1935208"/>
                <a:ext cx="4269567" cy="1446550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  <a:ln>
                <a:solidFill>
                  <a:srgbClr val="FF0000"/>
                </a:solidFill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1" name="TextovéPole 10"/>
          <p:cNvSpPr txBox="1"/>
          <p:nvPr/>
        </p:nvSpPr>
        <p:spPr>
          <a:xfrm>
            <a:off x="6574167" y="3982958"/>
            <a:ext cx="44114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čili</a:t>
            </a:r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2" name="TextovéPole 11"/>
              <p:cNvSpPr txBox="1"/>
              <p:nvPr/>
            </p:nvSpPr>
            <p:spPr>
              <a:xfrm>
                <a:off x="5034465" y="4794081"/>
                <a:ext cx="3548664" cy="707886"/>
              </a:xfrm>
              <a:prstGeom prst="rect">
                <a:avLst/>
              </a:prstGeom>
              <a:ln>
                <a:solidFill>
                  <a:srgbClr val="FF0000"/>
                </a:solidFill>
              </a:ln>
            </p:spPr>
            <p:style>
              <a:lnRef idx="1">
                <a:schemeClr val="accent6"/>
              </a:lnRef>
              <a:fillRef idx="2">
                <a:schemeClr val="accent6"/>
              </a:fillRef>
              <a:effectRef idx="1">
                <a:schemeClr val="accent6"/>
              </a:effectRef>
              <a:fontRef idx="minor">
                <a:schemeClr val="dk1"/>
              </a:fontRef>
            </p:style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4000" b="1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4000" b="1" i="1" smtClean="0">
                              <a:latin typeface="Cambria Math"/>
                            </a:rPr>
                            <m:t>𝒂</m:t>
                          </m:r>
                        </m:e>
                        <m:sub>
                          <m:r>
                            <a:rPr lang="cs-CZ" sz="4000" b="1" i="1" smtClean="0">
                              <a:latin typeface="Cambria Math"/>
                            </a:rPr>
                            <m:t>𝒏</m:t>
                          </m:r>
                          <m:r>
                            <a:rPr lang="cs-CZ" sz="4000" b="1" i="1" smtClean="0">
                              <a:latin typeface="Cambria Math"/>
                            </a:rPr>
                            <m:t>+</m:t>
                          </m:r>
                          <m:r>
                            <a:rPr lang="cs-CZ" sz="4000" b="1" i="1" smtClean="0">
                              <a:latin typeface="Cambria Math"/>
                            </a:rPr>
                            <m:t>𝟏</m:t>
                          </m:r>
                        </m:sub>
                      </m:sSub>
                      <m:r>
                        <a:rPr lang="cs-CZ" sz="4000" b="1" i="1" smtClean="0">
                          <a:latin typeface="Cambria Math"/>
                        </a:rPr>
                        <m:t>−</m:t>
                      </m:r>
                      <m:sSub>
                        <m:sSubPr>
                          <m:ctrlPr>
                            <a:rPr lang="cs-CZ" sz="4000" b="1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4000" b="1" i="1" smtClean="0">
                              <a:latin typeface="Cambria Math"/>
                            </a:rPr>
                            <m:t>𝒂</m:t>
                          </m:r>
                        </m:e>
                        <m:sub>
                          <m:r>
                            <a:rPr lang="cs-CZ" sz="4000" b="1" i="1" smtClean="0">
                              <a:latin typeface="Cambria Math"/>
                            </a:rPr>
                            <m:t>𝒏</m:t>
                          </m:r>
                        </m:sub>
                      </m:sSub>
                      <m:r>
                        <a:rPr lang="cs-CZ" sz="4000" b="1" i="1" smtClean="0">
                          <a:latin typeface="Cambria Math"/>
                          <a:ea typeface="Cambria Math"/>
                        </a:rPr>
                        <m:t>&lt;</m:t>
                      </m:r>
                      <m:r>
                        <a:rPr lang="cs-CZ" sz="4000" b="1" i="1" smtClean="0">
                          <a:latin typeface="Cambria Math"/>
                          <a:ea typeface="Cambria Math"/>
                        </a:rPr>
                        <m:t>𝟎</m:t>
                      </m:r>
                    </m:oMath>
                  </m:oMathPara>
                </a14:m>
                <a:endParaRPr lang="cs-CZ" sz="4000" dirty="0"/>
              </a:p>
            </p:txBody>
          </p:sp>
        </mc:Choice>
        <mc:Fallback xmlns="">
          <p:sp>
            <p:nvSpPr>
              <p:cNvPr id="12" name="TextovéPole 1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034465" y="4794081"/>
                <a:ext cx="3548664" cy="707886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  <a:ln>
                <a:solidFill>
                  <a:srgbClr val="FF0000"/>
                </a:solidFill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2132856"/>
            <a:ext cx="4248472" cy="309659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8544025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2" y="188639"/>
            <a:ext cx="2853602" cy="584775"/>
          </a:xfrm>
          <a:prstGeom prst="rect">
            <a:avLst/>
          </a:prstGeom>
          <a:solidFill>
            <a:srgbClr val="FFFF00"/>
          </a:solidFill>
          <a:ln>
            <a:solidFill>
              <a:srgbClr val="FF0000"/>
            </a:solidFill>
          </a:ln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3200" b="1" dirty="0" smtClean="0"/>
              <a:t>POSLOUPNOSTI</a:t>
            </a:r>
            <a:endParaRPr lang="cs-CZ" sz="32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452730" y="880265"/>
            <a:ext cx="671427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Vlastnosti posloupností - </a:t>
            </a:r>
            <a:r>
              <a:rPr lang="cs-CZ" sz="3200" i="1" dirty="0" smtClean="0">
                <a:solidFill>
                  <a:srgbClr val="0000FF"/>
                </a:solidFill>
              </a:rPr>
              <a:t>monotónnost</a:t>
            </a:r>
            <a:endParaRPr lang="cs-CZ" sz="3200" b="1" i="1" dirty="0">
              <a:solidFill>
                <a:srgbClr val="0000FF"/>
              </a:solidFill>
            </a:endParaRPr>
          </a:p>
        </p:txBody>
      </p:sp>
      <p:pic>
        <p:nvPicPr>
          <p:cNvPr id="4" name="Picture 2" descr="1,2,3,4,&amp;ccaron;íselné symboly,&amp;ccaron;ísla,&amp;ccaron;íslice,kursy,matematika,od&amp;ccaron;ítání,s&amp;ccaron;ítání,škola,symboly,t&amp;rcaron;ídy,vzd&amp;ecaron;lání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08304" y="340041"/>
            <a:ext cx="1080449" cy="10804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493086" y="1635186"/>
            <a:ext cx="317804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u="sng" dirty="0" smtClean="0"/>
              <a:t>Posloupnost nerostoucí</a:t>
            </a:r>
            <a:endParaRPr lang="cs-CZ" sz="2400" dirty="0" smtClean="0"/>
          </a:p>
        </p:txBody>
      </p:sp>
      <p:sp>
        <p:nvSpPr>
          <p:cNvPr id="6" name="TextovéPole 5"/>
          <p:cNvSpPr txBox="1"/>
          <p:nvPr/>
        </p:nvSpPr>
        <p:spPr>
          <a:xfrm>
            <a:off x="4707646" y="1635185"/>
            <a:ext cx="316105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u="sng" dirty="0" smtClean="0"/>
              <a:t>Posloupnost neklesající</a:t>
            </a:r>
            <a:endParaRPr lang="cs-CZ" sz="2400" dirty="0" smtClean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2730" y="2528899"/>
            <a:ext cx="3903246" cy="265072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3560" y="2528899"/>
            <a:ext cx="3498898" cy="271670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mc:AlternateContent xmlns:mc="http://schemas.openxmlformats.org/markup-compatibility/2006" xmlns:a14="http://schemas.microsoft.com/office/drawing/2010/main">
        <mc:Choice Requires="a14">
          <p:sp>
            <p:nvSpPr>
              <p:cNvPr id="9" name="TextovéPole 8"/>
              <p:cNvSpPr txBox="1"/>
              <p:nvPr/>
            </p:nvSpPr>
            <p:spPr>
              <a:xfrm>
                <a:off x="5135200" y="5481227"/>
                <a:ext cx="2876557" cy="584775"/>
              </a:xfrm>
              <a:prstGeom prst="rect">
                <a:avLst/>
              </a:prstGeom>
              <a:ln>
                <a:solidFill>
                  <a:srgbClr val="FF0000"/>
                </a:solidFill>
              </a:ln>
            </p:spPr>
            <p:style>
              <a:lnRef idx="1">
                <a:schemeClr val="accent6"/>
              </a:lnRef>
              <a:fillRef idx="2">
                <a:schemeClr val="accent6"/>
              </a:fillRef>
              <a:effectRef idx="1">
                <a:schemeClr val="accent6"/>
              </a:effectRef>
              <a:fontRef idx="minor">
                <a:schemeClr val="dk1"/>
              </a:fontRef>
            </p:style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3200" b="1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3200" b="1" i="1" smtClean="0">
                              <a:latin typeface="Cambria Math"/>
                            </a:rPr>
                            <m:t>𝒂</m:t>
                          </m:r>
                        </m:e>
                        <m:sub>
                          <m:r>
                            <a:rPr lang="cs-CZ" sz="3200" b="1" i="1" smtClean="0">
                              <a:latin typeface="Cambria Math"/>
                            </a:rPr>
                            <m:t>𝒏</m:t>
                          </m:r>
                          <m:r>
                            <a:rPr lang="cs-CZ" sz="3200" b="1" i="1" smtClean="0">
                              <a:latin typeface="Cambria Math"/>
                            </a:rPr>
                            <m:t>+</m:t>
                          </m:r>
                          <m:r>
                            <a:rPr lang="cs-CZ" sz="3200" b="1" i="1" smtClean="0">
                              <a:latin typeface="Cambria Math"/>
                            </a:rPr>
                            <m:t>𝟏</m:t>
                          </m:r>
                        </m:sub>
                      </m:sSub>
                      <m:r>
                        <a:rPr lang="cs-CZ" sz="3200" b="1" i="1" smtClean="0">
                          <a:latin typeface="Cambria Math"/>
                        </a:rPr>
                        <m:t>−</m:t>
                      </m:r>
                      <m:sSub>
                        <m:sSubPr>
                          <m:ctrlPr>
                            <a:rPr lang="cs-CZ" sz="3200" b="1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3200" b="1" i="1" smtClean="0">
                              <a:latin typeface="Cambria Math"/>
                            </a:rPr>
                            <m:t>𝒂</m:t>
                          </m:r>
                        </m:e>
                        <m:sub>
                          <m:r>
                            <a:rPr lang="cs-CZ" sz="3200" b="1" i="1" smtClean="0">
                              <a:latin typeface="Cambria Math"/>
                            </a:rPr>
                            <m:t>𝒏</m:t>
                          </m:r>
                        </m:sub>
                      </m:sSub>
                      <m:r>
                        <a:rPr lang="cs-CZ" sz="3200" b="1" i="1">
                          <a:latin typeface="Cambria Math"/>
                          <a:ea typeface="Cambria Math"/>
                        </a:rPr>
                        <m:t>≥</m:t>
                      </m:r>
                      <m:r>
                        <a:rPr lang="cs-CZ" sz="3200" b="1" i="1" smtClean="0">
                          <a:latin typeface="Cambria Math"/>
                          <a:ea typeface="Cambria Math"/>
                        </a:rPr>
                        <m:t>𝟎</m:t>
                      </m:r>
                    </m:oMath>
                  </m:oMathPara>
                </a14:m>
                <a:endParaRPr lang="cs-CZ" sz="3200" dirty="0"/>
              </a:p>
            </p:txBody>
          </p:sp>
        </mc:Choice>
        <mc:Fallback xmlns="">
          <p:sp>
            <p:nvSpPr>
              <p:cNvPr id="9" name="TextovéPole 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135200" y="5481227"/>
                <a:ext cx="2876557" cy="584775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  <a:ln>
                <a:solidFill>
                  <a:srgbClr val="FF0000"/>
                </a:solidFill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0" name="TextovéPole 9"/>
              <p:cNvSpPr txBox="1"/>
              <p:nvPr/>
            </p:nvSpPr>
            <p:spPr>
              <a:xfrm>
                <a:off x="807312" y="5481227"/>
                <a:ext cx="2876557" cy="584775"/>
              </a:xfrm>
              <a:prstGeom prst="rect">
                <a:avLst/>
              </a:prstGeom>
              <a:ln>
                <a:solidFill>
                  <a:srgbClr val="FF0000"/>
                </a:solidFill>
              </a:ln>
            </p:spPr>
            <p:style>
              <a:lnRef idx="1">
                <a:schemeClr val="accent6"/>
              </a:lnRef>
              <a:fillRef idx="2">
                <a:schemeClr val="accent6"/>
              </a:fillRef>
              <a:effectRef idx="1">
                <a:schemeClr val="accent6"/>
              </a:effectRef>
              <a:fontRef idx="minor">
                <a:schemeClr val="dk1"/>
              </a:fontRef>
            </p:style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3200" b="1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3200" b="1" i="1" smtClean="0">
                              <a:latin typeface="Cambria Math"/>
                            </a:rPr>
                            <m:t>𝒂</m:t>
                          </m:r>
                        </m:e>
                        <m:sub>
                          <m:r>
                            <a:rPr lang="cs-CZ" sz="3200" b="1" i="1" smtClean="0">
                              <a:latin typeface="Cambria Math"/>
                            </a:rPr>
                            <m:t>𝒏</m:t>
                          </m:r>
                          <m:r>
                            <a:rPr lang="cs-CZ" sz="3200" b="1" i="1" smtClean="0">
                              <a:latin typeface="Cambria Math"/>
                            </a:rPr>
                            <m:t>+</m:t>
                          </m:r>
                          <m:r>
                            <a:rPr lang="cs-CZ" sz="3200" b="1" i="1" smtClean="0">
                              <a:latin typeface="Cambria Math"/>
                            </a:rPr>
                            <m:t>𝟏</m:t>
                          </m:r>
                        </m:sub>
                      </m:sSub>
                      <m:r>
                        <a:rPr lang="cs-CZ" sz="3200" b="1" i="1" smtClean="0">
                          <a:latin typeface="Cambria Math"/>
                        </a:rPr>
                        <m:t>−</m:t>
                      </m:r>
                      <m:sSub>
                        <m:sSubPr>
                          <m:ctrlPr>
                            <a:rPr lang="cs-CZ" sz="3200" b="1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3200" b="1" i="1" smtClean="0">
                              <a:latin typeface="Cambria Math"/>
                            </a:rPr>
                            <m:t>𝒂</m:t>
                          </m:r>
                        </m:e>
                        <m:sub>
                          <m:r>
                            <a:rPr lang="cs-CZ" sz="3200" b="1" i="1" smtClean="0">
                              <a:latin typeface="Cambria Math"/>
                            </a:rPr>
                            <m:t>𝒏</m:t>
                          </m:r>
                        </m:sub>
                      </m:sSub>
                      <m:r>
                        <a:rPr lang="cs-CZ" sz="3200" b="1" i="1" smtClean="0">
                          <a:latin typeface="Cambria Math"/>
                          <a:ea typeface="Cambria Math"/>
                        </a:rPr>
                        <m:t>≤</m:t>
                      </m:r>
                      <m:r>
                        <a:rPr lang="cs-CZ" sz="3200" b="1" i="1" smtClean="0">
                          <a:latin typeface="Cambria Math"/>
                          <a:ea typeface="Cambria Math"/>
                        </a:rPr>
                        <m:t>𝟎</m:t>
                      </m:r>
                    </m:oMath>
                  </m:oMathPara>
                </a14:m>
                <a:endParaRPr lang="cs-CZ" sz="3200" dirty="0"/>
              </a:p>
            </p:txBody>
          </p:sp>
        </mc:Choice>
        <mc:Fallback xmlns="">
          <p:sp>
            <p:nvSpPr>
              <p:cNvPr id="10" name="TextovéPole 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07312" y="5481227"/>
                <a:ext cx="2876557" cy="584775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  <a:ln>
                <a:solidFill>
                  <a:srgbClr val="FF0000"/>
                </a:solidFill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2887440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2" y="188639"/>
            <a:ext cx="2853602" cy="584775"/>
          </a:xfrm>
          <a:prstGeom prst="rect">
            <a:avLst/>
          </a:prstGeom>
          <a:solidFill>
            <a:srgbClr val="FFFF00"/>
          </a:solidFill>
          <a:ln>
            <a:solidFill>
              <a:srgbClr val="FF0000"/>
            </a:solidFill>
          </a:ln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3200" b="1" dirty="0" smtClean="0"/>
              <a:t>POSLOUPNOSTI</a:t>
            </a:r>
            <a:endParaRPr lang="cs-CZ" sz="32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452730" y="1204302"/>
            <a:ext cx="671427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Vlastnosti posloupností - </a:t>
            </a:r>
            <a:r>
              <a:rPr lang="cs-CZ" sz="3200" i="1" dirty="0" smtClean="0">
                <a:solidFill>
                  <a:srgbClr val="0000FF"/>
                </a:solidFill>
              </a:rPr>
              <a:t>monotónnost</a:t>
            </a:r>
            <a:endParaRPr lang="cs-CZ" sz="3200" b="1" i="1" dirty="0">
              <a:solidFill>
                <a:srgbClr val="0000FF"/>
              </a:solidFill>
            </a:endParaRPr>
          </a:p>
        </p:txBody>
      </p:sp>
      <p:pic>
        <p:nvPicPr>
          <p:cNvPr id="4" name="Picture 2" descr="1,2,3,4,&amp;ccaron;íselné symboly,&amp;ccaron;ísla,&amp;ccaron;íslice,kursy,matematika,od&amp;ccaron;ítání,s&amp;ccaron;ítání,škola,symboly,t&amp;rcaron;ídy,vzd&amp;ecaron;lání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08304" y="340041"/>
            <a:ext cx="1080449" cy="10804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452730" y="2389454"/>
            <a:ext cx="8529899" cy="1200329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3600" b="1" dirty="0" smtClean="0"/>
              <a:t>Posloupnosti </a:t>
            </a:r>
            <a:r>
              <a:rPr lang="cs-CZ" sz="3600" b="1" u="sng" dirty="0" smtClean="0"/>
              <a:t>rostoucí, klesající, </a:t>
            </a:r>
            <a:r>
              <a:rPr lang="cs-CZ" sz="3600" b="1" u="sng" smtClean="0"/>
              <a:t>nerostoucí,</a:t>
            </a:r>
            <a:br>
              <a:rPr lang="cs-CZ" sz="3600" b="1" u="sng" smtClean="0"/>
            </a:br>
            <a:r>
              <a:rPr lang="cs-CZ" sz="3600" b="1" u="sng" smtClean="0"/>
              <a:t>neklesající</a:t>
            </a:r>
            <a:r>
              <a:rPr lang="cs-CZ" sz="3600" b="1" smtClean="0"/>
              <a:t> </a:t>
            </a:r>
            <a:r>
              <a:rPr lang="cs-CZ" sz="3600" b="1" dirty="0" smtClean="0"/>
              <a:t>označujeme jako </a:t>
            </a:r>
            <a:r>
              <a:rPr lang="cs-CZ" sz="3600" b="1" dirty="0" smtClean="0">
                <a:solidFill>
                  <a:srgbClr val="0000FF"/>
                </a:solidFill>
              </a:rPr>
              <a:t>MONOTÓNNÍ</a:t>
            </a:r>
            <a:r>
              <a:rPr lang="cs-CZ" sz="3600" b="1" dirty="0" smtClean="0"/>
              <a:t>.</a:t>
            </a:r>
            <a:endParaRPr lang="cs-CZ" sz="3600" dirty="0" smtClean="0"/>
          </a:p>
        </p:txBody>
      </p:sp>
      <p:sp>
        <p:nvSpPr>
          <p:cNvPr id="6" name="TextovéPole 5"/>
          <p:cNvSpPr txBox="1"/>
          <p:nvPr/>
        </p:nvSpPr>
        <p:spPr>
          <a:xfrm>
            <a:off x="452729" y="4221088"/>
            <a:ext cx="8417434" cy="1200329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3600" b="1" dirty="0" smtClean="0"/>
              <a:t>Posloupnosti </a:t>
            </a:r>
            <a:r>
              <a:rPr lang="cs-CZ" sz="3600" b="1" u="sng" dirty="0" smtClean="0"/>
              <a:t>rostoucí a klesající </a:t>
            </a:r>
            <a:r>
              <a:rPr lang="cs-CZ" sz="3600" b="1" dirty="0" smtClean="0"/>
              <a:t/>
            </a:r>
            <a:br>
              <a:rPr lang="cs-CZ" sz="3600" b="1" dirty="0" smtClean="0"/>
            </a:br>
            <a:r>
              <a:rPr lang="cs-CZ" sz="3600" b="1" dirty="0" smtClean="0"/>
              <a:t>označujeme jako </a:t>
            </a:r>
            <a:r>
              <a:rPr lang="cs-CZ" sz="3600" b="1" dirty="0" smtClean="0">
                <a:solidFill>
                  <a:srgbClr val="0000FF"/>
                </a:solidFill>
              </a:rPr>
              <a:t>RYZE MONOTÓNNÍ</a:t>
            </a:r>
            <a:r>
              <a:rPr lang="cs-CZ" sz="3600" b="1" dirty="0" smtClean="0"/>
              <a:t>.</a:t>
            </a:r>
            <a:endParaRPr lang="cs-CZ" sz="3600" dirty="0" smtClean="0"/>
          </a:p>
        </p:txBody>
      </p:sp>
    </p:spTree>
    <p:extLst>
      <p:ext uri="{BB962C8B-B14F-4D97-AF65-F5344CB8AC3E}">
        <p14:creationId xmlns:p14="http://schemas.microsoft.com/office/powerpoint/2010/main" val="41298832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2635</TotalTime>
  <Words>129</Words>
  <Application>Microsoft Office PowerPoint</Application>
  <PresentationFormat>Předvádění na obrazovce (4:3)</PresentationFormat>
  <Paragraphs>22</Paragraphs>
  <Slides>5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7" baseType="lpstr">
      <vt:lpstr>Motiv systému Office</vt:lpstr>
      <vt:lpstr>Microsoft Word Document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Zdeněk Mrkvička</dc:creator>
  <cp:lastModifiedBy>Zdeněk Mrkvička</cp:lastModifiedBy>
  <cp:revision>18</cp:revision>
  <dcterms:created xsi:type="dcterms:W3CDTF">2013-06-16T19:35:12Z</dcterms:created>
  <dcterms:modified xsi:type="dcterms:W3CDTF">2013-06-30T12:32:32Z</dcterms:modified>
</cp:coreProperties>
</file>