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0" r:id="rId3"/>
    <p:sldId id="261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A541-47BE-49F4-B4EE-533DBAA8C4A9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6378-22BA-477C-8898-35E43999B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423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A541-47BE-49F4-B4EE-533DBAA8C4A9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6378-22BA-477C-8898-35E43999B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732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A541-47BE-49F4-B4EE-533DBAA8C4A9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6378-22BA-477C-8898-35E43999B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145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A541-47BE-49F4-B4EE-533DBAA8C4A9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6378-22BA-477C-8898-35E43999B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37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A541-47BE-49F4-B4EE-533DBAA8C4A9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6378-22BA-477C-8898-35E43999B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766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A541-47BE-49F4-B4EE-533DBAA8C4A9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6378-22BA-477C-8898-35E43999B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185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A541-47BE-49F4-B4EE-533DBAA8C4A9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6378-22BA-477C-8898-35E43999B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323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A541-47BE-49F4-B4EE-533DBAA8C4A9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6378-22BA-477C-8898-35E43999B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541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A541-47BE-49F4-B4EE-533DBAA8C4A9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6378-22BA-477C-8898-35E43999B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069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A541-47BE-49F4-B4EE-533DBAA8C4A9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6378-22BA-477C-8898-35E43999B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421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A541-47BE-49F4-B4EE-533DBAA8C4A9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A6378-22BA-477C-8898-35E43999B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762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5AA541-47BE-49F4-B4EE-533DBAA8C4A9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5A6378-22BA-477C-8898-35E43999B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883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1809684"/>
              </p:ext>
            </p:extLst>
          </p:nvPr>
        </p:nvGraphicFramePr>
        <p:xfrm>
          <a:off x="2339751" y="240074"/>
          <a:ext cx="4702123" cy="67173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423861" progId="Word.Document.12">
                  <p:embed/>
                </p:oleObj>
              </mc:Choice>
              <mc:Fallback>
                <p:oleObj name="Dokument" r:id="rId3" imgW="5895909" imgH="842386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1" y="240074"/>
                        <a:ext cx="4702123" cy="671731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93372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85129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Vlastnosti posloupností – </a:t>
            </a:r>
            <a:r>
              <a:rPr lang="cs-CZ" sz="2400" i="1" dirty="0">
                <a:solidFill>
                  <a:srgbClr val="0000FF"/>
                </a:solidFill>
              </a:rPr>
              <a:t>monotónnost cvič.</a:t>
            </a:r>
            <a:endParaRPr lang="cs-CZ" sz="2400" b="1" i="1" dirty="0">
              <a:solidFill>
                <a:srgbClr val="0000FF"/>
              </a:solidFill>
            </a:endParaRPr>
          </a:p>
          <a:p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2" y="1642908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448964" y="1646608"/>
                <a:ext cx="5884560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u="sng" dirty="0" smtClean="0"/>
                  <a:t>Příklad 1</a:t>
                </a:r>
                <a:r>
                  <a:rPr lang="cs-CZ" sz="1600" b="1" u="sng" dirty="0" smtClean="0"/>
                  <a:t/>
                </a:r>
                <a:br>
                  <a:rPr lang="cs-CZ" sz="1600" b="1" u="sng" dirty="0" smtClean="0"/>
                </a:br>
                <a:r>
                  <a:rPr lang="cs-CZ" sz="2400" b="1" dirty="0" smtClean="0"/>
                  <a:t>Vyšetři monotónnost posloupnosti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sz="2400" b="1" i="1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4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𝒏</m:t>
                                </m:r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𝟑</m:t>
                                </m:r>
                              </m:num>
                              <m:den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𝒏</m:t>
                                </m:r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𝟏</m:t>
                                </m:r>
                              </m:den>
                            </m:f>
                          </m:e>
                        </m:d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𝒏</m:t>
                        </m:r>
                        <m:r>
                          <a:rPr lang="cs-CZ" sz="2400" b="1" i="1">
                            <a:latin typeface="Cambria Math"/>
                          </a:rPr>
                          <m:t>=</m:t>
                        </m:r>
                        <m:r>
                          <a:rPr lang="cs-CZ" sz="2400" b="1" i="1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sz="2400" i="1">
                            <a:latin typeface="Cambria Math"/>
                          </a:rPr>
                          <m:t>∞</m:t>
                        </m:r>
                      </m:sup>
                    </m:sSubSup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8964" y="1646608"/>
                <a:ext cx="5884560" cy="1104213"/>
              </a:xfrm>
              <a:prstGeom prst="rect">
                <a:avLst/>
              </a:prstGeom>
              <a:blipFill rotWithShape="1">
                <a:blip r:embed="rId4"/>
                <a:stretch>
                  <a:fillRect l="-1658" t="-44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67542" y="2791677"/>
                <a:ext cx="5409751" cy="7331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sz="2000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                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(</m:t>
                          </m:r>
                          <m:r>
                            <a:rPr lang="cs-CZ" sz="2000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+1)−3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(</m:t>
                          </m:r>
                          <m:r>
                            <a:rPr lang="cs-CZ" sz="2000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+1)+1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2791677"/>
                <a:ext cx="5409751" cy="73314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7542" y="3717032"/>
                <a:ext cx="7524328" cy="13942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  <m:d>
                            <m:d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  <m:r>
                            <a:rPr lang="cs-CZ" sz="2000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  <m:d>
                            <m:d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−2−</m:t>
                          </m:r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sz="2000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𝑛</m:t>
                                  </m:r>
                                </m:e>
                                <m:sup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000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−6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</m:t>
                          </m:r>
                        </m:num>
                        <m:den>
                          <m:d>
                            <m:dPr>
                              <m:ctrlP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𝒏</m:t>
                              </m:r>
                              <m: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  <m:d>
                            <m:dPr>
                              <m:ctrlP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𝒏</m:t>
                              </m:r>
                              <m: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den>
                      </m:f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000" b="1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2000" b="1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𝒑𝒓𝒐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𝒏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𝑵</m:t>
                      </m:r>
                    </m:oMath>
                  </m:oMathPara>
                </a14:m>
                <a:endParaRPr lang="cs-CZ" sz="2000" b="1" dirty="0" smtClean="0">
                  <a:solidFill>
                    <a:srgbClr val="C00000"/>
                  </a:solidFill>
                  <a:ea typeface="Cambria Math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3717032"/>
                <a:ext cx="7524328" cy="139422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683568" y="5517232"/>
            <a:ext cx="4037387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Daná posloupnost je rostoucí 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43750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85129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Vlastnosti posloupností – </a:t>
            </a:r>
            <a:r>
              <a:rPr lang="cs-CZ" sz="2400" i="1" dirty="0">
                <a:solidFill>
                  <a:srgbClr val="0000FF"/>
                </a:solidFill>
              </a:rPr>
              <a:t>monotónnost cvič.</a:t>
            </a:r>
            <a:endParaRPr lang="cs-CZ" sz="2400" b="1" i="1" dirty="0">
              <a:solidFill>
                <a:srgbClr val="0000FF"/>
              </a:solidFill>
            </a:endParaRPr>
          </a:p>
          <a:p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2" y="1642908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448964" y="1646608"/>
                <a:ext cx="7061036" cy="9683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u="sng" dirty="0" smtClean="0"/>
                  <a:t>Příklad 2</a:t>
                </a:r>
                <a:r>
                  <a:rPr lang="cs-CZ" sz="1600" b="1" u="sng" dirty="0" smtClean="0"/>
                  <a:t/>
                </a:r>
                <a:br>
                  <a:rPr lang="cs-CZ" sz="1600" b="1" u="sng" dirty="0" smtClean="0"/>
                </a:br>
                <a:r>
                  <a:rPr lang="cs-CZ" sz="2400" b="1" dirty="0" smtClean="0"/>
                  <a:t>Vyšetři monotónnost posloupnosti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sz="2400" b="1" i="1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cs-CZ" sz="2400" b="1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𝒏</m:t>
                                </m:r>
                              </m:e>
                              <m:sup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sz="2400" b="1" i="1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𝟒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𝒏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𝟑</m:t>
                            </m:r>
                          </m:e>
                        </m:d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𝒏</m:t>
                        </m:r>
                        <m:r>
                          <a:rPr lang="cs-CZ" sz="2400" b="1" i="1">
                            <a:latin typeface="Cambria Math"/>
                          </a:rPr>
                          <m:t>=</m:t>
                        </m:r>
                        <m:r>
                          <a:rPr lang="cs-CZ" sz="2400" b="1" i="1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sz="2400" i="1">
                            <a:latin typeface="Cambria Math"/>
                          </a:rPr>
                          <m:t>∞</m:t>
                        </m:r>
                      </m:sup>
                    </m:sSubSup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8964" y="1646608"/>
                <a:ext cx="7061036" cy="968342"/>
              </a:xfrm>
              <a:prstGeom prst="rect">
                <a:avLst/>
              </a:prstGeom>
              <a:blipFill rotWithShape="1">
                <a:blip r:embed="rId4"/>
                <a:stretch>
                  <a:fillRect l="-1382" t="-5031" b="-6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67542" y="2791677"/>
                <a:ext cx="5076133" cy="7218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latin typeface="Cambria Math"/>
                        </a:rPr>
                        <m:t>𝟒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𝒏</m:t>
                      </m:r>
                      <m:r>
                        <a:rPr lang="cs-CZ" sz="2000" b="1" i="1" smtClean="0"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latin typeface="Cambria Math"/>
                        </a:rPr>
                        <m:t>𝟑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𝒏</m:t>
                          </m:r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𝒏</m:t>
                              </m:r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latin typeface="Cambria Math"/>
                        </a:rPr>
                        <m:t>𝟒</m:t>
                      </m:r>
                      <m:d>
                        <m:d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𝒏</m:t>
                          </m:r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000" b="1" i="1" smtClean="0"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latin typeface="Cambria Math"/>
                        </a:rPr>
                        <m:t>𝟑</m:t>
                      </m:r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𝒏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latin typeface="Cambria Math"/>
                        </a:rPr>
                        <m:t>𝒏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2791677"/>
                <a:ext cx="5076133" cy="721864"/>
              </a:xfrm>
              <a:prstGeom prst="rect">
                <a:avLst/>
              </a:prstGeom>
              <a:blipFill rotWithShape="1">
                <a:blip r:embed="rId5"/>
                <a:stretch>
                  <a:fillRect b="-8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7542" y="3572973"/>
                <a:ext cx="5688634" cy="4397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𝒏</m:t>
                      </m:r>
                      <m:r>
                        <a:rPr lang="cs-CZ" sz="20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0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0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𝒏</m:t>
                              </m:r>
                            </m:e>
                            <m:sup>
                              <m:r>
                                <a:rPr lang="cs-CZ" sz="20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0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sz="20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𝒏</m:t>
                          </m:r>
                          <m:r>
                            <a:rPr lang="cs-CZ" sz="20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0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𝟑</m:t>
                          </m:r>
                        </m:e>
                      </m:d>
                      <m:r>
                        <a:rPr lang="cs-CZ" sz="20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 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𝒏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sz="2000" b="1" i="1" dirty="0" smtClean="0">
                  <a:solidFill>
                    <a:srgbClr val="C00000"/>
                  </a:solidFill>
                  <a:ea typeface="Cambria Math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3572973"/>
                <a:ext cx="5688634" cy="4397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467542" y="3572973"/>
            <a:ext cx="507613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11165" y="4261371"/>
                <a:ext cx="7943649" cy="14587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chemeClr val="tx1"/>
                    </a:solidFill>
                  </a:rPr>
                  <a:t>Výraz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𝟐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𝒏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−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𝟑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nabývá pro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𝒏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𝑵</m:t>
                    </m:r>
                    <m:r>
                      <a:rPr lang="cs-CZ" sz="2000" b="1" i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0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𝐤𝐥𝐚𝐝𝐧</m:t>
                    </m:r>
                    <m:r>
                      <a:rPr lang="cs-CZ" sz="20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ý</m:t>
                    </m:r>
                    <m:r>
                      <a:rPr lang="cs-CZ" sz="20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𝐜𝐡</m:t>
                    </m:r>
                    <m:r>
                      <a:rPr lang="cs-CZ" sz="20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0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𝐢</m:t>
                    </m:r>
                    <m:r>
                      <a:rPr lang="cs-CZ" sz="20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0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𝐳</m:t>
                    </m:r>
                    <m:r>
                      <a:rPr lang="cs-CZ" sz="20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á</m:t>
                    </m:r>
                    <m:r>
                      <a:rPr lang="cs-CZ" sz="20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𝐩𝐨𝐫𝐧</m:t>
                    </m:r>
                    <m:r>
                      <a:rPr lang="cs-CZ" sz="20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ý</m:t>
                    </m:r>
                    <m:r>
                      <a:rPr lang="cs-CZ" sz="20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𝐜𝐡</m:t>
                    </m:r>
                    <m:r>
                      <a:rPr lang="cs-CZ" sz="20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0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𝐡𝐨𝐝𝐧𝐨𝐭</m:t>
                    </m:r>
                    <m:r>
                      <a:rPr lang="cs-CZ" sz="20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 </a:t>
                </a:r>
                <a:br>
                  <a:rPr lang="cs-CZ" sz="2000" b="1" dirty="0" smtClean="0">
                    <a:solidFill>
                      <a:schemeClr val="tx1"/>
                    </a:solidFill>
                  </a:rPr>
                </a:br>
                <a:r>
                  <a:rPr lang="cs-CZ" sz="2000" b="1" u="sng" dirty="0" smtClean="0">
                    <a:solidFill>
                      <a:schemeClr val="tx1"/>
                    </a:solidFill>
                  </a:rPr>
                  <a:t>Např. </a:t>
                </a:r>
                <a:r>
                  <a:rPr lang="cs-CZ" sz="2000" b="1" dirty="0" smtClean="0">
                    <a:solidFill>
                      <a:schemeClr val="tx1"/>
                    </a:solidFill>
                  </a:rPr>
                  <a:t/>
                </a:r>
                <a:br>
                  <a:rPr lang="cs-CZ" sz="2000" b="1" dirty="0" smtClean="0">
                    <a:solidFill>
                      <a:schemeClr val="tx1"/>
                    </a:solidFill>
                  </a:rPr>
                </a:br>
                <a:r>
                  <a:rPr lang="cs-CZ" sz="2000" b="1" dirty="0" smtClean="0">
                    <a:solidFill>
                      <a:schemeClr val="tx1"/>
                    </a:solidFill>
                  </a:rPr>
                  <a:t>Posloupnost je rostoucí pro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𝟐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𝒏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−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𝟑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 </m:t>
                    </m:r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čili pro 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ea typeface="Cambria Math"/>
                      </a:rPr>
                      <m:t>𝒏</m:t>
                    </m:r>
                    <m:r>
                      <a:rPr lang="cs-CZ" sz="2000" b="1">
                        <a:latin typeface="Cambria Math"/>
                        <a:ea typeface="Cambria Math"/>
                      </a:rPr>
                      <m:t>&gt;</m:t>
                    </m:r>
                    <m:f>
                      <m:fPr>
                        <m:ctrlPr>
                          <a:rPr lang="cs-CZ" sz="2000" b="1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000" b="1">
                            <a:latin typeface="Cambria Math"/>
                            <a:ea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>
                            <a:latin typeface="Cambria Math"/>
                            <a:ea typeface="Cambria Math"/>
                          </a:rPr>
                          <m:t>𝟐</m:t>
                        </m:r>
                      </m:den>
                    </m:f>
                    <m:r>
                      <a:rPr lang="cs-CZ" sz="2000" b="1">
                        <a:latin typeface="Cambria Math"/>
                        <a:ea typeface="Cambria Math"/>
                      </a:rPr>
                      <m:t> , </m:t>
                    </m:r>
                    <m:r>
                      <a:rPr lang="cs-CZ" sz="2000" b="1">
                        <a:latin typeface="Cambria Math"/>
                        <a:ea typeface="Cambria Math"/>
                      </a:rPr>
                      <m:t>𝐭𝐞𝐝𝐲</m:t>
                    </m:r>
                    <m:r>
                      <a:rPr lang="cs-CZ" sz="2000" b="1">
                        <a:latin typeface="Cambria Math"/>
                        <a:ea typeface="Cambria Math"/>
                      </a:rPr>
                      <m:t> č</m:t>
                    </m:r>
                    <m:r>
                      <a:rPr lang="cs-CZ" sz="2000" b="1">
                        <a:latin typeface="Cambria Math"/>
                        <a:ea typeface="Cambria Math"/>
                      </a:rPr>
                      <m:t>𝐥𝐞𝐧𝐞𝐦</m:t>
                    </m:r>
                    <m:r>
                      <a:rPr lang="cs-CZ" sz="2000" b="1">
                        <a:latin typeface="Cambria Math"/>
                        <a:ea typeface="Cambria Math"/>
                      </a:rPr>
                      <m:t> </m:t>
                    </m:r>
                    <m:sSub>
                      <m:sSubPr>
                        <m:ctrlPr>
                          <a:rPr lang="cs-CZ" sz="2000" b="1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000" b="1">
                            <a:latin typeface="Cambria Math"/>
                            <a:ea typeface="Cambria Math"/>
                          </a:rPr>
                          <m:t>𝒂</m:t>
                        </m:r>
                      </m:e>
                      <m:sub>
                        <m:r>
                          <a:rPr lang="cs-CZ" sz="2000" b="1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sz="2000" b="1">
                            <a:latin typeface="Cambria Math"/>
                            <a:ea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2000" b="1" dirty="0" smtClean="0">
                    <a:latin typeface="Calibri" pitchFamily="34" charset="0"/>
                    <a:ea typeface="Cambria Math"/>
                  </a:rPr>
                  <a:t/>
                </a:r>
                <a:br>
                  <a:rPr lang="cs-CZ" sz="2000" b="1" dirty="0" smtClean="0">
                    <a:latin typeface="Calibri" pitchFamily="34" charset="0"/>
                    <a:ea typeface="Cambria Math"/>
                  </a:rPr>
                </a:br>
                <a:r>
                  <a:rPr lang="cs-CZ" sz="2000" b="1" dirty="0" smtClean="0">
                    <a:latin typeface="Calibri" pitchFamily="34" charset="0"/>
                    <a:ea typeface="Cambria Math"/>
                  </a:rPr>
                  <a:t>počínaje.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𝒂</m:t>
                        </m:r>
                      </m:e>
                      <m:sub>
                        <m: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𝟏</m:t>
                        </m:r>
                      </m:sub>
                    </m:sSub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, </m:t>
                    </m:r>
                    <m:sSub>
                      <m:sSubPr>
                        <m:ctrlP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𝒂</m:t>
                        </m:r>
                      </m:e>
                      <m:sub>
                        <m: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𝟐</m:t>
                        </m:r>
                      </m:sub>
                    </m:sSub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=−</m:t>
                    </m:r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, </m:t>
                    </m:r>
                    <m:sSub>
                      <m:sSubPr>
                        <m:ctrlP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𝒂</m:t>
                        </m:r>
                      </m:e>
                      <m:sub>
                        <m: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𝟑</m:t>
                        </m:r>
                      </m:sub>
                    </m:sSub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, </m:t>
                    </m:r>
                    <m:sSub>
                      <m:sSubPr>
                        <m:ctrlP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𝒂</m:t>
                        </m:r>
                      </m:e>
                      <m:sub>
                        <m: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𝟒</m:t>
                        </m:r>
                      </m:sub>
                    </m:sSub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𝟑</m:t>
                    </m:r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, </m:t>
                    </m:r>
                    <m:sSub>
                      <m:sSubPr>
                        <m:ctrlP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𝒂</m:t>
                        </m:r>
                      </m:e>
                      <m:sub>
                        <m:r>
                          <a:rPr lang="cs-CZ" sz="2000" b="1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𝟓</m:t>
                        </m:r>
                      </m:sub>
                    </m:sSub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𝟖</m:t>
                    </m:r>
                    <m:r>
                      <a:rPr lang="cs-CZ" sz="20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, …</m:t>
                    </m:r>
                  </m:oMath>
                </a14:m>
                <a:endParaRPr lang="cs-CZ" sz="2000" b="1" dirty="0" smtClean="0">
                  <a:latin typeface="Calibri" pitchFamily="34" charset="0"/>
                  <a:ea typeface="Cambria Math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165" y="4261371"/>
                <a:ext cx="7943649" cy="1458797"/>
              </a:xfrm>
              <a:prstGeom prst="rect">
                <a:avLst/>
              </a:prstGeom>
              <a:blipFill rotWithShape="1">
                <a:blip r:embed="rId7"/>
                <a:stretch>
                  <a:fillRect l="-767" t="-2092" b="-6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467542" y="5899673"/>
            <a:ext cx="4700261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Daná posloupnost není monotónní.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95416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4"/>
            <a:ext cx="68512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Vlastnosti posloupností – </a:t>
            </a:r>
            <a:r>
              <a:rPr lang="cs-CZ" sz="2400" i="1" dirty="0" smtClean="0">
                <a:solidFill>
                  <a:srgbClr val="0000FF"/>
                </a:solidFill>
              </a:rPr>
              <a:t>monotónnost cvič.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841186" y="2564904"/>
                <a:ext cx="4199163" cy="207633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/>
                  <a:t>Prvních šest členů posloupnosti</a:t>
                </a:r>
                <a:br>
                  <a:rPr lang="cs-CZ" sz="2400" b="1" dirty="0" smtClean="0"/>
                </a:br>
                <a:r>
                  <a:rPr lang="cs-CZ" sz="2400" b="1" dirty="0" smtClean="0"/>
                  <a:t>z příkladu 2</a:t>
                </a:r>
              </a:p>
              <a:p>
                <a:endParaRPr lang="cs-CZ" sz="24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bSupPr>
                        <m:e>
                          <m:d>
                            <m:d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sz="2400" b="1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1" i="1" smtClean="0"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p>
                                  <m:r>
                                    <a:rPr lang="cs-CZ" sz="2400" b="1" i="1" smtClean="0"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𝒏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e>
                        <m:sub>
                          <m:r>
                            <a:rPr lang="cs-CZ" sz="2400" b="1" i="1">
                              <a:latin typeface="Cambria Math"/>
                            </a:rPr>
                            <m:t>𝒏</m:t>
                          </m:r>
                          <m:r>
                            <a:rPr lang="cs-CZ" sz="2400" b="1" i="1">
                              <a:latin typeface="Cambria Math"/>
                            </a:rPr>
                            <m:t>=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sub>
                        <m:sup>
                          <m:r>
                            <a:rPr lang="cs-CZ" sz="2400" i="1">
                              <a:latin typeface="Cambria Math"/>
                            </a:rPr>
                            <m:t>∞</m:t>
                          </m:r>
                        </m:sup>
                      </m:sSubSup>
                    </m:oMath>
                  </m:oMathPara>
                </a14:m>
                <a:r>
                  <a:rPr lang="cs-CZ" sz="2400" dirty="0" smtClean="0"/>
                  <a:t/>
                </a:r>
                <a:br>
                  <a:rPr lang="cs-CZ" sz="2400" dirty="0" smtClean="0"/>
                </a:br>
                <a:endParaRPr lang="cs-CZ" sz="2400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1186" y="2564904"/>
                <a:ext cx="4199163" cy="2076338"/>
              </a:xfrm>
              <a:prstGeom prst="rect">
                <a:avLst/>
              </a:prstGeom>
              <a:blipFill rotWithShape="1">
                <a:blip r:embed="rId3"/>
                <a:stretch>
                  <a:fillRect l="-2177" t="-2353" r="-130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2" y="1465040"/>
            <a:ext cx="4248474" cy="4840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173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1209</TotalTime>
  <Words>201</Words>
  <Application>Microsoft Office PowerPoint</Application>
  <PresentationFormat>Předvádění na obrazovce (4:3)</PresentationFormat>
  <Paragraphs>18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21</cp:revision>
  <dcterms:created xsi:type="dcterms:W3CDTF">2013-06-17T19:41:21Z</dcterms:created>
  <dcterms:modified xsi:type="dcterms:W3CDTF">2013-06-30T13:17:20Z</dcterms:modified>
</cp:coreProperties>
</file>