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61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3" autoAdjust="0"/>
    <p:restoredTop sz="94605" autoAdjust="0"/>
  </p:normalViewPr>
  <p:slideViewPr>
    <p:cSldViewPr>
      <p:cViewPr>
        <p:scale>
          <a:sx n="50" d="100"/>
          <a:sy n="50" d="100"/>
        </p:scale>
        <p:origin x="-1243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0EC80-FC00-462F-98B2-C22E33BE79AB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0159DB-37E2-4C74-B55E-0DA6282437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42680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F98DE-B471-475C-BF92-526072A35104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AA007-5EFB-4B72-B855-36154AE4CF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34091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F98DE-B471-475C-BF92-526072A35104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AA007-5EFB-4B72-B855-36154AE4CF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19556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F98DE-B471-475C-BF92-526072A35104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AA007-5EFB-4B72-B855-36154AE4CF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13343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F98DE-B471-475C-BF92-526072A35104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AA007-5EFB-4B72-B855-36154AE4CF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28350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F98DE-B471-475C-BF92-526072A35104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AA007-5EFB-4B72-B855-36154AE4CF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37512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F98DE-B471-475C-BF92-526072A35104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AA007-5EFB-4B72-B855-36154AE4CF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63485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F98DE-B471-475C-BF92-526072A35104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AA007-5EFB-4B72-B855-36154AE4CF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93800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F98DE-B471-475C-BF92-526072A35104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AA007-5EFB-4B72-B855-36154AE4CF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78295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F98DE-B471-475C-BF92-526072A35104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AA007-5EFB-4B72-B855-36154AE4CF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0465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F98DE-B471-475C-BF92-526072A35104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AA007-5EFB-4B72-B855-36154AE4CF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8238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F98DE-B471-475C-BF92-526072A35104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AA007-5EFB-4B72-B855-36154AE4CF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34139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2F98DE-B471-475C-BF92-526072A35104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BAA007-5EFB-4B72-B855-36154AE4CF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9324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6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0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1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14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2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18098965"/>
              </p:ext>
            </p:extLst>
          </p:nvPr>
        </p:nvGraphicFramePr>
        <p:xfrm>
          <a:off x="2483768" y="445810"/>
          <a:ext cx="4356484" cy="622354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95909" imgH="8423861" progId="Word.Document.12">
                  <p:embed/>
                </p:oleObj>
              </mc:Choice>
              <mc:Fallback>
                <p:oleObj name="Dokument" r:id="rId3" imgW="5895909" imgH="8423861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83768" y="445810"/>
                        <a:ext cx="4356484" cy="622354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507648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2" y="188639"/>
            <a:ext cx="2853602" cy="584775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POSLOUPNOSTI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2" y="880265"/>
            <a:ext cx="58855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Aritmetická posloupnost- </a:t>
            </a:r>
            <a:r>
              <a:rPr lang="cs-CZ" sz="3200" i="1" dirty="0" smtClean="0">
                <a:solidFill>
                  <a:srgbClr val="0000FF"/>
                </a:solidFill>
              </a:rPr>
              <a:t>definice</a:t>
            </a:r>
            <a:endParaRPr lang="cs-CZ" sz="3200" b="1" i="1" dirty="0">
              <a:solidFill>
                <a:srgbClr val="0000FF"/>
              </a:solidFill>
            </a:endParaRPr>
          </a:p>
        </p:txBody>
      </p:sp>
      <p:pic>
        <p:nvPicPr>
          <p:cNvPr id="4" name="Picture 2" descr="1,2,3,4,&amp;ccaron;íselné symboly,&amp;ccaron;ísla,&amp;ccaron;íslice,kursy,matematika,od&amp;ccaron;ítání,s&amp;ccaron;ítání,škola,symboly,t&amp;rcaron;ídy,vzd&amp;ecaron;lání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40041"/>
            <a:ext cx="1080449" cy="1080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2" y="1388270"/>
            <a:ext cx="4572782" cy="4619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0" name="Obdélník 9"/>
              <p:cNvSpPr/>
              <p:nvPr/>
            </p:nvSpPr>
            <p:spPr>
              <a:xfrm>
                <a:off x="5017444" y="1935208"/>
                <a:ext cx="3587004" cy="1200329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sz="2400" dirty="0"/>
                  <a:t>Posloupnost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cs-CZ" sz="2400" b="1" i="1">
                            <a:latin typeface="Cambria Math"/>
                          </a:rPr>
                        </m:ctrlPr>
                      </m:sSubSupPr>
                      <m:e>
                        <m:d>
                          <m:dPr>
                            <m:ctrlPr>
                              <a:rPr lang="cs-CZ" sz="2400" b="1" i="1">
                                <a:latin typeface="Cambria Math"/>
                              </a:rPr>
                            </m:ctrlPr>
                          </m:dPr>
                          <m:e>
                            <m:sSub>
                              <m:sSubPr>
                                <m:ctrlPr>
                                  <a:rPr lang="cs-CZ" sz="2400" b="1" i="1">
                                    <a:latin typeface="Cambria Math"/>
                                  </a:rPr>
                                </m:ctrlPr>
                              </m:sSubPr>
                              <m:e>
                                <m:r>
                                  <a:rPr lang="cs-CZ" sz="2400" i="1">
                                    <a:latin typeface="Cambria Math"/>
                                  </a:rPr>
                                  <m:t>𝑎</m:t>
                                </m:r>
                              </m:e>
                              <m:sub>
                                <m:r>
                                  <a:rPr lang="cs-CZ" sz="2400" i="1">
                                    <a:latin typeface="Cambria Math"/>
                                  </a:rPr>
                                  <m:t>𝑛</m:t>
                                </m:r>
                              </m:sub>
                            </m:sSub>
                          </m:e>
                        </m:d>
                      </m:e>
                      <m:sub>
                        <m:r>
                          <a:rPr lang="cs-CZ" sz="2400" b="1" i="1">
                            <a:latin typeface="Cambria Math"/>
                          </a:rPr>
                          <m:t>𝒏</m:t>
                        </m:r>
                        <m:r>
                          <a:rPr lang="cs-CZ" sz="2400" b="1" i="1">
                            <a:latin typeface="Cambria Math"/>
                          </a:rPr>
                          <m:t>=</m:t>
                        </m:r>
                        <m:r>
                          <a:rPr lang="cs-CZ" sz="2400" b="1" i="1">
                            <a:latin typeface="Cambria Math"/>
                          </a:rPr>
                          <m:t>𝟏</m:t>
                        </m:r>
                      </m:sub>
                      <m:sup>
                        <m:r>
                          <a:rPr lang="cs-CZ" sz="2400" i="1">
                            <a:latin typeface="Cambria Math"/>
                            <a:ea typeface="Cambria Math"/>
                          </a:rPr>
                          <m:t>∞</m:t>
                        </m:r>
                      </m:sup>
                    </m:sSubSup>
                  </m:oMath>
                </a14:m>
                <a:r>
                  <a:rPr lang="cs-CZ" sz="2400" dirty="0"/>
                  <a:t> je</a:t>
                </a:r>
                <a:r>
                  <a:rPr lang="cs-CZ" sz="2400" b="1" u="sng" dirty="0"/>
                  <a:t> </a:t>
                </a:r>
                <a:r>
                  <a:rPr lang="cs-CZ" sz="2400" b="1" u="sng" dirty="0" smtClean="0"/>
                  <a:t>aritmetická</a:t>
                </a:r>
                <a:r>
                  <a:rPr lang="cs-CZ" sz="2400" b="1" dirty="0" smtClean="0"/>
                  <a:t>,</a:t>
                </a:r>
                <a:r>
                  <a:rPr lang="cs-CZ" sz="2400" b="1" u="sng" dirty="0" smtClean="0"/>
                  <a:t> </a:t>
                </a:r>
                <a:r>
                  <a:rPr lang="cs-CZ" sz="2400" dirty="0" smtClean="0"/>
                  <a:t>jestliže pro všechna 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</a:rPr>
                      <m:t>𝑛</m:t>
                    </m:r>
                    <m:r>
                      <a:rPr lang="cs-CZ" sz="2400" i="1">
                        <a:latin typeface="Cambria Math"/>
                        <a:ea typeface="Cambria Math"/>
                      </a:rPr>
                      <m:t>𝜖</m:t>
                    </m:r>
                    <m:r>
                      <a:rPr lang="cs-CZ" sz="2400" i="1">
                        <a:latin typeface="Cambria Math"/>
                        <a:ea typeface="Cambria Math"/>
                      </a:rPr>
                      <m:t>𝑁</m:t>
                    </m:r>
                    <m:r>
                      <a:rPr lang="cs-CZ" sz="2400" i="1"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r>
                  <a:rPr lang="cs-CZ" sz="2400" dirty="0"/>
                  <a:t>platí:</a:t>
                </a:r>
              </a:p>
            </p:txBody>
          </p:sp>
        </mc:Choice>
        <mc:Fallback xmlns="">
          <p:sp>
            <p:nvSpPr>
              <p:cNvPr id="10" name="Obdélník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17444" y="1935208"/>
                <a:ext cx="3587004" cy="1200329"/>
              </a:xfrm>
              <a:prstGeom prst="rect">
                <a:avLst/>
              </a:prstGeom>
              <a:blipFill rotWithShape="1">
                <a:blip r:embed="rId4"/>
                <a:stretch>
                  <a:fillRect l="-2551" t="-4061" b="-1066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5069628" y="3193049"/>
                <a:ext cx="2832507" cy="584775"/>
              </a:xfrm>
              <a:prstGeom prst="rect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𝑛</m:t>
                          </m:r>
                          <m:r>
                            <a:rPr lang="cs-CZ" sz="3200" b="0" i="1" smtClean="0">
                              <a:latin typeface="Cambria Math"/>
                            </a:rPr>
                            <m:t>+1</m:t>
                          </m:r>
                        </m:sub>
                      </m:sSub>
                      <m:r>
                        <a:rPr lang="cs-CZ" sz="3200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𝑛</m:t>
                          </m:r>
                        </m:sub>
                      </m:sSub>
                      <m:r>
                        <a:rPr lang="cs-CZ" sz="3200" b="0" i="1" smtClean="0">
                          <a:latin typeface="Cambria Math"/>
                        </a:rPr>
                        <m:t>+</m:t>
                      </m:r>
                      <m:r>
                        <a:rPr lang="cs-CZ" sz="3200" b="0" i="1" smtClean="0">
                          <a:latin typeface="Cambria Math"/>
                        </a:rPr>
                        <m:t>𝑑</m:t>
                      </m:r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69628" y="3193049"/>
                <a:ext cx="2832507" cy="58477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5069628" y="4077072"/>
                <a:ext cx="3750844" cy="12003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smtClean="0">
                          <a:latin typeface="Cambria Math"/>
                        </a:rPr>
                        <m:t>𝒅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∈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𝑹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; 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𝒅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𝒌𝒐𝒏𝒔𝒕</m:t>
                      </m:r>
                    </m:oMath>
                  </m:oMathPara>
                </a14:m>
                <a:endParaRPr lang="cs-CZ" sz="2400" b="1" dirty="0" smtClean="0"/>
              </a:p>
              <a:p>
                <a:r>
                  <a:rPr lang="cs-CZ" sz="2400" dirty="0"/>
                  <a:t>d</a:t>
                </a:r>
                <a:r>
                  <a:rPr lang="cs-CZ" sz="2400" dirty="0" smtClean="0"/>
                  <a:t> </a:t>
                </a:r>
                <a:r>
                  <a:rPr lang="cs-CZ" sz="2400" i="1" dirty="0" smtClean="0"/>
                  <a:t>… </a:t>
                </a:r>
                <a:r>
                  <a:rPr lang="cs-CZ" sz="2400" b="1" i="1" dirty="0" smtClean="0"/>
                  <a:t>diference aritmetické posloupnosti</a:t>
                </a:r>
                <a:endParaRPr lang="cs-CZ" sz="2400" b="1" i="1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69628" y="4077072"/>
                <a:ext cx="3750844" cy="1200329"/>
              </a:xfrm>
              <a:prstGeom prst="rect">
                <a:avLst/>
              </a:prstGeom>
              <a:blipFill rotWithShape="1">
                <a:blip r:embed="rId6"/>
                <a:stretch>
                  <a:fillRect l="-2602" b="-1066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TextovéPole 17"/>
          <p:cNvSpPr txBox="1"/>
          <p:nvPr/>
        </p:nvSpPr>
        <p:spPr>
          <a:xfrm>
            <a:off x="4134124" y="5277401"/>
            <a:ext cx="8833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Popř. 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5017443" y="5277401"/>
                <a:ext cx="3540711" cy="461665"/>
              </a:xfrm>
              <a:prstGeom prst="rect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sz="2400" b="1" i="1" smtClean="0">
                              <a:latin typeface="Cambria Math"/>
                            </a:rPr>
                            <m:t>𝒏</m:t>
                          </m:r>
                          <m:r>
                            <a:rPr lang="cs-CZ" sz="2400" b="1" i="1" smtClean="0">
                              <a:latin typeface="Cambria Math"/>
                            </a:rPr>
                            <m:t>+</m:t>
                          </m:r>
                          <m:r>
                            <a:rPr lang="cs-CZ" sz="2400" b="1" i="1" smtClean="0"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2400" b="1" i="1" smtClean="0">
                          <a:latin typeface="Cambria Math"/>
                        </a:rPr>
                        <m:t>−</m:t>
                      </m:r>
                      <m:sSub>
                        <m:sSub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sz="2400" b="1" i="1" smtClean="0">
                              <a:latin typeface="Cambria Math"/>
                            </a:rPr>
                            <m:t>𝒏</m:t>
                          </m:r>
                        </m:sub>
                      </m:sSub>
                      <m:r>
                        <a:rPr lang="cs-CZ" sz="2400" b="1" i="1" smtClean="0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</a:rPr>
                        <m:t>𝒅</m:t>
                      </m:r>
                      <m:r>
                        <a:rPr lang="cs-CZ" sz="2400" b="1" i="1" smtClean="0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</a:rPr>
                        <m:t>𝒌𝒐𝒏𝒔𝒕</m:t>
                      </m:r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17443" y="5277401"/>
                <a:ext cx="3540711" cy="46166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467542" y="6207413"/>
            <a:ext cx="8180637" cy="46166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rgbClr val="FF0000"/>
                </a:solidFill>
              </a:rPr>
              <a:t>Rozdíl sousedních členů aritmetické posloupnosti je konstantní</a:t>
            </a:r>
            <a:endParaRPr lang="cs-CZ" sz="2400" b="1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1944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2" y="188639"/>
            <a:ext cx="2853602" cy="584775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POSLOUPNOSTI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2" y="880265"/>
            <a:ext cx="5760488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Aritmetická posloupnost </a:t>
            </a:r>
            <a:r>
              <a:rPr lang="cs-CZ" sz="3200" i="1" dirty="0">
                <a:solidFill>
                  <a:srgbClr val="0000FF"/>
                </a:solidFill>
              </a:rPr>
              <a:t>definice</a:t>
            </a:r>
            <a:endParaRPr lang="cs-CZ" sz="3200" b="1" i="1" dirty="0">
              <a:solidFill>
                <a:srgbClr val="0000FF"/>
              </a:solidFill>
            </a:endParaRPr>
          </a:p>
          <a:p>
            <a:endParaRPr lang="cs-CZ" sz="3200" b="1" i="1" dirty="0">
              <a:solidFill>
                <a:srgbClr val="0000FF"/>
              </a:solidFill>
            </a:endParaRPr>
          </a:p>
        </p:txBody>
      </p:sp>
      <p:pic>
        <p:nvPicPr>
          <p:cNvPr id="4" name="Picture 2" descr="1,2,3,4,&amp;ccaron;íselné symboly,&amp;ccaron;ísla,&amp;ccaron;íslice,kursy,matematika,od&amp;ccaron;ítání,s&amp;ccaron;ítání,škola,symboly,t&amp;rcaron;ídy,vzd&amp;ecaron;lání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40041"/>
            <a:ext cx="1080449" cy="1080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6" descr="C:\Users\zdenek\AppData\Local\Microsoft\Windows\Temporary Internet Files\Content.IE5\EPURMY32\MC9001988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745931"/>
            <a:ext cx="915738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2"/>
              <p:cNvSpPr txBox="1"/>
              <p:nvPr/>
            </p:nvSpPr>
            <p:spPr>
              <a:xfrm>
                <a:off x="1448966" y="1749631"/>
                <a:ext cx="6240939" cy="110588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sz="2400" b="1" u="sng" dirty="0" smtClean="0"/>
                  <a:t>Příklad 1</a:t>
                </a:r>
                <a:r>
                  <a:rPr lang="cs-CZ" sz="1600" b="1" u="sng" dirty="0" smtClean="0"/>
                  <a:t/>
                </a:r>
                <a:br>
                  <a:rPr lang="cs-CZ" sz="1600" b="1" u="sng" dirty="0" smtClean="0"/>
                </a:br>
                <a:r>
                  <a:rPr lang="cs-CZ" sz="2400" b="1" dirty="0"/>
                  <a:t>U</a:t>
                </a:r>
                <a:r>
                  <a:rPr lang="cs-CZ" sz="2400" b="1" dirty="0" smtClean="0"/>
                  <a:t>rči, zda posloupnost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cs-CZ" sz="2400" b="1" i="1">
                            <a:latin typeface="Cambria Math"/>
                          </a:rPr>
                        </m:ctrlPr>
                      </m:sSubSupPr>
                      <m:e>
                        <m:d>
                          <m:dPr>
                            <m:ctrlPr>
                              <a:rPr lang="cs-CZ" sz="2400" b="1" i="1">
                                <a:latin typeface="Cambria Math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cs-CZ" sz="2400" b="1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2400" b="1" i="1" smtClean="0">
                                    <a:latin typeface="Cambria Math"/>
                                  </a:rPr>
                                  <m:t>𝟐</m:t>
                                </m:r>
                                <m:r>
                                  <a:rPr lang="cs-CZ" sz="2400" b="1" i="1" smtClean="0">
                                    <a:latin typeface="Cambria Math"/>
                                  </a:rPr>
                                  <m:t>𝒏</m:t>
                                </m:r>
                                <m:r>
                                  <a:rPr lang="cs-CZ" sz="2400" b="1" i="1" smtClean="0">
                                    <a:latin typeface="Cambria Math"/>
                                  </a:rPr>
                                  <m:t>−</m:t>
                                </m:r>
                                <m:r>
                                  <a:rPr lang="cs-CZ" sz="2400" b="1" i="1" smtClean="0">
                                    <a:latin typeface="Cambria Math"/>
                                  </a:rPr>
                                  <m:t>𝟏</m:t>
                                </m:r>
                              </m:num>
                              <m:den>
                                <m:r>
                                  <a:rPr lang="cs-CZ" sz="2400" b="1" i="1" smtClean="0">
                                    <a:latin typeface="Cambria Math"/>
                                  </a:rPr>
                                  <m:t>𝒏</m:t>
                                </m:r>
                                <m:r>
                                  <a:rPr lang="cs-CZ" sz="2400" b="1" i="1" smtClean="0">
                                    <a:latin typeface="Cambria Math"/>
                                  </a:rPr>
                                  <m:t>+</m:t>
                                </m:r>
                                <m:r>
                                  <a:rPr lang="cs-CZ" sz="2400" b="1" i="1" smtClean="0">
                                    <a:latin typeface="Cambria Math"/>
                                  </a:rPr>
                                  <m:t>𝟐</m:t>
                                </m:r>
                              </m:den>
                            </m:f>
                          </m:e>
                        </m:d>
                      </m:e>
                      <m:sub>
                        <m:r>
                          <a:rPr lang="cs-CZ" sz="2400" b="1" i="1">
                            <a:latin typeface="Cambria Math"/>
                          </a:rPr>
                          <m:t>𝒏</m:t>
                        </m:r>
                        <m:r>
                          <a:rPr lang="cs-CZ" sz="2400" b="1" i="1">
                            <a:latin typeface="Cambria Math"/>
                          </a:rPr>
                          <m:t>=</m:t>
                        </m:r>
                        <m:r>
                          <a:rPr lang="cs-CZ" sz="2400" b="1" i="1">
                            <a:latin typeface="Cambria Math"/>
                          </a:rPr>
                          <m:t>𝟏</m:t>
                        </m:r>
                      </m:sub>
                      <m:sup>
                        <m:r>
                          <a:rPr lang="cs-CZ" sz="2400" b="1" i="1">
                            <a:latin typeface="Cambria Math"/>
                          </a:rPr>
                          <m:t>∞</m:t>
                        </m:r>
                      </m:sup>
                    </m:sSubSup>
                  </m:oMath>
                </a14:m>
                <a:r>
                  <a:rPr lang="cs-CZ" sz="2400" b="1" dirty="0" smtClean="0">
                    <a:latin typeface="Calibri" pitchFamily="34" charset="0"/>
                  </a:rPr>
                  <a:t> je aritmetická.</a:t>
                </a:r>
                <a:endParaRPr lang="cs-CZ" sz="2400" b="1" dirty="0"/>
              </a:p>
            </p:txBody>
          </p:sp>
        </mc:Choice>
        <mc:Fallback xmlns="">
          <p:sp>
            <p:nvSpPr>
              <p:cNvPr id="20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48966" y="1749631"/>
                <a:ext cx="6240939" cy="1105880"/>
              </a:xfrm>
              <a:prstGeom prst="rect">
                <a:avLst/>
              </a:prstGeom>
              <a:blipFill rotWithShape="1">
                <a:blip r:embed="rId4"/>
                <a:stretch>
                  <a:fillRect l="-1564" t="-4420" r="-48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467542" y="3158967"/>
                <a:ext cx="1599092" cy="67569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/>
                            </a:rPr>
                            <m:t>𝑛</m:t>
                          </m:r>
                        </m:sub>
                      </m:sSub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𝑛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−1</m:t>
                          </m:r>
                        </m:num>
                        <m:den>
                          <m:r>
                            <a:rPr lang="cs-CZ" sz="2000" b="0" i="1" smtClean="0">
                              <a:latin typeface="Cambria Math"/>
                            </a:rPr>
                            <m:t>𝑛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+2</m:t>
                          </m:r>
                        </m:den>
                      </m:f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2" y="3158967"/>
                <a:ext cx="1599092" cy="675698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Obdélník 5"/>
              <p:cNvSpPr/>
              <p:nvPr/>
            </p:nvSpPr>
            <p:spPr>
              <a:xfrm>
                <a:off x="2777758" y="3101516"/>
                <a:ext cx="3583353" cy="733149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sz="2000" i="1">
                              <a:latin typeface="Cambria Math"/>
                            </a:rPr>
                            <m:t>𝑛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+1</m:t>
                          </m:r>
                        </m:sub>
                      </m:sSub>
                      <m:r>
                        <a:rPr lang="cs-CZ" sz="2000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0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000" i="1">
                              <a:latin typeface="Cambria Math"/>
                            </a:rPr>
                            <m:t>2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(</m:t>
                          </m:r>
                          <m:r>
                            <a:rPr lang="cs-CZ" sz="2000" i="1">
                              <a:latin typeface="Cambria Math"/>
                            </a:rPr>
                            <m:t>𝑛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+1)</m:t>
                          </m:r>
                          <m:r>
                            <a:rPr lang="cs-CZ" sz="2000" i="1">
                              <a:latin typeface="Cambria Math"/>
                            </a:rPr>
                            <m:t>−1</m:t>
                          </m:r>
                        </m:num>
                        <m:den>
                          <m:r>
                            <a:rPr lang="cs-CZ" sz="2000" b="0" i="1" smtClean="0">
                              <a:latin typeface="Cambria Math"/>
                            </a:rPr>
                            <m:t>(</m:t>
                          </m:r>
                          <m:r>
                            <a:rPr lang="cs-CZ" sz="2000" i="1">
                              <a:latin typeface="Cambria Math"/>
                            </a:rPr>
                            <m:t>𝑛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+1)</m:t>
                          </m:r>
                          <m:r>
                            <a:rPr lang="cs-CZ" sz="2000" i="1">
                              <a:latin typeface="Cambria Math"/>
                            </a:rPr>
                            <m:t>+2</m:t>
                          </m:r>
                        </m:den>
                      </m:f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𝑛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+1</m:t>
                          </m:r>
                        </m:num>
                        <m:den>
                          <m:r>
                            <a:rPr lang="cs-CZ" sz="2000" b="0" i="1" smtClean="0">
                              <a:latin typeface="Cambria Math"/>
                            </a:rPr>
                            <m:t>𝑛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+3</m:t>
                          </m:r>
                        </m:den>
                      </m:f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6" name="Obdélník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77758" y="3101516"/>
                <a:ext cx="3583353" cy="733149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Obdélník 6"/>
              <p:cNvSpPr/>
              <p:nvPr/>
            </p:nvSpPr>
            <p:spPr>
              <a:xfrm>
                <a:off x="467542" y="4021071"/>
                <a:ext cx="7951344" cy="1394228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sz="20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𝒏</m:t>
                          </m:r>
                          <m:r>
                            <a:rPr lang="cs-CZ" sz="20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20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2000" b="1" i="1">
                          <a:solidFill>
                            <a:srgbClr val="C00000"/>
                          </a:solidFill>
                          <a:latin typeface="Cambria Math"/>
                        </a:rPr>
                        <m:t>−</m:t>
                      </m:r>
                      <m:sSub>
                        <m:sSubPr>
                          <m:ctrlPr>
                            <a:rPr lang="cs-CZ" sz="20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sz="20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𝒏</m:t>
                          </m:r>
                        </m:sub>
                      </m:sSub>
                      <m:r>
                        <a:rPr lang="cs-CZ" sz="2000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0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000" i="1">
                              <a:latin typeface="Cambria Math"/>
                            </a:rPr>
                            <m:t>2</m:t>
                          </m:r>
                          <m:r>
                            <a:rPr lang="cs-CZ" sz="2000" i="1">
                              <a:latin typeface="Cambria Math"/>
                            </a:rPr>
                            <m:t>𝑛</m:t>
                          </m:r>
                          <m:r>
                            <a:rPr lang="cs-CZ" sz="2000" i="1">
                              <a:latin typeface="Cambria Math"/>
                            </a:rPr>
                            <m:t>+1</m:t>
                          </m:r>
                        </m:num>
                        <m:den>
                          <m:r>
                            <a:rPr lang="cs-CZ" sz="2000" i="1">
                              <a:latin typeface="Cambria Math"/>
                            </a:rPr>
                            <m:t>𝑛</m:t>
                          </m:r>
                          <m:r>
                            <a:rPr lang="cs-CZ" sz="2000" i="1">
                              <a:latin typeface="Cambria Math"/>
                            </a:rPr>
                            <m:t>+3</m:t>
                          </m:r>
                        </m:den>
                      </m:f>
                      <m:r>
                        <a:rPr lang="cs-CZ" sz="2000" b="0" i="0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20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000" i="1">
                              <a:latin typeface="Cambria Math"/>
                            </a:rPr>
                            <m:t>2</m:t>
                          </m:r>
                          <m:r>
                            <a:rPr lang="cs-CZ" sz="2000" i="1">
                              <a:latin typeface="Cambria Math"/>
                            </a:rPr>
                            <m:t>𝑛</m:t>
                          </m:r>
                          <m:r>
                            <a:rPr lang="cs-CZ" sz="2000" i="1">
                              <a:latin typeface="Cambria Math"/>
                            </a:rPr>
                            <m:t>−1</m:t>
                          </m:r>
                        </m:num>
                        <m:den>
                          <m:r>
                            <a:rPr lang="cs-CZ" sz="2000" i="1">
                              <a:latin typeface="Cambria Math"/>
                            </a:rPr>
                            <m:t>𝑛</m:t>
                          </m:r>
                          <m:r>
                            <a:rPr lang="cs-CZ" sz="2000" i="1">
                              <a:latin typeface="Cambria Math"/>
                            </a:rPr>
                            <m:t>+2</m:t>
                          </m:r>
                        </m:den>
                      </m:f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sz="20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000" b="0" i="1" smtClean="0"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𝑛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+1</m:t>
                              </m:r>
                            </m:e>
                          </m:d>
                          <m:d>
                            <m:dPr>
                              <m:ctrlPr>
                                <a:rPr lang="cs-CZ" sz="20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000" b="0" i="1" smtClean="0">
                                  <a:latin typeface="Cambria Math"/>
                                </a:rPr>
                                <m:t>𝑛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+2</m:t>
                              </m:r>
                            </m:e>
                          </m:d>
                          <m:r>
                            <a:rPr lang="cs-CZ" sz="2000" b="0" i="1" smtClean="0">
                              <a:latin typeface="Cambria Math"/>
                            </a:rPr>
                            <m:t>−</m:t>
                          </m:r>
                          <m:d>
                            <m:dPr>
                              <m:ctrlPr>
                                <a:rPr lang="cs-CZ" sz="20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000" b="0" i="1" smtClean="0"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𝑛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−1</m:t>
                              </m:r>
                            </m:e>
                          </m:d>
                          <m:d>
                            <m:dPr>
                              <m:ctrlPr>
                                <a:rPr lang="cs-CZ" sz="20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000" b="0" i="1" smtClean="0">
                                  <a:latin typeface="Cambria Math"/>
                                </a:rPr>
                                <m:t>𝑛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+3</m:t>
                              </m:r>
                            </m:e>
                          </m:d>
                        </m:num>
                        <m:den>
                          <m:d>
                            <m:dPr>
                              <m:ctrlPr>
                                <a:rPr lang="cs-CZ" sz="20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000" b="0" i="1" smtClean="0">
                                  <a:latin typeface="Cambria Math"/>
                                </a:rPr>
                                <m:t>𝑛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+3</m:t>
                              </m:r>
                            </m:e>
                          </m:d>
                          <m:d>
                            <m:dPr>
                              <m:ctrlPr>
                                <a:rPr lang="cs-CZ" sz="20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000" b="0" i="1" smtClean="0">
                                  <a:latin typeface="Cambria Math"/>
                                </a:rPr>
                                <m:t>𝑛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+2</m:t>
                              </m:r>
                            </m:e>
                          </m:d>
                        </m:den>
                      </m:f>
                      <m:r>
                        <a:rPr lang="cs-CZ" sz="2000" b="0" i="0" smtClean="0">
                          <a:latin typeface="Cambria Math"/>
                        </a:rPr>
                        <m:t>=</m:t>
                      </m:r>
                    </m:oMath>
                    <m:oMath xmlns:m="http://schemas.openxmlformats.org/officeDocument/2006/math">
                      <m:r>
                        <a:rPr lang="cs-CZ" sz="2000" b="0" i="0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  <m:sSup>
                            <m:sSupPr>
                              <m:ctrlPr>
                                <a:rPr lang="cs-CZ" sz="2000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b="0" i="1" smtClean="0">
                                  <a:latin typeface="Cambria Math"/>
                                </a:rPr>
                                <m:t>𝑛</m:t>
                              </m:r>
                            </m:e>
                            <m:sup>
                              <m:r>
                                <a:rPr lang="cs-CZ" sz="20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b="0" i="1" smtClean="0">
                              <a:latin typeface="Cambria Math"/>
                            </a:rPr>
                            <m:t>+5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𝑛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+2−(2</m:t>
                          </m:r>
                          <m:sSup>
                            <m:sSupPr>
                              <m:ctrlPr>
                                <a:rPr lang="cs-CZ" sz="2000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b="0" i="1" smtClean="0">
                                  <a:latin typeface="Cambria Math"/>
                                </a:rPr>
                                <m:t>𝑛</m:t>
                              </m:r>
                            </m:e>
                            <m:sup>
                              <m:r>
                                <a:rPr lang="cs-CZ" sz="20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b="0" i="1" smtClean="0">
                              <a:latin typeface="Cambria Math"/>
                            </a:rPr>
                            <m:t>+5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𝑛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−3)</m:t>
                          </m:r>
                        </m:num>
                        <m:den>
                          <m:d>
                            <m:d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𝑛</m:t>
                              </m:r>
                              <m:r>
                                <a:rPr lang="cs-CZ" sz="2000" i="1">
                                  <a:latin typeface="Cambria Math"/>
                                </a:rPr>
                                <m:t>+3</m:t>
                              </m:r>
                            </m:e>
                          </m:d>
                          <m:d>
                            <m:d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𝑛</m:t>
                              </m:r>
                              <m:r>
                                <a:rPr lang="cs-CZ" sz="2000" i="1">
                                  <a:latin typeface="Cambria Math"/>
                                </a:rPr>
                                <m:t>+2</m:t>
                              </m:r>
                            </m:e>
                          </m:d>
                        </m:den>
                      </m:f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𝟓</m:t>
                          </m:r>
                        </m:num>
                        <m:den>
                          <m:d>
                            <m:dPr>
                              <m:ctrlPr>
                                <a:rPr lang="cs-CZ" sz="2000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000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𝒏</m:t>
                              </m:r>
                              <m:r>
                                <a:rPr lang="cs-CZ" sz="2000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2000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𝟑</m:t>
                              </m:r>
                            </m:e>
                          </m:d>
                          <m:d>
                            <m:dPr>
                              <m:ctrlPr>
                                <a:rPr lang="cs-CZ" sz="2000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000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𝒏</m:t>
                              </m:r>
                              <m:r>
                                <a:rPr lang="cs-CZ" sz="2000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2000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e>
                          </m:d>
                        </m:den>
                      </m:f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≠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𝑘𝑜𝑛𝑠𝑡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7" name="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2" y="4021071"/>
                <a:ext cx="7951344" cy="1394228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TextovéPole 21"/>
          <p:cNvSpPr txBox="1"/>
          <p:nvPr/>
        </p:nvSpPr>
        <p:spPr>
          <a:xfrm>
            <a:off x="627192" y="5822384"/>
            <a:ext cx="4652492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Daná posloupnost není aritmetická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730786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2" y="188639"/>
            <a:ext cx="2853602" cy="584775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POSLOUPNOSTI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2" y="880265"/>
            <a:ext cx="57604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Aritmetická posloupnost </a:t>
            </a:r>
            <a:r>
              <a:rPr lang="cs-CZ" sz="3200" i="1" dirty="0" smtClean="0">
                <a:solidFill>
                  <a:srgbClr val="0000FF"/>
                </a:solidFill>
              </a:rPr>
              <a:t>definice</a:t>
            </a:r>
            <a:endParaRPr lang="cs-CZ" sz="3200" b="1" i="1" dirty="0">
              <a:solidFill>
                <a:srgbClr val="0000FF"/>
              </a:solidFill>
            </a:endParaRPr>
          </a:p>
        </p:txBody>
      </p:sp>
      <p:pic>
        <p:nvPicPr>
          <p:cNvPr id="4" name="Picture 2" descr="1,2,3,4,&amp;ccaron;íselné symboly,&amp;ccaron;ísla,&amp;ccaron;íslice,kursy,matematika,od&amp;ccaron;ítání,s&amp;ccaron;ítání,škola,symboly,t&amp;rcaron;ídy,vzd&amp;ecaron;lání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40041"/>
            <a:ext cx="1080449" cy="1080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6" descr="C:\Users\zdenek\AppData\Local\Microsoft\Windows\Temporary Internet Files\Content.IE5\EPURMY32\MC9001988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2583445"/>
            <a:ext cx="915738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2"/>
              <p:cNvSpPr txBox="1"/>
              <p:nvPr/>
            </p:nvSpPr>
            <p:spPr>
              <a:xfrm>
                <a:off x="1448965" y="2587145"/>
                <a:ext cx="6549485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sz="2400" b="1" u="sng" dirty="0" smtClean="0"/>
                  <a:t>Příklad 2 </a:t>
                </a:r>
                <a:r>
                  <a:rPr lang="cs-CZ" sz="1600" b="1" u="sng" dirty="0" smtClean="0"/>
                  <a:t/>
                </a:r>
                <a:br>
                  <a:rPr lang="cs-CZ" sz="1600" b="1" u="sng" dirty="0" smtClean="0"/>
                </a:br>
                <a:r>
                  <a:rPr lang="cs-CZ" sz="2400" b="1" dirty="0"/>
                  <a:t>U</a:t>
                </a:r>
                <a:r>
                  <a:rPr lang="cs-CZ" sz="2400" b="1" dirty="0" smtClean="0"/>
                  <a:t>rči, zda </a:t>
                </a:r>
                <a:r>
                  <a:rPr lang="cs-CZ" sz="2400" b="1" dirty="0" smtClean="0">
                    <a:latin typeface="Calibri" pitchFamily="34" charset="0"/>
                  </a:rPr>
                  <a:t>je </a:t>
                </a:r>
                <a:r>
                  <a:rPr lang="cs-CZ" sz="2400" b="1" dirty="0" smtClean="0"/>
                  <a:t>posloupnost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cs-CZ" sz="2400" b="1" i="1">
                            <a:latin typeface="Cambria Math"/>
                          </a:rPr>
                        </m:ctrlPr>
                      </m:sSubSupPr>
                      <m:e>
                        <m:d>
                          <m:dPr>
                            <m:ctrlPr>
                              <a:rPr lang="cs-CZ" sz="2400" b="1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400" b="1" i="1" smtClean="0">
                                <a:latin typeface="Cambria Math"/>
                              </a:rPr>
                              <m:t>𝟑</m:t>
                            </m:r>
                            <m:r>
                              <a:rPr lang="cs-CZ" sz="2400" b="1" i="1" smtClean="0">
                                <a:latin typeface="Cambria Math"/>
                              </a:rPr>
                              <m:t>𝒏</m:t>
                            </m:r>
                            <m:r>
                              <a:rPr lang="cs-CZ" sz="2400" b="1" i="1" smtClean="0">
                                <a:latin typeface="Cambria Math"/>
                              </a:rPr>
                              <m:t>−</m:t>
                            </m:r>
                            <m:r>
                              <a:rPr lang="cs-CZ" sz="2400" b="1" i="1" smtClean="0">
                                <a:latin typeface="Cambria Math"/>
                              </a:rPr>
                              <m:t>𝟏</m:t>
                            </m:r>
                          </m:e>
                        </m:d>
                      </m:e>
                      <m:sub>
                        <m:r>
                          <a:rPr lang="cs-CZ" sz="2400" b="1" i="1">
                            <a:latin typeface="Cambria Math"/>
                          </a:rPr>
                          <m:t>𝒏</m:t>
                        </m:r>
                        <m:r>
                          <a:rPr lang="cs-CZ" sz="2400" b="1" i="1">
                            <a:latin typeface="Cambria Math"/>
                          </a:rPr>
                          <m:t>=</m:t>
                        </m:r>
                        <m:r>
                          <a:rPr lang="cs-CZ" sz="2400" b="1" i="1">
                            <a:latin typeface="Cambria Math"/>
                          </a:rPr>
                          <m:t>𝟏</m:t>
                        </m:r>
                      </m:sub>
                      <m:sup>
                        <m:r>
                          <a:rPr lang="cs-CZ" sz="2400" b="1" i="1">
                            <a:latin typeface="Cambria Math"/>
                          </a:rPr>
                          <m:t>∞</m:t>
                        </m:r>
                      </m:sup>
                    </m:sSubSup>
                  </m:oMath>
                </a14:m>
                <a:r>
                  <a:rPr lang="cs-CZ" sz="2400" b="1" dirty="0" smtClean="0">
                    <a:latin typeface="Calibri" pitchFamily="34" charset="0"/>
                  </a:rPr>
                  <a:t> aritmetická.</a:t>
                </a:r>
                <a:endParaRPr lang="cs-CZ" sz="2400" b="1" dirty="0"/>
              </a:p>
            </p:txBody>
          </p:sp>
        </mc:Choice>
        <mc:Fallback xmlns="">
          <p:sp>
            <p:nvSpPr>
              <p:cNvPr id="20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48965" y="2587145"/>
                <a:ext cx="6549485" cy="830997"/>
              </a:xfrm>
              <a:prstGeom prst="rect">
                <a:avLst/>
              </a:prstGeom>
              <a:blipFill rotWithShape="1">
                <a:blip r:embed="rId4"/>
                <a:stretch>
                  <a:fillRect l="-1490" t="-5839" r="-372" b="-1532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477455" y="3607275"/>
                <a:ext cx="1599092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/>
                            </a:rPr>
                            <m:t>𝑛</m:t>
                          </m:r>
                        </m:sub>
                      </m:sSub>
                      <m:r>
                        <a:rPr lang="cs-CZ" sz="2000" b="0" i="1" smtClean="0">
                          <a:latin typeface="Cambria Math"/>
                        </a:rPr>
                        <m:t>=3</m:t>
                      </m:r>
                      <m:r>
                        <a:rPr lang="cs-CZ" sz="2000" b="0" i="1" smtClean="0">
                          <a:latin typeface="Cambria Math"/>
                        </a:rPr>
                        <m:t>𝑛</m:t>
                      </m:r>
                      <m:r>
                        <a:rPr lang="cs-CZ" sz="2000" b="0" i="1" smtClean="0">
                          <a:latin typeface="Cambria Math"/>
                        </a:rPr>
                        <m:t>−1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7455" y="3607275"/>
                <a:ext cx="1599092" cy="40011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Obdélník 5"/>
              <p:cNvSpPr/>
              <p:nvPr/>
            </p:nvSpPr>
            <p:spPr>
              <a:xfrm>
                <a:off x="2339751" y="3607275"/>
                <a:ext cx="3584636" cy="40011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sz="2000" i="1">
                              <a:latin typeface="Cambria Math"/>
                            </a:rPr>
                            <m:t>𝑛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+1</m:t>
                          </m:r>
                        </m:sub>
                      </m:sSub>
                      <m:r>
                        <a:rPr lang="cs-CZ" sz="2000" i="1">
                          <a:latin typeface="Cambria Math"/>
                        </a:rPr>
                        <m:t>=</m:t>
                      </m:r>
                      <m:r>
                        <a:rPr lang="cs-CZ" sz="2000" b="0" i="1" smtClean="0">
                          <a:latin typeface="Cambria Math"/>
                        </a:rPr>
                        <m:t>3</m:t>
                      </m:r>
                      <m:d>
                        <m:d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𝑛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+1</m:t>
                          </m:r>
                        </m:e>
                      </m:d>
                      <m:r>
                        <a:rPr lang="cs-CZ" sz="2000" b="0" i="1" smtClean="0">
                          <a:latin typeface="Cambria Math"/>
                        </a:rPr>
                        <m:t>−1=3</m:t>
                      </m:r>
                      <m:r>
                        <a:rPr lang="cs-CZ" sz="2000" b="0" i="1" smtClean="0">
                          <a:latin typeface="Cambria Math"/>
                        </a:rPr>
                        <m:t>𝑛</m:t>
                      </m:r>
                      <m:r>
                        <a:rPr lang="cs-CZ" sz="2000" b="0" i="1" smtClean="0">
                          <a:latin typeface="Cambria Math"/>
                        </a:rPr>
                        <m:t>+2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6" name="Obdélník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39751" y="3607275"/>
                <a:ext cx="3584636" cy="40011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Obdélník 6"/>
              <p:cNvSpPr/>
              <p:nvPr/>
            </p:nvSpPr>
            <p:spPr>
              <a:xfrm>
                <a:off x="554399" y="4007385"/>
                <a:ext cx="6781857" cy="40011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𝒅</m:t>
                          </m:r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=</m:t>
                          </m:r>
                          <m:r>
                            <a:rPr lang="cs-CZ" sz="20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sz="20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𝒏</m:t>
                          </m:r>
                          <m:r>
                            <a:rPr lang="cs-CZ" sz="20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20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2000" b="1" i="1">
                          <a:solidFill>
                            <a:srgbClr val="C00000"/>
                          </a:solidFill>
                          <a:latin typeface="Cambria Math"/>
                        </a:rPr>
                        <m:t>−</m:t>
                      </m:r>
                      <m:sSub>
                        <m:sSubPr>
                          <m:ctrlPr>
                            <a:rPr lang="cs-CZ" sz="20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sz="20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𝒏</m:t>
                          </m:r>
                        </m:sub>
                      </m:sSub>
                      <m:r>
                        <a:rPr lang="cs-CZ" sz="2000" i="1">
                          <a:latin typeface="Cambria Math"/>
                        </a:rPr>
                        <m:t>=</m:t>
                      </m:r>
                      <m:r>
                        <a:rPr lang="cs-CZ" sz="2000" b="0" i="1" smtClean="0">
                          <a:latin typeface="Cambria Math"/>
                        </a:rPr>
                        <m:t>3</m:t>
                      </m:r>
                      <m:r>
                        <a:rPr lang="cs-CZ" sz="2000" b="0" i="1" smtClean="0">
                          <a:latin typeface="Cambria Math"/>
                        </a:rPr>
                        <m:t>𝑛</m:t>
                      </m:r>
                      <m:r>
                        <a:rPr lang="cs-CZ" sz="2000" b="0" i="1" smtClean="0">
                          <a:latin typeface="Cambria Math"/>
                        </a:rPr>
                        <m:t>+2−</m:t>
                      </m:r>
                      <m:d>
                        <m:d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𝑛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−1</m:t>
                          </m:r>
                        </m:e>
                      </m:d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𝟑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𝒌𝒐𝒏𝒔𝒕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 ∧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𝒅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&gt;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𝟎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2000" i="1" dirty="0"/>
              </a:p>
            </p:txBody>
          </p:sp>
        </mc:Choice>
        <mc:Fallback xmlns="">
          <p:sp>
            <p:nvSpPr>
              <p:cNvPr id="7" name="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4399" y="4007385"/>
                <a:ext cx="6781857" cy="400110"/>
              </a:xfrm>
              <a:prstGeom prst="rect">
                <a:avLst/>
              </a:prstGeom>
              <a:blipFill rotWithShape="1">
                <a:blip r:embed="rId7"/>
                <a:stretch>
                  <a:fillRect l="-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TextovéPole 21"/>
          <p:cNvSpPr txBox="1"/>
          <p:nvPr/>
        </p:nvSpPr>
        <p:spPr>
          <a:xfrm>
            <a:off x="554399" y="5373216"/>
            <a:ext cx="4487382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Daná posloupnost je aritmetická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177897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C:\Users\zdenek\AppData\Local\Microsoft\Windows\Temporary Internet Files\Content.IE5\EPURMY32\MC9001988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2420888"/>
            <a:ext cx="915738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12"/>
              <p:cNvSpPr txBox="1"/>
              <p:nvPr/>
            </p:nvSpPr>
            <p:spPr>
              <a:xfrm>
                <a:off x="1448965" y="2424588"/>
                <a:ext cx="6549485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sz="2400" b="1" u="sng" dirty="0" smtClean="0"/>
                  <a:t>Příklad 3 </a:t>
                </a:r>
                <a:r>
                  <a:rPr lang="cs-CZ" sz="1600" b="1" u="sng" dirty="0" smtClean="0"/>
                  <a:t/>
                </a:r>
                <a:br>
                  <a:rPr lang="cs-CZ" sz="1600" b="1" u="sng" dirty="0" smtClean="0"/>
                </a:br>
                <a:r>
                  <a:rPr lang="cs-CZ" sz="2400" b="1" dirty="0"/>
                  <a:t>U</a:t>
                </a:r>
                <a:r>
                  <a:rPr lang="cs-CZ" sz="2400" b="1" dirty="0" smtClean="0"/>
                  <a:t>rči, zda </a:t>
                </a:r>
                <a:r>
                  <a:rPr lang="cs-CZ" sz="2400" b="1" dirty="0" smtClean="0">
                    <a:latin typeface="Calibri" pitchFamily="34" charset="0"/>
                  </a:rPr>
                  <a:t>je </a:t>
                </a:r>
                <a:r>
                  <a:rPr lang="cs-CZ" sz="2400" b="1" dirty="0" smtClean="0"/>
                  <a:t>posloupnost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cs-CZ" sz="2400" b="1" i="1">
                            <a:latin typeface="Cambria Math"/>
                          </a:rPr>
                        </m:ctrlPr>
                      </m:sSubSupPr>
                      <m:e>
                        <m:d>
                          <m:dPr>
                            <m:ctrlPr>
                              <a:rPr lang="cs-CZ" sz="2400" b="1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400" b="1" i="1" smtClean="0">
                                <a:latin typeface="Cambria Math"/>
                              </a:rPr>
                              <m:t>𝟒</m:t>
                            </m:r>
                            <m:r>
                              <a:rPr lang="cs-CZ" sz="2400" b="1" i="1" smtClean="0">
                                <a:latin typeface="Cambria Math"/>
                              </a:rPr>
                              <m:t>−</m:t>
                            </m:r>
                            <m:r>
                              <a:rPr lang="cs-CZ" sz="2400" b="1" i="1" smtClean="0">
                                <a:latin typeface="Cambria Math"/>
                              </a:rPr>
                              <m:t>𝟐</m:t>
                            </m:r>
                            <m:r>
                              <a:rPr lang="cs-CZ" sz="2400" b="1" i="1" smtClean="0">
                                <a:latin typeface="Cambria Math"/>
                              </a:rPr>
                              <m:t>𝒏</m:t>
                            </m:r>
                          </m:e>
                        </m:d>
                      </m:e>
                      <m:sub>
                        <m:r>
                          <a:rPr lang="cs-CZ" sz="2400" b="1" i="1">
                            <a:latin typeface="Cambria Math"/>
                          </a:rPr>
                          <m:t>𝒏</m:t>
                        </m:r>
                        <m:r>
                          <a:rPr lang="cs-CZ" sz="2400" b="1" i="1">
                            <a:latin typeface="Cambria Math"/>
                          </a:rPr>
                          <m:t>=</m:t>
                        </m:r>
                        <m:r>
                          <a:rPr lang="cs-CZ" sz="2400" b="1" i="1">
                            <a:latin typeface="Cambria Math"/>
                          </a:rPr>
                          <m:t>𝟏</m:t>
                        </m:r>
                      </m:sub>
                      <m:sup>
                        <m:r>
                          <a:rPr lang="cs-CZ" sz="2400" b="1" i="1">
                            <a:latin typeface="Cambria Math"/>
                          </a:rPr>
                          <m:t>∞</m:t>
                        </m:r>
                      </m:sup>
                    </m:sSubSup>
                  </m:oMath>
                </a14:m>
                <a:r>
                  <a:rPr lang="cs-CZ" sz="2400" b="1" dirty="0" smtClean="0">
                    <a:latin typeface="Calibri" pitchFamily="34" charset="0"/>
                  </a:rPr>
                  <a:t> aritmetická.</a:t>
                </a:r>
                <a:endParaRPr lang="cs-CZ" sz="2400" b="1" dirty="0"/>
              </a:p>
            </p:txBody>
          </p:sp>
        </mc:Choice>
        <mc:Fallback xmlns="">
          <p:sp>
            <p:nvSpPr>
              <p:cNvPr id="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48965" y="2424588"/>
                <a:ext cx="6549485" cy="830997"/>
              </a:xfrm>
              <a:prstGeom prst="rect">
                <a:avLst/>
              </a:prstGeom>
              <a:blipFill rotWithShape="1">
                <a:blip r:embed="rId3"/>
                <a:stretch>
                  <a:fillRect l="-1490" t="-5882" r="-372" b="-161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375358" y="3511313"/>
                <a:ext cx="1599092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/>
                            </a:rPr>
                            <m:t>𝑛</m:t>
                          </m:r>
                        </m:sub>
                      </m:sSub>
                      <m:r>
                        <a:rPr lang="cs-CZ" sz="2000" b="0" i="1" smtClean="0">
                          <a:latin typeface="Cambria Math"/>
                        </a:rPr>
                        <m:t>=4−2</m:t>
                      </m:r>
                      <m:r>
                        <a:rPr lang="cs-CZ" sz="2000" b="0" i="1" smtClean="0">
                          <a:latin typeface="Cambria Math"/>
                        </a:rPr>
                        <m:t>𝑛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5358" y="3511313"/>
                <a:ext cx="1599092" cy="40011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Obdélník 4"/>
              <p:cNvSpPr/>
              <p:nvPr/>
            </p:nvSpPr>
            <p:spPr>
              <a:xfrm>
                <a:off x="2339751" y="3511272"/>
                <a:ext cx="3584636" cy="40011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sz="2000" i="1">
                              <a:latin typeface="Cambria Math"/>
                            </a:rPr>
                            <m:t>𝑛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+1</m:t>
                          </m:r>
                        </m:sub>
                      </m:sSub>
                      <m:r>
                        <a:rPr lang="cs-CZ" sz="2000" i="1">
                          <a:latin typeface="Cambria Math"/>
                        </a:rPr>
                        <m:t>=</m:t>
                      </m:r>
                      <m:r>
                        <a:rPr lang="cs-CZ" sz="2000" b="0" i="1" smtClean="0">
                          <a:latin typeface="Cambria Math"/>
                        </a:rPr>
                        <m:t>4−2</m:t>
                      </m:r>
                      <m:d>
                        <m:d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𝑛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+1</m:t>
                          </m:r>
                        </m:e>
                      </m:d>
                      <m:r>
                        <a:rPr lang="cs-CZ" sz="2000" b="0" i="1" smtClean="0">
                          <a:latin typeface="Cambria Math"/>
                        </a:rPr>
                        <m:t>=2−2</m:t>
                      </m:r>
                      <m:r>
                        <a:rPr lang="cs-CZ" sz="2000" b="0" i="1" smtClean="0">
                          <a:latin typeface="Cambria Math"/>
                        </a:rPr>
                        <m:t>𝑛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5" name="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39751" y="3511272"/>
                <a:ext cx="3584636" cy="40011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Obdélník 5"/>
              <p:cNvSpPr/>
              <p:nvPr/>
            </p:nvSpPr>
            <p:spPr>
              <a:xfrm>
                <a:off x="477455" y="3937685"/>
                <a:ext cx="6974217" cy="40011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𝒅</m:t>
                          </m:r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=</m:t>
                          </m:r>
                          <m:r>
                            <a:rPr lang="cs-CZ" sz="20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sz="20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𝒏</m:t>
                          </m:r>
                          <m:r>
                            <a:rPr lang="cs-CZ" sz="20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20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2000" b="1" i="1">
                          <a:solidFill>
                            <a:srgbClr val="C00000"/>
                          </a:solidFill>
                          <a:latin typeface="Cambria Math"/>
                        </a:rPr>
                        <m:t>−</m:t>
                      </m:r>
                      <m:sSub>
                        <m:sSubPr>
                          <m:ctrlPr>
                            <a:rPr lang="cs-CZ" sz="20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sz="20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𝒏</m:t>
                          </m:r>
                        </m:sub>
                      </m:sSub>
                      <m:r>
                        <a:rPr lang="cs-CZ" sz="2000" i="1">
                          <a:latin typeface="Cambria Math"/>
                        </a:rPr>
                        <m:t>=</m:t>
                      </m:r>
                      <m:r>
                        <a:rPr lang="cs-CZ" sz="2000" b="0" i="1" smtClean="0">
                          <a:latin typeface="Cambria Math"/>
                        </a:rPr>
                        <m:t>2−2</m:t>
                      </m:r>
                      <m:r>
                        <a:rPr lang="cs-CZ" sz="2000" b="0" i="1" smtClean="0">
                          <a:latin typeface="Cambria Math"/>
                        </a:rPr>
                        <m:t>𝑛</m:t>
                      </m:r>
                      <m:r>
                        <a:rPr lang="cs-CZ" sz="2000" b="0" i="1" smtClean="0">
                          <a:latin typeface="Cambria Math"/>
                        </a:rPr>
                        <m:t>−</m:t>
                      </m:r>
                      <m:d>
                        <m:d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4−2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𝑛</m:t>
                          </m:r>
                        </m:e>
                      </m:d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𝟐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𝒌𝒐𝒏𝒔𝒕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 ∧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𝒅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&lt;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𝟎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2000" i="1" dirty="0"/>
              </a:p>
            </p:txBody>
          </p:sp>
        </mc:Choice>
        <mc:Fallback xmlns="">
          <p:sp>
            <p:nvSpPr>
              <p:cNvPr id="6" name="Obdélník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7455" y="3937685"/>
                <a:ext cx="6974217" cy="40011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477455" y="5085184"/>
            <a:ext cx="4487382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Daná posloupnost je aritmetická 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2" y="188639"/>
            <a:ext cx="2853602" cy="584775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POSLOUPNOSTI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7542" y="880265"/>
            <a:ext cx="57604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Aritmetická posloupnost </a:t>
            </a:r>
            <a:r>
              <a:rPr lang="cs-CZ" sz="3200" i="1" dirty="0" smtClean="0">
                <a:solidFill>
                  <a:srgbClr val="0000FF"/>
                </a:solidFill>
              </a:rPr>
              <a:t>definice</a:t>
            </a:r>
            <a:endParaRPr lang="cs-CZ" sz="3200" b="1" i="1" dirty="0">
              <a:solidFill>
                <a:srgbClr val="0000FF"/>
              </a:solidFill>
            </a:endParaRPr>
          </a:p>
        </p:txBody>
      </p:sp>
      <p:pic>
        <p:nvPicPr>
          <p:cNvPr id="10" name="Picture 2" descr="1,2,3,4,&amp;ccaron;íselné symboly,&amp;ccaron;ísla,&amp;ccaron;íslice,kursy,matematika,od&amp;ccaron;ítání,s&amp;ccaron;ítání,škola,symboly,t&amp;rcaron;ídy,vzd&amp;ecaron;lání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40041"/>
            <a:ext cx="1080449" cy="1080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0550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1900</TotalTime>
  <Words>332</Words>
  <Application>Microsoft Office PowerPoint</Application>
  <PresentationFormat>Předvádění na obrazovce (4:3)</PresentationFormat>
  <Paragraphs>30</Paragraphs>
  <Slides>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Motiv systému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Mrkvička</dc:creator>
  <cp:lastModifiedBy>Zdeněk Mrkvička</cp:lastModifiedBy>
  <cp:revision>28</cp:revision>
  <dcterms:created xsi:type="dcterms:W3CDTF">2013-06-18T16:06:42Z</dcterms:created>
  <dcterms:modified xsi:type="dcterms:W3CDTF">2013-06-30T14:29:39Z</dcterms:modified>
</cp:coreProperties>
</file>