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2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0" d="100"/>
          <a:sy n="40" d="100"/>
        </p:scale>
        <p:origin x="-1526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3A117C-35C8-4A15-B6C6-8D0ED2158240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ECE3C1-2CFF-46A8-B8E6-01B6CAF25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692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159DB-37E2-4C74-B55E-0DA62824371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6071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0159DB-37E2-4C74-B55E-0DA62824371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607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99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075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801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979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494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914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38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255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682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043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638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DE955-6BBB-4A7C-9BF8-AB9C0233DE5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D3B81-6EB8-4014-9376-FC1A0866D3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067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30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3437458"/>
              </p:ext>
            </p:extLst>
          </p:nvPr>
        </p:nvGraphicFramePr>
        <p:xfrm>
          <a:off x="2339752" y="240074"/>
          <a:ext cx="4702122" cy="67173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40074"/>
                        <a:ext cx="4702122" cy="67173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575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1" y="2081376"/>
            <a:ext cx="2185246" cy="4474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1" y="1613991"/>
                <a:ext cx="418492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u="sng" dirty="0" smtClean="0"/>
                  <a:t>Graf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𝟑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b="1" i="1">
                            <a:latin typeface="Cambria Math"/>
                          </a:rPr>
                          <m:t>∞</m:t>
                        </m:r>
                      </m:sup>
                    </m:sSubSup>
                    <m:r>
                      <a:rPr lang="cs-CZ" sz="2400" b="1" i="1">
                        <a:latin typeface="Cambria Math"/>
                      </a:rPr>
                      <m:t> </m:t>
                    </m:r>
                  </m:oMath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1" y="1613991"/>
                <a:ext cx="418492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2332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195736" y="3330145"/>
                <a:ext cx="158306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𝑑</m:t>
                      </m:r>
                      <m:r>
                        <a:rPr lang="cs-CZ" sz="2400" b="0" i="1" smtClean="0">
                          <a:latin typeface="Cambria Math"/>
                        </a:rPr>
                        <m:t>=3&gt;0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330145"/>
                <a:ext cx="1583062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28906" y="4328915"/>
                <a:ext cx="4825552" cy="156966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Aritmetická posloupnost </a:t>
                </a:r>
                <a:br>
                  <a:rPr lang="cs-CZ" sz="3200" dirty="0" smtClean="0"/>
                </a:br>
                <a:r>
                  <a:rPr lang="cs-CZ" sz="3200" dirty="0" smtClean="0"/>
                  <a:t>s diferencí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𝑑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200" b="0" i="1" smtClean="0">
                        <a:latin typeface="Cambria Math"/>
                      </a:rPr>
                      <m:t>0 </m:t>
                    </m:r>
                  </m:oMath>
                </a14:m>
                <a:r>
                  <a:rPr lang="cs-CZ" sz="3200" dirty="0" smtClean="0"/>
                  <a:t>je </a:t>
                </a:r>
                <a:r>
                  <a:rPr lang="cs-CZ" sz="3200" u="sng" dirty="0" smtClean="0"/>
                  <a:t>rostoucí</a:t>
                </a:r>
                <a:br>
                  <a:rPr lang="cs-CZ" sz="3200" u="sng" dirty="0" smtClean="0"/>
                </a:br>
                <a:r>
                  <a:rPr lang="cs-CZ" sz="3200" dirty="0" smtClean="0"/>
                  <a:t>a </a:t>
                </a:r>
                <a:r>
                  <a:rPr lang="cs-CZ" sz="3200" u="sng" dirty="0" smtClean="0"/>
                  <a:t>omezená zdola.</a:t>
                </a:r>
                <a:endParaRPr lang="cs-CZ" sz="32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8906" y="4328915"/>
                <a:ext cx="4825552" cy="156966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95611" y="880265"/>
            <a:ext cx="6690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 smtClean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19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690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1" y="1613991"/>
                <a:ext cx="411760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u="sng" dirty="0" smtClean="0"/>
                  <a:t>Graf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</m:e>
                        </m:d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400" b="1" i="1">
                            <a:latin typeface="Cambria Math"/>
                          </a:rPr>
                          <m:t>∞</m:t>
                        </m:r>
                      </m:sup>
                    </m:sSubSup>
                  </m:oMath>
                </a14:m>
                <a:endParaRPr lang="cs-CZ" sz="2400" u="sng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1" y="1613991"/>
                <a:ext cx="4117602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2370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28906" y="4328915"/>
                <a:ext cx="4784708" cy="156966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Aritmetická posloupnost </a:t>
                </a:r>
                <a:br>
                  <a:rPr lang="cs-CZ" sz="3200" dirty="0" smtClean="0"/>
                </a:br>
                <a:r>
                  <a:rPr lang="cs-CZ" sz="3200" dirty="0" smtClean="0"/>
                  <a:t>s diferencí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𝑑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0" i="1" smtClean="0">
                        <a:latin typeface="Cambria Math"/>
                      </a:rPr>
                      <m:t>0 </m:t>
                    </m:r>
                  </m:oMath>
                </a14:m>
                <a:r>
                  <a:rPr lang="cs-CZ" sz="3200" dirty="0" smtClean="0"/>
                  <a:t>je </a:t>
                </a:r>
                <a:r>
                  <a:rPr lang="cs-CZ" sz="3200" u="sng" dirty="0" smtClean="0"/>
                  <a:t>klesající</a:t>
                </a:r>
                <a:br>
                  <a:rPr lang="cs-CZ" sz="3200" u="sng" dirty="0" smtClean="0"/>
                </a:br>
                <a:r>
                  <a:rPr lang="cs-CZ" sz="3200" dirty="0" smtClean="0"/>
                  <a:t>a </a:t>
                </a:r>
                <a:r>
                  <a:rPr lang="cs-CZ" sz="3200" u="sng" dirty="0" smtClean="0"/>
                  <a:t>omezená shora.</a:t>
                </a:r>
                <a:endParaRPr lang="cs-CZ" sz="32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8906" y="4328915"/>
                <a:ext cx="4784708" cy="15696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1" y="2276872"/>
            <a:ext cx="2131156" cy="3441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12947" y="3582967"/>
                <a:ext cx="181229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𝑑</m:t>
                      </m:r>
                      <m:r>
                        <a:rPr lang="cs-CZ" sz="2400" b="0" i="1" smtClean="0">
                          <a:latin typeface="Cambria Math"/>
                        </a:rPr>
                        <m:t>=−2&lt;0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2947" y="3582967"/>
                <a:ext cx="1812291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868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783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 </a:t>
            </a:r>
            <a:r>
              <a:rPr lang="cs-CZ" sz="3200" i="1" dirty="0" smtClean="0">
                <a:solidFill>
                  <a:srgbClr val="0000FF"/>
                </a:solidFill>
              </a:rPr>
              <a:t> </a:t>
            </a:r>
            <a:r>
              <a:rPr lang="cs-CZ" sz="3200" i="1" dirty="0">
                <a:solidFill>
                  <a:srgbClr val="0000FF"/>
                </a:solidFill>
              </a:rPr>
              <a:t>monotónnost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647825"/>
            <a:ext cx="4536506" cy="2349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61" y="4189748"/>
            <a:ext cx="4468687" cy="216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2683022"/>
            <a:ext cx="3690049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Konečné aritmetické </a:t>
            </a:r>
            <a:br>
              <a:rPr lang="cs-CZ" sz="3200" dirty="0" smtClean="0"/>
            </a:br>
            <a:r>
              <a:rPr lang="cs-CZ" sz="3200" dirty="0" smtClean="0"/>
              <a:t>posloupnosti</a:t>
            </a:r>
            <a:br>
              <a:rPr lang="cs-CZ" sz="3200" dirty="0" smtClean="0"/>
            </a:br>
            <a:r>
              <a:rPr lang="cs-CZ" sz="3200" dirty="0" smtClean="0"/>
              <a:t>jsou omezené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345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53</Words>
  <Application>Microsoft Office PowerPoint</Application>
  <PresentationFormat>Předvádění na obrazovce (4:3)</PresentationFormat>
  <Paragraphs>15</Paragraphs>
  <Slides>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8</cp:revision>
  <dcterms:created xsi:type="dcterms:W3CDTF">2013-06-26T13:55:44Z</dcterms:created>
  <dcterms:modified xsi:type="dcterms:W3CDTF">2013-06-30T15:03:50Z</dcterms:modified>
</cp:coreProperties>
</file>