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2" r:id="rId17"/>
    <p:sldId id="273" r:id="rId18"/>
    <p:sldId id="274" r:id="rId19"/>
    <p:sldId id="275" r:id="rId20"/>
    <p:sldId id="270" r:id="rId21"/>
    <p:sldId id="271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2B235F8-29D5-473E-B470-220DCB3F122E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45A015-256C-408F-BCAF-1C59989CA9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2B235F8-29D5-473E-B470-220DCB3F122E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45A015-256C-408F-BCAF-1C59989CA9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2B235F8-29D5-473E-B470-220DCB3F122E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45A015-256C-408F-BCAF-1C59989CA9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2B235F8-29D5-473E-B470-220DCB3F122E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45A015-256C-408F-BCAF-1C59989CA9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2B235F8-29D5-473E-B470-220DCB3F122E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45A015-256C-408F-BCAF-1C59989CA9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2B235F8-29D5-473E-B470-220DCB3F122E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45A015-256C-408F-BCAF-1C59989CA9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2B235F8-29D5-473E-B470-220DCB3F122E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45A015-256C-408F-BCAF-1C59989CA9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2B235F8-29D5-473E-B470-220DCB3F122E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45A015-256C-408F-BCAF-1C59989CA9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2B235F8-29D5-473E-B470-220DCB3F122E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45A015-256C-408F-BCAF-1C59989CA9F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2B235F8-29D5-473E-B470-220DCB3F122E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45A015-256C-408F-BCAF-1C59989CA9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2B235F8-29D5-473E-B470-220DCB3F122E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45A015-256C-408F-BCAF-1C59989CA9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22B235F8-29D5-473E-B470-220DCB3F122E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C45A015-256C-408F-BCAF-1C59989CA9F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officeimg.vo.msecnd.net/en-us/images/MH900417452.jpg" TargetMode="External"/><Relationship Id="rId3" Type="http://schemas.openxmlformats.org/officeDocument/2006/relationships/hyperlink" Target="http://officeimg.vo.msecnd.net/en-us/images/MH900438167.jpg" TargetMode="External"/><Relationship Id="rId7" Type="http://schemas.openxmlformats.org/officeDocument/2006/relationships/hyperlink" Target="http://officeimg.vo.msecnd.net/en-us/images/MH900326472.jpg" TargetMode="External"/><Relationship Id="rId2" Type="http://schemas.openxmlformats.org/officeDocument/2006/relationships/hyperlink" Target="http://officeimg.vo.msecnd.net/en-us/images/MH900030679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officeimg.vo.msecnd.net/en-us/images/MH900324454.jpg" TargetMode="External"/><Relationship Id="rId11" Type="http://schemas.openxmlformats.org/officeDocument/2006/relationships/hyperlink" Target="http://officeimg.vo.msecnd.net/en-us/images/MH900215495.jpg" TargetMode="External"/><Relationship Id="rId5" Type="http://schemas.openxmlformats.org/officeDocument/2006/relationships/hyperlink" Target="http://officeimg.vo.msecnd.net/en-us/images/MH900026822.jpg" TargetMode="External"/><Relationship Id="rId10" Type="http://schemas.openxmlformats.org/officeDocument/2006/relationships/hyperlink" Target="http://officeimg.vo.msecnd.net/en-us/images/MH900326468.jpg" TargetMode="External"/><Relationship Id="rId4" Type="http://schemas.openxmlformats.org/officeDocument/2006/relationships/hyperlink" Target="http://officeimg.vo.msecnd.net/en-us/images/MH900417482.jpg" TargetMode="External"/><Relationship Id="rId9" Type="http://schemas.openxmlformats.org/officeDocument/2006/relationships/hyperlink" Target="http://officeimg.vo.msecnd.net/en-us/images/MH900417464.jpg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img.vo.msecnd.net/en-us/images/MH900140533.jpg" TargetMode="External"/><Relationship Id="rId2" Type="http://schemas.openxmlformats.org/officeDocument/2006/relationships/hyperlink" Target="http://officeimg.vo.msecnd.net/en-us/images/MH900335895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755576" y="1844824"/>
            <a:ext cx="7772400" cy="434975"/>
          </a:xfrm>
        </p:spPr>
        <p:txBody>
          <a:bodyPr>
            <a:normAutofit fontScale="90000"/>
          </a:bodyPr>
          <a:lstStyle/>
          <a:p>
            <a:r>
              <a:rPr lang="cs-CZ" sz="1800" b="1" dirty="0" smtClean="0">
                <a:solidFill>
                  <a:schemeClr val="tx1"/>
                </a:solidFill>
              </a:rPr>
              <a:t>DIGITÁLNÍ UČEBNÍ MATERIÁL: </a:t>
            </a:r>
            <a:r>
              <a:rPr lang="cs-CZ" sz="1800" b="1" dirty="0" smtClean="0">
                <a:solidFill>
                  <a:schemeClr val="tx1"/>
                </a:solidFill>
              </a:rPr>
              <a:t>VY_32_INOVACE_01_Aj6_04</a:t>
            </a:r>
            <a:endParaRPr lang="cs-CZ" sz="1800" dirty="0">
              <a:solidFill>
                <a:schemeClr val="tx1"/>
              </a:solidFill>
            </a:endParaRPr>
          </a:p>
        </p:txBody>
      </p:sp>
      <p:pic>
        <p:nvPicPr>
          <p:cNvPr id="4" name="obrázek 2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539552" y="548680"/>
            <a:ext cx="8064896" cy="1368152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539552" y="2492896"/>
          <a:ext cx="8136904" cy="3814126"/>
        </p:xfrm>
        <a:graphic>
          <a:graphicData uri="http://schemas.openxmlformats.org/drawingml/2006/table">
            <a:tbl>
              <a:tblPr bandRow="1" bandCol="1">
                <a:tableStyleId>{5940675A-B579-460E-94D1-54222C63F5DA}</a:tableStyleId>
              </a:tblPr>
              <a:tblGrid>
                <a:gridCol w="2736304"/>
                <a:gridCol w="5400600"/>
              </a:tblGrid>
              <a:tr h="737313">
                <a:tc>
                  <a:txBody>
                    <a:bodyPr/>
                    <a:lstStyle/>
                    <a:p>
                      <a:r>
                        <a:rPr lang="cs-CZ" b="1" dirty="0" smtClean="0"/>
                        <a:t>Škola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Základní škola T.G. Masaryka </a:t>
                      </a:r>
                      <a:r>
                        <a:rPr lang="cs-CZ" b="1" dirty="0" err="1" smtClean="0"/>
                        <a:t>Komárov</a:t>
                      </a:r>
                      <a:r>
                        <a:rPr lang="cs-CZ" b="1" dirty="0" smtClean="0"/>
                        <a:t>, okres Beroun</a:t>
                      </a:r>
                      <a:endParaRPr lang="cs-CZ" b="1" dirty="0"/>
                    </a:p>
                  </a:txBody>
                  <a:tcPr/>
                </a:tc>
              </a:tr>
              <a:tr h="631985">
                <a:tc>
                  <a:txBody>
                    <a:bodyPr/>
                    <a:lstStyle/>
                    <a:p>
                      <a:r>
                        <a:rPr lang="cs-CZ" b="1" dirty="0" smtClean="0"/>
                        <a:t>Jméno autora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Pavla </a:t>
                      </a:r>
                      <a:r>
                        <a:rPr lang="cs-CZ" b="1" dirty="0" err="1" smtClean="0"/>
                        <a:t>Kredbová</a:t>
                      </a:r>
                      <a:endParaRPr lang="cs-CZ" b="1" dirty="0"/>
                    </a:p>
                  </a:txBody>
                  <a:tcPr/>
                </a:tc>
              </a:tr>
              <a:tr h="631985">
                <a:tc>
                  <a:txBody>
                    <a:bodyPr/>
                    <a:lstStyle/>
                    <a:p>
                      <a:r>
                        <a:rPr lang="cs-CZ" b="1" dirty="0" smtClean="0"/>
                        <a:t>Datum vytvoření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8.8. 2012</a:t>
                      </a:r>
                      <a:endParaRPr lang="cs-CZ" b="1" dirty="0"/>
                    </a:p>
                  </a:txBody>
                  <a:tcPr/>
                </a:tc>
              </a:tr>
              <a:tr h="591005">
                <a:tc>
                  <a:txBody>
                    <a:bodyPr/>
                    <a:lstStyle/>
                    <a:p>
                      <a:r>
                        <a:rPr lang="cs-CZ" b="1" dirty="0" smtClean="0"/>
                        <a:t>Vzdělávací obor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Anglický jazyk</a:t>
                      </a:r>
                      <a:endParaRPr lang="cs-CZ" b="1" dirty="0"/>
                    </a:p>
                  </a:txBody>
                  <a:tcPr/>
                </a:tc>
              </a:tr>
              <a:tr h="610919">
                <a:tc>
                  <a:txBody>
                    <a:bodyPr/>
                    <a:lstStyle/>
                    <a:p>
                      <a:r>
                        <a:rPr lang="cs-CZ" b="1" dirty="0" err="1" smtClean="0"/>
                        <a:t>Tématická</a:t>
                      </a:r>
                      <a:r>
                        <a:rPr lang="cs-CZ" b="1" dirty="0" smtClean="0"/>
                        <a:t> oblast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Anglický jazyk  6. ročník</a:t>
                      </a:r>
                      <a:endParaRPr lang="cs-CZ" b="1" dirty="0"/>
                    </a:p>
                  </a:txBody>
                  <a:tcPr/>
                </a:tc>
              </a:tr>
              <a:tr h="610919">
                <a:tc>
                  <a:txBody>
                    <a:bodyPr/>
                    <a:lstStyle/>
                    <a:p>
                      <a:r>
                        <a:rPr lang="cs-CZ" b="1" dirty="0" smtClean="0"/>
                        <a:t>Téma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Domácí zvířata – slovní zásoba</a:t>
                      </a:r>
                      <a:endParaRPr lang="cs-CZ" b="1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476672"/>
            <a:ext cx="8677472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Anotace:</a:t>
            </a:r>
          </a:p>
          <a:p>
            <a:endParaRPr lang="cs-CZ" sz="2400" b="1" dirty="0" smtClean="0"/>
          </a:p>
          <a:p>
            <a:r>
              <a:rPr lang="cs-CZ" sz="2400" dirty="0" smtClean="0"/>
              <a:t>Tento materiál slouží k naučení slovní zásoby Domácí zvířata.</a:t>
            </a:r>
          </a:p>
          <a:p>
            <a:r>
              <a:rPr lang="cs-CZ" sz="2400" dirty="0" smtClean="0"/>
              <a:t>Ukazujeme dětem obrázky, ke kterým přilétá jejich anglický význam. Obrázky lze použít také k popisu, můžeme se ptát, co dělají, jakou </a:t>
            </a:r>
          </a:p>
          <a:p>
            <a:r>
              <a:rPr lang="cs-CZ" sz="2400" dirty="0" smtClean="0"/>
              <a:t>mají barvu apod.</a:t>
            </a:r>
          </a:p>
          <a:p>
            <a:endParaRPr lang="cs-CZ" sz="2400" dirty="0" smtClean="0"/>
          </a:p>
          <a:p>
            <a:r>
              <a:rPr lang="cs-CZ" sz="2400" dirty="0" smtClean="0"/>
              <a:t>Str. 16 – 19 – tyto stránky slouží k procvičení a k ukázání , jak si děti slovní zásobu zapamatovaly, děti hádají podle obrázku, jak se zvířata řeknou v Aj, pokud kliknou na správné slovo, přiletí rámeček k obrázku, pokud na špatné, rámeček zmizí. 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aoblený obdélník 5"/>
          <p:cNvSpPr/>
          <p:nvPr/>
        </p:nvSpPr>
        <p:spPr>
          <a:xfrm>
            <a:off x="1259632" y="980728"/>
            <a:ext cx="6624736" cy="4464496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6600" dirty="0" err="1" smtClean="0">
                <a:latin typeface="Comic Sans MS" pitchFamily="66" charset="0"/>
              </a:rPr>
              <a:t>Farm</a:t>
            </a:r>
            <a:r>
              <a:rPr lang="cs-CZ" sz="6600" dirty="0" smtClean="0">
                <a:latin typeface="Comic Sans MS" pitchFamily="66" charset="0"/>
              </a:rPr>
              <a:t> </a:t>
            </a:r>
            <a:r>
              <a:rPr lang="cs-CZ" sz="6600" dirty="0" err="1" smtClean="0">
                <a:latin typeface="Comic Sans MS" pitchFamily="66" charset="0"/>
              </a:rPr>
              <a:t>animals</a:t>
            </a:r>
            <a:r>
              <a:rPr lang="cs-CZ" sz="6600" dirty="0" smtClean="0">
                <a:latin typeface="Comic Sans MS" pitchFamily="66" charset="0"/>
              </a:rPr>
              <a:t>  </a:t>
            </a:r>
            <a:r>
              <a:rPr lang="cs-CZ" sz="6600" dirty="0" err="1" smtClean="0">
                <a:latin typeface="Comic Sans MS" pitchFamily="66" charset="0"/>
              </a:rPr>
              <a:t>vocabulary</a:t>
            </a:r>
            <a:endParaRPr lang="cs-CZ" sz="6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373216"/>
            <a:ext cx="8229600" cy="1152128"/>
          </a:xfrm>
        </p:spPr>
        <p:txBody>
          <a:bodyPr/>
          <a:lstStyle/>
          <a:p>
            <a:r>
              <a:rPr lang="cs-CZ" dirty="0">
                <a:solidFill>
                  <a:srgbClr val="FF0000"/>
                </a:solidFill>
              </a:rPr>
              <a:t>a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goose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6" name="Zástupný symbol pro obsah 5" descr="C:\Users\ucitel\AppData\Local\Microsoft\Windows\Temporary Internet Files\Low\Content.IE5\BHI7NDLS\MC900030679[1].WMF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836712"/>
            <a:ext cx="3528392" cy="4248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373216"/>
            <a:ext cx="8229600" cy="1080120"/>
          </a:xfrm>
        </p:spPr>
        <p:txBody>
          <a:bodyPr/>
          <a:lstStyle/>
          <a:p>
            <a:r>
              <a:rPr lang="cs-CZ" dirty="0">
                <a:solidFill>
                  <a:srgbClr val="FF0000"/>
                </a:solidFill>
              </a:rPr>
              <a:t>a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cat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6" name="Zástupný symbol pro obsah 5" descr="C:\Users\ucitel\AppData\Local\Microsoft\Windows\Temporary Internet Files\Low\Content.IE5\ZRSUHKCB\MC900438167[1].WMF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908721"/>
            <a:ext cx="3600400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517232"/>
            <a:ext cx="8229600" cy="936104"/>
          </a:xfrm>
        </p:spPr>
        <p:txBody>
          <a:bodyPr/>
          <a:lstStyle/>
          <a:p>
            <a:r>
              <a:rPr lang="cs-CZ" dirty="0">
                <a:solidFill>
                  <a:srgbClr val="FF0000"/>
                </a:solidFill>
              </a:rPr>
              <a:t>a</a:t>
            </a:r>
            <a:r>
              <a:rPr lang="cs-CZ" dirty="0" smtClean="0">
                <a:solidFill>
                  <a:srgbClr val="FF0000"/>
                </a:solidFill>
              </a:rPr>
              <a:t> dog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6" name="Zástupný symbol pro obsah 5" descr="C:\Users\ucitel\AppData\Local\Microsoft\Windows\Temporary Internet Files\Low\Content.IE5\BHI7NDLS\MC900417482[1].WMF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692696"/>
            <a:ext cx="4032448" cy="446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589240"/>
            <a:ext cx="8229600" cy="864096"/>
          </a:xfrm>
        </p:spPr>
        <p:txBody>
          <a:bodyPr/>
          <a:lstStyle/>
          <a:p>
            <a:r>
              <a:rPr lang="cs-CZ" dirty="0">
                <a:solidFill>
                  <a:srgbClr val="FF0000"/>
                </a:solidFill>
              </a:rPr>
              <a:t>a</a:t>
            </a:r>
            <a:r>
              <a:rPr lang="cs-CZ" dirty="0" smtClean="0">
                <a:solidFill>
                  <a:srgbClr val="FF0000"/>
                </a:solidFill>
              </a:rPr>
              <a:t> hen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6" name="Zástupný symbol pro obsah 5" descr="C:\Users\ucitel\AppData\Local\Microsoft\Windows\Temporary Internet Files\Low\Content.IE5\F2VMPHS1\MC900026822[1].WMF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836712"/>
            <a:ext cx="4320480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805264"/>
            <a:ext cx="8229600" cy="720080"/>
          </a:xfrm>
        </p:spPr>
        <p:txBody>
          <a:bodyPr>
            <a:normAutofit/>
          </a:bodyPr>
          <a:lstStyle/>
          <a:p>
            <a:r>
              <a:rPr lang="cs-CZ" dirty="0">
                <a:solidFill>
                  <a:srgbClr val="FF0000"/>
                </a:solidFill>
              </a:rPr>
              <a:t>a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goat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6" name="Zástupný symbol pro obsah 5" descr="C:\Users\ucitel\AppData\Local\Microsoft\Windows\Temporary Internet Files\Low\Content.IE5\404BPNJZ\MC900324454[1].WMF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5" y="836712"/>
            <a:ext cx="4752528" cy="4032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589240"/>
            <a:ext cx="8229600" cy="792088"/>
          </a:xfrm>
        </p:spPr>
        <p:txBody>
          <a:bodyPr/>
          <a:lstStyle/>
          <a:p>
            <a:r>
              <a:rPr lang="cs-CZ" dirty="0">
                <a:solidFill>
                  <a:srgbClr val="FF0000"/>
                </a:solidFill>
              </a:rPr>
              <a:t>a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pig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6" name="Zástupný symbol pro obsah 5" descr="C:\Users\ucitel\AppData\Local\Microsoft\Windows\Temporary Internet Files\Low\Content.IE5\ZSU0HNXG\MC900326472[1].WMF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1196752"/>
            <a:ext cx="4464496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229200"/>
            <a:ext cx="8229600" cy="1152128"/>
          </a:xfrm>
        </p:spPr>
        <p:txBody>
          <a:bodyPr/>
          <a:lstStyle/>
          <a:p>
            <a:r>
              <a:rPr lang="cs-CZ" dirty="0">
                <a:solidFill>
                  <a:srgbClr val="FF0000"/>
                </a:solidFill>
              </a:rPr>
              <a:t>a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sheep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6" name="Zástupný symbol pro obsah 5" descr="C:\Users\ucitel\AppData\Local\Microsoft\Windows\Temporary Internet Files\Low\Content.IE5\SQZWCGV8\MC900417452[1].WMF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836713"/>
            <a:ext cx="4032448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589240"/>
            <a:ext cx="8229600" cy="792088"/>
          </a:xfrm>
        </p:spPr>
        <p:txBody>
          <a:bodyPr/>
          <a:lstStyle/>
          <a:p>
            <a:r>
              <a:rPr lang="cs-CZ" dirty="0">
                <a:solidFill>
                  <a:srgbClr val="FF0000"/>
                </a:solidFill>
              </a:rPr>
              <a:t>a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cow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6" name="Zástupný symbol pro obsah 5" descr="C:\Users\ucitel\AppData\Local\Microsoft\Windows\Temporary Internet Files\Low\Content.IE5\2ULUJU9L\MC900417464[1].WMF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836712"/>
            <a:ext cx="3240359" cy="4104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661248"/>
            <a:ext cx="8229600" cy="792088"/>
          </a:xfrm>
        </p:spPr>
        <p:txBody>
          <a:bodyPr/>
          <a:lstStyle/>
          <a:p>
            <a:r>
              <a:rPr lang="cs-CZ" dirty="0">
                <a:solidFill>
                  <a:srgbClr val="FF0000"/>
                </a:solidFill>
              </a:rPr>
              <a:t>a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horse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6" name="Zástupný symbol pro obsah 5" descr="C:\Users\ucitel\AppData\Local\Microsoft\Windows\Temporary Internet Files\Low\Content.IE5\0DDKKFG3\MC900326468[1].WMF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1052736"/>
            <a:ext cx="4392488" cy="403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589240"/>
            <a:ext cx="8229600" cy="864096"/>
          </a:xfrm>
        </p:spPr>
        <p:txBody>
          <a:bodyPr/>
          <a:lstStyle/>
          <a:p>
            <a:r>
              <a:rPr lang="cs-CZ" dirty="0">
                <a:solidFill>
                  <a:srgbClr val="FF0000"/>
                </a:solidFill>
              </a:rPr>
              <a:t>a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duck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6" name="Zástupný symbol pro obsah 5" descr="C:\Users\ucitel\AppData\Local\Microsoft\Windows\Temporary Internet Files\Low\Content.IE5\575WD1DG\MC900215495[1].WMF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620689"/>
            <a:ext cx="4320480" cy="432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517232"/>
            <a:ext cx="8229600" cy="864096"/>
          </a:xfrm>
        </p:spPr>
        <p:txBody>
          <a:bodyPr/>
          <a:lstStyle/>
          <a:p>
            <a:r>
              <a:rPr lang="cs-CZ" dirty="0">
                <a:solidFill>
                  <a:srgbClr val="FF0000"/>
                </a:solidFill>
              </a:rPr>
              <a:t>a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turkey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6" name="Zástupný symbol pro obsah 5" descr="C:\Users\ucitel\AppData\Local\Microsoft\Windows\Temporary Internet Files\Low\Content.IE5\575WD1DG\MC900335895[1].WMF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620688"/>
            <a:ext cx="5112568" cy="4752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517232"/>
            <a:ext cx="8229600" cy="936104"/>
          </a:xfrm>
        </p:spPr>
        <p:txBody>
          <a:bodyPr/>
          <a:lstStyle/>
          <a:p>
            <a:r>
              <a:rPr lang="cs-CZ" dirty="0">
                <a:solidFill>
                  <a:srgbClr val="FF0000"/>
                </a:solidFill>
              </a:rPr>
              <a:t>a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chicken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6" name="Zástupný symbol pro obsah 5" descr="C:\Users\ucitel\AppData\Local\Microsoft\Windows\Temporary Internet Files\Low\Content.IE5\JUQNSFP1\MC900140533[1].WMF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836712"/>
            <a:ext cx="3600400" cy="4392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5" descr="C:\Users\ucitel\AppData\Local\Microsoft\Windows\Temporary Internet Files\Low\Content.IE5\575WD1DG\MC900335895[1].WMF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548680"/>
            <a:ext cx="2520280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Zástupný symbol pro obsah 5" descr="C:\Users\ucitel\AppData\Local\Microsoft\Windows\Temporary Internet Files\Low\Content.IE5\SQZWCGV8\MC900417452[1].WMF"/>
          <p:cNvPicPr>
            <a:picLocks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3573016"/>
            <a:ext cx="2736304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aoblený obdélník 5"/>
          <p:cNvSpPr/>
          <p:nvPr/>
        </p:nvSpPr>
        <p:spPr>
          <a:xfrm>
            <a:off x="5076056" y="476672"/>
            <a:ext cx="3312368" cy="79208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A TURKEY</a:t>
            </a:r>
            <a:endParaRPr lang="cs-CZ" sz="2800" b="1" dirty="0"/>
          </a:p>
        </p:txBody>
      </p:sp>
      <p:sp>
        <p:nvSpPr>
          <p:cNvPr id="7" name="Zaoblený obdélník 6"/>
          <p:cNvSpPr/>
          <p:nvPr/>
        </p:nvSpPr>
        <p:spPr>
          <a:xfrm>
            <a:off x="5076056" y="1412776"/>
            <a:ext cx="3312368" cy="79208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A CAT</a:t>
            </a:r>
            <a:endParaRPr lang="cs-CZ" sz="2800" b="1" dirty="0"/>
          </a:p>
        </p:txBody>
      </p:sp>
      <p:sp>
        <p:nvSpPr>
          <p:cNvPr id="8" name="Zaoblený obdélník 7"/>
          <p:cNvSpPr/>
          <p:nvPr/>
        </p:nvSpPr>
        <p:spPr>
          <a:xfrm>
            <a:off x="5076056" y="2420888"/>
            <a:ext cx="3312368" cy="79208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A GOOSE</a:t>
            </a:r>
            <a:endParaRPr lang="cs-CZ" sz="2800" b="1" dirty="0"/>
          </a:p>
        </p:txBody>
      </p:sp>
      <p:sp>
        <p:nvSpPr>
          <p:cNvPr id="9" name="Obdélník 8"/>
          <p:cNvSpPr/>
          <p:nvPr/>
        </p:nvSpPr>
        <p:spPr>
          <a:xfrm>
            <a:off x="5076056" y="3645024"/>
            <a:ext cx="3384376" cy="79208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A COW</a:t>
            </a:r>
            <a:endParaRPr lang="cs-CZ" sz="2800" b="1" dirty="0"/>
          </a:p>
        </p:txBody>
      </p:sp>
      <p:sp>
        <p:nvSpPr>
          <p:cNvPr id="10" name="Obdélník 9"/>
          <p:cNvSpPr/>
          <p:nvPr/>
        </p:nvSpPr>
        <p:spPr>
          <a:xfrm>
            <a:off x="5076056" y="4581128"/>
            <a:ext cx="3384376" cy="79208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A SHEEP</a:t>
            </a:r>
            <a:endParaRPr lang="cs-CZ" sz="2800" b="1" dirty="0"/>
          </a:p>
        </p:txBody>
      </p:sp>
      <p:sp>
        <p:nvSpPr>
          <p:cNvPr id="11" name="Obdélník 10"/>
          <p:cNvSpPr/>
          <p:nvPr/>
        </p:nvSpPr>
        <p:spPr>
          <a:xfrm>
            <a:off x="5076056" y="5517232"/>
            <a:ext cx="3384376" cy="79208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A HORSE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4.22757E-6 L -0.5434 0.2782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2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767 -0.11008 L -0.54722 0.13113 " pathEditMode="relative" ptsTypes="AA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5" descr="C:\Users\ucitel\AppData\Local\Microsoft\Windows\Temporary Internet Files\Low\Content.IE5\JUQNSFP1\MC900140533[1].WMF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548680"/>
            <a:ext cx="2232248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Zástupný symbol pro obsah 5" descr="C:\Users\ucitel\AppData\Local\Microsoft\Windows\Temporary Internet Files\Low\Content.IE5\2ULUJU9L\MC900417464[1].WMF"/>
          <p:cNvPicPr>
            <a:picLocks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3356992"/>
            <a:ext cx="2304256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bdélník 5"/>
          <p:cNvSpPr/>
          <p:nvPr/>
        </p:nvSpPr>
        <p:spPr>
          <a:xfrm>
            <a:off x="4788024" y="548680"/>
            <a:ext cx="3384376" cy="79208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A DOG</a:t>
            </a:r>
            <a:endParaRPr lang="cs-CZ" sz="2800" b="1" dirty="0"/>
          </a:p>
        </p:txBody>
      </p:sp>
      <p:sp>
        <p:nvSpPr>
          <p:cNvPr id="7" name="Obdélník 6"/>
          <p:cNvSpPr/>
          <p:nvPr/>
        </p:nvSpPr>
        <p:spPr>
          <a:xfrm>
            <a:off x="4788024" y="1484784"/>
            <a:ext cx="3384376" cy="79208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A CHICKEN</a:t>
            </a:r>
            <a:endParaRPr lang="cs-CZ" sz="2800" b="1" dirty="0"/>
          </a:p>
        </p:txBody>
      </p:sp>
      <p:sp>
        <p:nvSpPr>
          <p:cNvPr id="8" name="Obdélník 7"/>
          <p:cNvSpPr/>
          <p:nvPr/>
        </p:nvSpPr>
        <p:spPr>
          <a:xfrm>
            <a:off x="4788024" y="2420888"/>
            <a:ext cx="3384376" cy="79208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A TURKEY</a:t>
            </a:r>
            <a:endParaRPr lang="cs-CZ" sz="2800" b="1" dirty="0"/>
          </a:p>
        </p:txBody>
      </p:sp>
      <p:sp>
        <p:nvSpPr>
          <p:cNvPr id="9" name="Zaoblený obdélník 8"/>
          <p:cNvSpPr/>
          <p:nvPr/>
        </p:nvSpPr>
        <p:spPr>
          <a:xfrm>
            <a:off x="4860032" y="3501008"/>
            <a:ext cx="3312368" cy="79208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A SHEEP</a:t>
            </a:r>
            <a:endParaRPr lang="cs-CZ" sz="2800" b="1" dirty="0"/>
          </a:p>
        </p:txBody>
      </p:sp>
      <p:sp>
        <p:nvSpPr>
          <p:cNvPr id="10" name="Zaoblený obdélník 9"/>
          <p:cNvSpPr/>
          <p:nvPr/>
        </p:nvSpPr>
        <p:spPr>
          <a:xfrm>
            <a:off x="4860032" y="4509120"/>
            <a:ext cx="3312368" cy="79208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A DUCK</a:t>
            </a:r>
            <a:endParaRPr lang="cs-CZ" sz="2800" b="1" dirty="0"/>
          </a:p>
        </p:txBody>
      </p:sp>
      <p:sp>
        <p:nvSpPr>
          <p:cNvPr id="11" name="Zaoblený obdélník 10"/>
          <p:cNvSpPr/>
          <p:nvPr/>
        </p:nvSpPr>
        <p:spPr>
          <a:xfrm>
            <a:off x="4860032" y="5517232"/>
            <a:ext cx="3312368" cy="79208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A COW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5.52266E-6 L -0.44097 0.12581 " pathEditMode="relative" ptsTypes="AA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4.07031E-7 L -0.51962 0.01596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5" descr="C:\Users\ucitel\AppData\Local\Microsoft\Windows\Temporary Internet Files\Low\Content.IE5\F2VMPHS1\MC900026822[1].WMF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692696"/>
            <a:ext cx="2304256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Zástupný symbol pro obsah 5" descr="C:\Users\ucitel\AppData\Local\Microsoft\Windows\Temporary Internet Files\Low\Content.IE5\404BPNJZ\MC900324454[1].WMF"/>
          <p:cNvPicPr>
            <a:picLocks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3717032"/>
            <a:ext cx="2664295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aoblený obdélník 5"/>
          <p:cNvSpPr/>
          <p:nvPr/>
        </p:nvSpPr>
        <p:spPr>
          <a:xfrm>
            <a:off x="5076056" y="476672"/>
            <a:ext cx="3312368" cy="79208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A GOAT</a:t>
            </a:r>
            <a:endParaRPr lang="cs-CZ" sz="2800" b="1" dirty="0"/>
          </a:p>
        </p:txBody>
      </p:sp>
      <p:sp>
        <p:nvSpPr>
          <p:cNvPr id="7" name="Zaoblený obdélník 6"/>
          <p:cNvSpPr/>
          <p:nvPr/>
        </p:nvSpPr>
        <p:spPr>
          <a:xfrm>
            <a:off x="5076056" y="1412776"/>
            <a:ext cx="3312368" cy="79208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A GOOSE</a:t>
            </a:r>
            <a:endParaRPr lang="cs-CZ" sz="2800" b="1" dirty="0"/>
          </a:p>
        </p:txBody>
      </p:sp>
      <p:sp>
        <p:nvSpPr>
          <p:cNvPr id="8" name="Zaoblený obdélník 7"/>
          <p:cNvSpPr/>
          <p:nvPr/>
        </p:nvSpPr>
        <p:spPr>
          <a:xfrm>
            <a:off x="5076056" y="2420888"/>
            <a:ext cx="3312368" cy="79208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A HEN</a:t>
            </a:r>
            <a:endParaRPr lang="cs-CZ" sz="2800" b="1" dirty="0"/>
          </a:p>
        </p:txBody>
      </p:sp>
      <p:sp>
        <p:nvSpPr>
          <p:cNvPr id="9" name="Obdélník 8"/>
          <p:cNvSpPr/>
          <p:nvPr/>
        </p:nvSpPr>
        <p:spPr>
          <a:xfrm>
            <a:off x="5076056" y="3717032"/>
            <a:ext cx="3384376" cy="79208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A GOAT</a:t>
            </a:r>
            <a:endParaRPr lang="cs-CZ" sz="2800" b="1" dirty="0"/>
          </a:p>
        </p:txBody>
      </p:sp>
      <p:sp>
        <p:nvSpPr>
          <p:cNvPr id="10" name="Obdélník 9"/>
          <p:cNvSpPr/>
          <p:nvPr/>
        </p:nvSpPr>
        <p:spPr>
          <a:xfrm>
            <a:off x="5076056" y="4653136"/>
            <a:ext cx="3384376" cy="79208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A HORSE</a:t>
            </a:r>
            <a:endParaRPr lang="cs-CZ" sz="2800" b="1" dirty="0"/>
          </a:p>
        </p:txBody>
      </p:sp>
      <p:sp>
        <p:nvSpPr>
          <p:cNvPr id="11" name="Obdélník 10"/>
          <p:cNvSpPr/>
          <p:nvPr/>
        </p:nvSpPr>
        <p:spPr>
          <a:xfrm>
            <a:off x="5076056" y="5589240"/>
            <a:ext cx="3384376" cy="79208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A CHICKEN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1.72988E-6 L -0.5434 0.00532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2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2.42368E-6 L -0.56302 0.24676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2" y="1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5" descr="C:\Users\ucitel\AppData\Local\Microsoft\Windows\Temporary Internet Files\Low\Content.IE5\BHI7NDLS\MC900030679[1].WMF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692696"/>
            <a:ext cx="2232248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Zástupný symbol pro obsah 5" descr="C:\Users\ucitel\AppData\Local\Microsoft\Windows\Temporary Internet Files\Low\Content.IE5\575WD1DG\MC900215495[1].WMF"/>
          <p:cNvPicPr>
            <a:picLocks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3356992"/>
            <a:ext cx="2520280" cy="2808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bdélník 5"/>
          <p:cNvSpPr/>
          <p:nvPr/>
        </p:nvSpPr>
        <p:spPr>
          <a:xfrm>
            <a:off x="4860032" y="404664"/>
            <a:ext cx="3384376" cy="79208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A GOOSE</a:t>
            </a:r>
            <a:endParaRPr lang="cs-CZ" sz="2800" b="1" dirty="0"/>
          </a:p>
        </p:txBody>
      </p:sp>
      <p:sp>
        <p:nvSpPr>
          <p:cNvPr id="7" name="Obdélník 6"/>
          <p:cNvSpPr/>
          <p:nvPr/>
        </p:nvSpPr>
        <p:spPr>
          <a:xfrm>
            <a:off x="4860032" y="1268760"/>
            <a:ext cx="3384376" cy="79208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A TURKEY</a:t>
            </a:r>
            <a:endParaRPr lang="cs-CZ" sz="2800" b="1" dirty="0"/>
          </a:p>
        </p:txBody>
      </p:sp>
      <p:sp>
        <p:nvSpPr>
          <p:cNvPr id="8" name="Obdélník 7"/>
          <p:cNvSpPr/>
          <p:nvPr/>
        </p:nvSpPr>
        <p:spPr>
          <a:xfrm>
            <a:off x="4860032" y="2132856"/>
            <a:ext cx="3384376" cy="79208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A SHEEP</a:t>
            </a:r>
            <a:endParaRPr lang="cs-CZ" sz="2800" b="1" dirty="0"/>
          </a:p>
        </p:txBody>
      </p:sp>
      <p:sp>
        <p:nvSpPr>
          <p:cNvPr id="9" name="Zaoblený obdélník 8"/>
          <p:cNvSpPr/>
          <p:nvPr/>
        </p:nvSpPr>
        <p:spPr>
          <a:xfrm>
            <a:off x="4932040" y="3573016"/>
            <a:ext cx="3312368" cy="79208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A HORSE</a:t>
            </a:r>
            <a:endParaRPr lang="cs-CZ" sz="2800" b="1" dirty="0"/>
          </a:p>
        </p:txBody>
      </p:sp>
      <p:sp>
        <p:nvSpPr>
          <p:cNvPr id="10" name="Zaoblený obdélník 9"/>
          <p:cNvSpPr/>
          <p:nvPr/>
        </p:nvSpPr>
        <p:spPr>
          <a:xfrm>
            <a:off x="4932040" y="4509120"/>
            <a:ext cx="3312368" cy="79208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A CAT</a:t>
            </a:r>
            <a:endParaRPr lang="cs-CZ" sz="2800" b="1" dirty="0"/>
          </a:p>
        </p:txBody>
      </p:sp>
      <p:sp>
        <p:nvSpPr>
          <p:cNvPr id="11" name="Zaoblený obdélník 10"/>
          <p:cNvSpPr/>
          <p:nvPr/>
        </p:nvSpPr>
        <p:spPr>
          <a:xfrm>
            <a:off x="4932040" y="5445224"/>
            <a:ext cx="3312368" cy="79208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A DUCK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25809E-6 L -0.52361 0.3094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2" y="1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2.56244E-6 L -0.51181 -0.00509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6" y="-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260648"/>
            <a:ext cx="8183880" cy="1008112"/>
          </a:xfrm>
        </p:spPr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340768"/>
            <a:ext cx="8496944" cy="511256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400" dirty="0" smtClean="0"/>
              <a:t>Husa:</a:t>
            </a:r>
            <a:r>
              <a:rPr lang="pt-BR" sz="1400" dirty="0" smtClean="0"/>
              <a:t>AUTOR NEUVEDEN. </a:t>
            </a:r>
            <a:r>
              <a:rPr lang="pt-BR" sz="1400" i="1" dirty="0" smtClean="0"/>
              <a:t>www.office.microsoft.com</a:t>
            </a:r>
            <a:r>
              <a:rPr lang="pt-BR" sz="1400" dirty="0" smtClean="0"/>
              <a:t> [online]. [cit. 12.5.2013].Dostupný na WWW: </a:t>
            </a:r>
            <a:r>
              <a:rPr lang="pt-BR" sz="1400" dirty="0" smtClean="0">
                <a:hlinkClick r:id="rId2"/>
              </a:rPr>
              <a:t>http://officeimg.vo.msecnd.net/en-us/images/MH900030679.jpg</a:t>
            </a:r>
            <a:endParaRPr lang="cs-CZ" sz="1400" dirty="0" smtClean="0"/>
          </a:p>
          <a:p>
            <a:pPr>
              <a:buNone/>
            </a:pPr>
            <a:r>
              <a:rPr lang="cs-CZ" sz="1400" dirty="0" smtClean="0"/>
              <a:t>Kočka:</a:t>
            </a:r>
            <a:r>
              <a:rPr lang="pt-BR" sz="1400" dirty="0" smtClean="0"/>
              <a:t>AUTOR NEUVEDEN. </a:t>
            </a:r>
            <a:r>
              <a:rPr lang="pt-BR" sz="1400" i="1" dirty="0" smtClean="0"/>
              <a:t>www.office.microsoft.com</a:t>
            </a:r>
            <a:r>
              <a:rPr lang="pt-BR" sz="1400" dirty="0" smtClean="0"/>
              <a:t> [online]. [cit. 12.5.2013].</a:t>
            </a:r>
            <a:r>
              <a:rPr lang="cs-CZ" sz="1400" dirty="0" smtClean="0"/>
              <a:t> </a:t>
            </a:r>
            <a:r>
              <a:rPr lang="pt-BR" sz="1400" dirty="0" smtClean="0"/>
              <a:t>Dostupný na WWW: </a:t>
            </a:r>
            <a:r>
              <a:rPr lang="pt-BR" sz="1400" dirty="0" smtClean="0">
                <a:hlinkClick r:id="rId3"/>
              </a:rPr>
              <a:t>http://officeimg.vo.msecnd.net/en</a:t>
            </a:r>
            <a:r>
              <a:rPr lang="cs-CZ" sz="1400" dirty="0" smtClean="0">
                <a:hlinkClick r:id="rId3"/>
              </a:rPr>
              <a:t>-</a:t>
            </a:r>
            <a:r>
              <a:rPr lang="pt-BR" sz="1400" dirty="0" smtClean="0">
                <a:hlinkClick r:id="rId3"/>
              </a:rPr>
              <a:t>us/images/MH900438167.jpg</a:t>
            </a:r>
            <a:endParaRPr lang="cs-CZ" sz="1400" dirty="0" smtClean="0"/>
          </a:p>
          <a:p>
            <a:pPr>
              <a:buNone/>
            </a:pPr>
            <a:r>
              <a:rPr lang="cs-CZ" sz="1400" dirty="0" smtClean="0"/>
              <a:t>Pes: </a:t>
            </a:r>
            <a:r>
              <a:rPr lang="pt-BR" sz="1400" dirty="0" smtClean="0"/>
              <a:t>AUTOR NEUVEDEN. </a:t>
            </a:r>
            <a:r>
              <a:rPr lang="pt-BR" sz="1400" i="1" dirty="0" smtClean="0"/>
              <a:t>www.office.microsoft.com</a:t>
            </a:r>
            <a:r>
              <a:rPr lang="pt-BR" sz="1400" dirty="0" smtClean="0"/>
              <a:t> [online]. [cit. 12.5.2013]. Dostupný na WWW: </a:t>
            </a:r>
            <a:r>
              <a:rPr lang="pt-BR" sz="1400" dirty="0" smtClean="0">
                <a:hlinkClick r:id="rId4"/>
              </a:rPr>
              <a:t>http://officeimg.vo.msecnd.net/en-us/images/MH900417482.jpg</a:t>
            </a:r>
            <a:endParaRPr lang="cs-CZ" sz="1400" dirty="0" smtClean="0"/>
          </a:p>
          <a:p>
            <a:pPr>
              <a:buNone/>
            </a:pPr>
            <a:r>
              <a:rPr lang="cs-CZ" sz="1400" dirty="0" smtClean="0"/>
              <a:t>Slepice: AUTOR NEUVEDEN. </a:t>
            </a:r>
            <a:r>
              <a:rPr lang="cs-CZ" sz="1400" i="1" dirty="0" smtClean="0"/>
              <a:t>www.office.</a:t>
            </a:r>
            <a:r>
              <a:rPr lang="cs-CZ" sz="1400" i="1" dirty="0" err="1" smtClean="0"/>
              <a:t>microsoft.com</a:t>
            </a:r>
            <a:r>
              <a:rPr lang="cs-CZ" sz="1400" dirty="0" smtClean="0"/>
              <a:t> [online]. [cit. 12.5.2013]. Dostupný na WWW: </a:t>
            </a:r>
            <a:r>
              <a:rPr lang="cs-CZ" sz="1400" dirty="0" smtClean="0">
                <a:hlinkClick r:id="rId5"/>
              </a:rPr>
              <a:t>http://officeimg.vo.msecnd.net/en-us/images/MH900026822.jpg</a:t>
            </a:r>
            <a:endParaRPr lang="cs-CZ" sz="1400" dirty="0" smtClean="0"/>
          </a:p>
          <a:p>
            <a:pPr>
              <a:buNone/>
            </a:pPr>
            <a:r>
              <a:rPr lang="cs-CZ" sz="1400" dirty="0" smtClean="0"/>
              <a:t>Koza: </a:t>
            </a:r>
            <a:r>
              <a:rPr lang="pt-BR" sz="1400" dirty="0" smtClean="0"/>
              <a:t>AUTOR NEUVEDEN. </a:t>
            </a:r>
            <a:r>
              <a:rPr lang="pt-BR" sz="1400" i="1" dirty="0" smtClean="0"/>
              <a:t>www.office.microsoft.com</a:t>
            </a:r>
            <a:r>
              <a:rPr lang="pt-BR" sz="1400" dirty="0" smtClean="0"/>
              <a:t> [online]. [cit. 12.5.2013]. Dostupný na WWW: </a:t>
            </a:r>
            <a:r>
              <a:rPr lang="pt-BR" sz="1400" dirty="0" smtClean="0">
                <a:hlinkClick r:id="rId6"/>
              </a:rPr>
              <a:t>http://officeimg.vo.msecnd.net/en-us/images/MH900324454.jpg</a:t>
            </a:r>
            <a:endParaRPr lang="cs-CZ" sz="1400" dirty="0" smtClean="0"/>
          </a:p>
          <a:p>
            <a:pPr>
              <a:buNone/>
            </a:pPr>
            <a:r>
              <a:rPr lang="cs-CZ" sz="1400" dirty="0" smtClean="0"/>
              <a:t>Prase: </a:t>
            </a:r>
            <a:r>
              <a:rPr lang="pt-BR" sz="1400" dirty="0" smtClean="0"/>
              <a:t>AUTOR NEUVEDEN. </a:t>
            </a:r>
            <a:r>
              <a:rPr lang="pt-BR" sz="1400" i="1" dirty="0" smtClean="0"/>
              <a:t>www.office.microsoft.com</a:t>
            </a:r>
            <a:r>
              <a:rPr lang="pt-BR" sz="1400" dirty="0" smtClean="0"/>
              <a:t> [online]. [cit. 12.5.2013]. Dostupný na WWW: </a:t>
            </a:r>
            <a:r>
              <a:rPr lang="pt-BR" sz="1400" dirty="0" smtClean="0">
                <a:hlinkClick r:id="rId7"/>
              </a:rPr>
              <a:t>http://officeimg.vo.msecnd.net/en-us/images/MH900326472.jpg</a:t>
            </a:r>
            <a:endParaRPr lang="cs-CZ" sz="1400" dirty="0" smtClean="0"/>
          </a:p>
          <a:p>
            <a:pPr>
              <a:buNone/>
            </a:pPr>
            <a:r>
              <a:rPr lang="cs-CZ" sz="1400" dirty="0" smtClean="0"/>
              <a:t>Ovce: </a:t>
            </a:r>
            <a:r>
              <a:rPr lang="pt-BR" sz="1400" dirty="0" smtClean="0"/>
              <a:t>AUTOR NEUVEDEN. </a:t>
            </a:r>
            <a:r>
              <a:rPr lang="pt-BR" sz="1400" i="1" dirty="0" smtClean="0"/>
              <a:t>www.office.microsoft.com</a:t>
            </a:r>
            <a:r>
              <a:rPr lang="pt-BR" sz="1400" dirty="0" smtClean="0"/>
              <a:t> [online]. [cit. 12.5.2013]. Dostupný na WWW: </a:t>
            </a:r>
            <a:r>
              <a:rPr lang="pt-BR" sz="1400" dirty="0" smtClean="0">
                <a:hlinkClick r:id="rId8"/>
              </a:rPr>
              <a:t>http://officeimg.vo.msecnd.net/en-us/images/MH900417452.jpg</a:t>
            </a:r>
            <a:endParaRPr lang="cs-CZ" sz="1400" dirty="0" smtClean="0"/>
          </a:p>
          <a:p>
            <a:pPr>
              <a:buNone/>
            </a:pPr>
            <a:r>
              <a:rPr lang="cs-CZ" sz="1400" dirty="0" smtClean="0"/>
              <a:t>Kráva: </a:t>
            </a:r>
            <a:r>
              <a:rPr lang="pt-BR" sz="1400" dirty="0" smtClean="0"/>
              <a:t>AUTOR NEUVEDEN. </a:t>
            </a:r>
            <a:r>
              <a:rPr lang="pt-BR" sz="1400" i="1" dirty="0" smtClean="0"/>
              <a:t>www.office.microsoft.com</a:t>
            </a:r>
            <a:r>
              <a:rPr lang="pt-BR" sz="1400" dirty="0" smtClean="0"/>
              <a:t> [online]. [cit. 12.5.2013]. Dostupný na WWW: </a:t>
            </a:r>
            <a:r>
              <a:rPr lang="pt-BR" sz="1400" dirty="0" smtClean="0">
                <a:hlinkClick r:id="rId9"/>
              </a:rPr>
              <a:t>http://officeimg.vo.msecnd.net/en-us/images/MH900417464.jpg</a:t>
            </a:r>
            <a:endParaRPr lang="cs-CZ" sz="1400" dirty="0" smtClean="0"/>
          </a:p>
          <a:p>
            <a:pPr>
              <a:buNone/>
            </a:pPr>
            <a:r>
              <a:rPr lang="cs-CZ" sz="1400" dirty="0" smtClean="0"/>
              <a:t>Kůň: </a:t>
            </a:r>
            <a:r>
              <a:rPr lang="pt-BR" sz="1400" dirty="0" smtClean="0"/>
              <a:t>AUTOR NEUVEDEN. </a:t>
            </a:r>
            <a:r>
              <a:rPr lang="pt-BR" sz="1400" i="1" dirty="0" smtClean="0"/>
              <a:t>www.office.microsoft.com</a:t>
            </a:r>
            <a:r>
              <a:rPr lang="pt-BR" sz="1400" dirty="0" smtClean="0"/>
              <a:t> [online]. [cit. 12.5.2013]. Dostupný na WWW: </a:t>
            </a:r>
            <a:r>
              <a:rPr lang="pt-BR" sz="1400" dirty="0" smtClean="0">
                <a:hlinkClick r:id="rId10"/>
              </a:rPr>
              <a:t>http://officeimg.vo.msecnd.net/en-us/images/MH900326468.jpg</a:t>
            </a:r>
            <a:endParaRPr lang="cs-CZ" sz="1400" dirty="0" smtClean="0"/>
          </a:p>
          <a:p>
            <a:pPr>
              <a:buNone/>
            </a:pPr>
            <a:r>
              <a:rPr lang="cs-CZ" sz="1400" dirty="0" smtClean="0"/>
              <a:t>Kachna: </a:t>
            </a:r>
            <a:r>
              <a:rPr lang="pt-BR" sz="1400" dirty="0" smtClean="0"/>
              <a:t>AUTOR NEUVEDEN. </a:t>
            </a:r>
            <a:r>
              <a:rPr lang="pt-BR" sz="1400" i="1" dirty="0" smtClean="0"/>
              <a:t>www.office.microsoft.com</a:t>
            </a:r>
            <a:r>
              <a:rPr lang="pt-BR" sz="1400" dirty="0" smtClean="0"/>
              <a:t> [online]. [cit. 12.5.2013]. Dostupný na WWW: </a:t>
            </a:r>
            <a:r>
              <a:rPr lang="pt-BR" sz="1400" dirty="0" smtClean="0">
                <a:hlinkClick r:id="rId11"/>
              </a:rPr>
              <a:t>http://officeimg.vo.msecnd.net/en-us/images/MH900215495.jpg</a:t>
            </a:r>
            <a:endParaRPr lang="cs-CZ" sz="1400" dirty="0" smtClean="0"/>
          </a:p>
          <a:p>
            <a:pPr>
              <a:buNone/>
            </a:pPr>
            <a:endParaRPr lang="cs-CZ" sz="1400" dirty="0" smtClean="0"/>
          </a:p>
          <a:p>
            <a:pPr>
              <a:buNone/>
            </a:pPr>
            <a:endParaRPr lang="cs-CZ" sz="1400" dirty="0" smtClean="0"/>
          </a:p>
          <a:p>
            <a:pPr>
              <a:buNone/>
            </a:pPr>
            <a:endParaRPr lang="cs-CZ" sz="1400" dirty="0" smtClean="0"/>
          </a:p>
          <a:p>
            <a:pPr>
              <a:buNone/>
            </a:pPr>
            <a:endParaRPr lang="cs-CZ" sz="1400" dirty="0" smtClean="0"/>
          </a:p>
          <a:p>
            <a:pPr>
              <a:buNone/>
            </a:pPr>
            <a:endParaRPr lang="cs-CZ" sz="1400" dirty="0" smtClean="0"/>
          </a:p>
          <a:p>
            <a:pPr>
              <a:buNone/>
            </a:pPr>
            <a:endParaRPr lang="cs-CZ" sz="1400" dirty="0" smtClean="0"/>
          </a:p>
          <a:p>
            <a:pPr>
              <a:buNone/>
            </a:pPr>
            <a:endParaRPr lang="cs-CZ" sz="1400" dirty="0" smtClean="0"/>
          </a:p>
          <a:p>
            <a:pPr>
              <a:buNone/>
            </a:pPr>
            <a:endParaRPr lang="cs-CZ" sz="1400" dirty="0" smtClean="0"/>
          </a:p>
          <a:p>
            <a:pPr>
              <a:buNone/>
            </a:pPr>
            <a:endParaRPr lang="cs-CZ" sz="1400" dirty="0" smtClean="0"/>
          </a:p>
          <a:p>
            <a:pPr>
              <a:buNone/>
            </a:pPr>
            <a:endParaRPr lang="cs-CZ" sz="1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530352"/>
            <a:ext cx="8496944" cy="418795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400" dirty="0" smtClean="0"/>
              <a:t>Krocan: </a:t>
            </a:r>
            <a:r>
              <a:rPr lang="pt-BR" sz="1400" dirty="0" smtClean="0"/>
              <a:t>AUTOR NEUVEDEN. </a:t>
            </a:r>
            <a:r>
              <a:rPr lang="pt-BR" sz="1400" i="1" dirty="0" smtClean="0"/>
              <a:t>www.office.microsoft.com</a:t>
            </a:r>
            <a:r>
              <a:rPr lang="pt-BR" sz="1400" dirty="0" smtClean="0"/>
              <a:t> [online]. [cit. 12.5.2013]. Dostupný na WWW: </a:t>
            </a:r>
            <a:r>
              <a:rPr lang="pt-BR" sz="1400" dirty="0" smtClean="0">
                <a:hlinkClick r:id="rId2"/>
              </a:rPr>
              <a:t>http://officeimg.vo.msecnd.net/en-us/images/MH900335895.jpg</a:t>
            </a:r>
            <a:endParaRPr lang="cs-CZ" sz="1400" dirty="0" smtClean="0"/>
          </a:p>
          <a:p>
            <a:pPr>
              <a:buNone/>
            </a:pPr>
            <a:r>
              <a:rPr lang="cs-CZ" sz="1400" dirty="0" smtClean="0"/>
              <a:t>Kuře: </a:t>
            </a:r>
            <a:r>
              <a:rPr lang="pt-BR" sz="1400" dirty="0" smtClean="0"/>
              <a:t>AUTOR NEUVEDEN. </a:t>
            </a:r>
            <a:r>
              <a:rPr lang="pt-BR" sz="1400" i="1" dirty="0" smtClean="0"/>
              <a:t>www.office.microsoft.com</a:t>
            </a:r>
            <a:r>
              <a:rPr lang="pt-BR" sz="1400" dirty="0" smtClean="0"/>
              <a:t> [online]. [cit. 12.5.2013]. Dostupný na WWW: </a:t>
            </a:r>
            <a:r>
              <a:rPr lang="pt-BR" sz="1400" dirty="0" smtClean="0">
                <a:hlinkClick r:id="rId3"/>
              </a:rPr>
              <a:t>http://officeimg.vo.msecnd.net/en-us/images/MH900140533.jpg</a:t>
            </a:r>
            <a:endParaRPr lang="cs-CZ" sz="1400" dirty="0" smtClean="0"/>
          </a:p>
          <a:p>
            <a:pPr>
              <a:buNone/>
            </a:pPr>
            <a:endParaRPr lang="cs-CZ" sz="1400" dirty="0" smtClean="0"/>
          </a:p>
          <a:p>
            <a:endParaRPr lang="cs-CZ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103</TotalTime>
  <Words>463</Words>
  <Application>Microsoft Office PowerPoint</Application>
  <PresentationFormat>Předvádění na obrazovce (4:3)</PresentationFormat>
  <Paragraphs>78</Paragraphs>
  <Slides>21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2" baseType="lpstr">
      <vt:lpstr>Aspekt</vt:lpstr>
      <vt:lpstr>DIGITÁLNÍ UČEBNÍ MATERIÁL: VY_32_INOVACE_01_Aj6_04</vt:lpstr>
      <vt:lpstr>Snímek 2</vt:lpstr>
      <vt:lpstr>Snímek 3</vt:lpstr>
      <vt:lpstr>a goose</vt:lpstr>
      <vt:lpstr>a cat</vt:lpstr>
      <vt:lpstr>a dog</vt:lpstr>
      <vt:lpstr>a hen</vt:lpstr>
      <vt:lpstr>a goat</vt:lpstr>
      <vt:lpstr>a pig</vt:lpstr>
      <vt:lpstr>a sheep</vt:lpstr>
      <vt:lpstr>a cow</vt:lpstr>
      <vt:lpstr>a horse</vt:lpstr>
      <vt:lpstr>a duck</vt:lpstr>
      <vt:lpstr>a turkey</vt:lpstr>
      <vt:lpstr>a chicken</vt:lpstr>
      <vt:lpstr>Snímek 16</vt:lpstr>
      <vt:lpstr>Snímek 17</vt:lpstr>
      <vt:lpstr>Snímek 18</vt:lpstr>
      <vt:lpstr>Snímek 19</vt:lpstr>
      <vt:lpstr>Zdroje</vt:lpstr>
      <vt:lpstr>Snímek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DIGITÁLNÍ UČEBNÍ MATERIÁL: VY_32_INOVACE_01_S1Aj01</dc:title>
  <dc:creator>user</dc:creator>
  <cp:lastModifiedBy>ucitel</cp:lastModifiedBy>
  <cp:revision>14</cp:revision>
  <dcterms:created xsi:type="dcterms:W3CDTF">2012-08-08T14:24:34Z</dcterms:created>
  <dcterms:modified xsi:type="dcterms:W3CDTF">2013-05-14T11:00:02Z</dcterms:modified>
</cp:coreProperties>
</file>