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3" r:id="rId3"/>
    <p:sldId id="257" r:id="rId4"/>
    <p:sldId id="258" r:id="rId5"/>
    <p:sldId id="259" r:id="rId6"/>
    <p:sldId id="260" r:id="rId7"/>
    <p:sldId id="261" r:id="rId8"/>
    <p:sldId id="262" r:id="rId9"/>
    <p:sldId id="269" r:id="rId10"/>
    <p:sldId id="268" r:id="rId11"/>
    <p:sldId id="267" r:id="rId12"/>
    <p:sldId id="266" r:id="rId13"/>
    <p:sldId id="272" r:id="rId14"/>
    <p:sldId id="265" r:id="rId15"/>
    <p:sldId id="274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31F75-338C-41CF-846C-ACB7198FDD87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3C361-F409-4BCC-87F4-7F76F14C41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31F75-338C-41CF-846C-ACB7198FDD87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3C361-F409-4BCC-87F4-7F76F14C41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31F75-338C-41CF-846C-ACB7198FDD87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3C361-F409-4BCC-87F4-7F76F14C41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31F75-338C-41CF-846C-ACB7198FDD87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3C361-F409-4BCC-87F4-7F76F14C41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31F75-338C-41CF-846C-ACB7198FDD87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3C361-F409-4BCC-87F4-7F76F14C41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31F75-338C-41CF-846C-ACB7198FDD87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3C361-F409-4BCC-87F4-7F76F14C41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31F75-338C-41CF-846C-ACB7198FDD87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3C361-F409-4BCC-87F4-7F76F14C41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31F75-338C-41CF-846C-ACB7198FDD87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3C361-F409-4BCC-87F4-7F76F14C41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31F75-338C-41CF-846C-ACB7198FDD87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3C361-F409-4BCC-87F4-7F76F14C41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31F75-338C-41CF-846C-ACB7198FDD87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3C361-F409-4BCC-87F4-7F76F14C41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31F75-338C-41CF-846C-ACB7198FDD87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3C361-F409-4BCC-87F4-7F76F14C41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131F75-338C-41CF-846C-ACB7198FDD87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D3C361-F409-4BCC-87F4-7F76F14C41D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e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e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e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emf"/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em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img.vo.msecnd.net/en-us/images/MH900232149.jpg" TargetMode="External"/><Relationship Id="rId13" Type="http://schemas.openxmlformats.org/officeDocument/2006/relationships/hyperlink" Target="http://officeimg.vo.msecnd.net/en-us/images/MH900292032.jpg" TargetMode="External"/><Relationship Id="rId3" Type="http://schemas.openxmlformats.org/officeDocument/2006/relationships/hyperlink" Target="http://officeimg.vo.msecnd.net/en-us/images/MH900383328.jpg" TargetMode="External"/><Relationship Id="rId7" Type="http://schemas.openxmlformats.org/officeDocument/2006/relationships/hyperlink" Target="http://officeimg.vo.msecnd.net/en-us/images/MH900234324.jpg" TargetMode="External"/><Relationship Id="rId12" Type="http://schemas.openxmlformats.org/officeDocument/2006/relationships/hyperlink" Target="http://officeimg.vo.msecnd.net/en-us/images/MH900338406.jpg" TargetMode="External"/><Relationship Id="rId2" Type="http://schemas.openxmlformats.org/officeDocument/2006/relationships/hyperlink" Target="http://officeimg.vo.msecnd.net/en-us/images/MH900232151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officeimg.vo.msecnd.net/en-us/images/MH900233446.jpg" TargetMode="External"/><Relationship Id="rId11" Type="http://schemas.openxmlformats.org/officeDocument/2006/relationships/hyperlink" Target="http://officeimg.vo.msecnd.net/en-us/images/MH900436133.jpg" TargetMode="External"/><Relationship Id="rId5" Type="http://schemas.openxmlformats.org/officeDocument/2006/relationships/hyperlink" Target="http://officeimg.vo.msecnd.net/en-us/images/MH900233439.jpg" TargetMode="External"/><Relationship Id="rId15" Type="http://schemas.openxmlformats.org/officeDocument/2006/relationships/hyperlink" Target="http://officeimg.vo.msecnd.net/en-us/images/MH900059137.jpg" TargetMode="External"/><Relationship Id="rId10" Type="http://schemas.openxmlformats.org/officeDocument/2006/relationships/hyperlink" Target="http://officeimg.vo.msecnd.net/en-us/images/MH900195200.jpg" TargetMode="External"/><Relationship Id="rId4" Type="http://schemas.openxmlformats.org/officeDocument/2006/relationships/hyperlink" Target="http://officeimg.vo.msecnd.net/en-us/images/MH900083337.jpg" TargetMode="External"/><Relationship Id="rId9" Type="http://schemas.openxmlformats.org/officeDocument/2006/relationships/hyperlink" Target="http://officeimg.vo.msecnd.net/en-us/images/MH900233416.jpg" TargetMode="External"/><Relationship Id="rId14" Type="http://schemas.openxmlformats.org/officeDocument/2006/relationships/hyperlink" Target="http://officeimg.vo.msecnd.net/en-us/images/MH900198606.jp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img.vo.msecnd.net/en-us/images/MH900363270.jpg" TargetMode="External"/><Relationship Id="rId2" Type="http://schemas.openxmlformats.org/officeDocument/2006/relationships/hyperlink" Target="http://officeimg.vo.msecnd.net/en-us/images/MH900297615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officeimg.vo.msecnd.net/en-us/images/MH900045002.jpg" TargetMode="External"/><Relationship Id="rId4" Type="http://schemas.openxmlformats.org/officeDocument/2006/relationships/hyperlink" Target="http://officeimg.vo.msecnd.net/en-us/images/MH90041339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39552" y="2492896"/>
          <a:ext cx="8136904" cy="3814126"/>
        </p:xfrm>
        <a:graphic>
          <a:graphicData uri="http://schemas.openxmlformats.org/drawingml/2006/table">
            <a:tbl>
              <a:tblPr bandRow="1" bandCol="1">
                <a:tableStyleId>{5940675A-B579-460E-94D1-54222C63F5DA}</a:tableStyleId>
              </a:tblPr>
              <a:tblGrid>
                <a:gridCol w="2736304"/>
                <a:gridCol w="5400600"/>
              </a:tblGrid>
              <a:tr h="737313">
                <a:tc>
                  <a:txBody>
                    <a:bodyPr/>
                    <a:lstStyle/>
                    <a:p>
                      <a:r>
                        <a:rPr lang="cs-CZ" b="1" dirty="0" smtClean="0"/>
                        <a:t>Škola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Základní škola T.G. Masaryka </a:t>
                      </a:r>
                      <a:r>
                        <a:rPr lang="cs-CZ" b="1" dirty="0" err="1" smtClean="0"/>
                        <a:t>Komárov</a:t>
                      </a:r>
                      <a:r>
                        <a:rPr lang="cs-CZ" b="1" dirty="0" smtClean="0"/>
                        <a:t>, okres Beroun</a:t>
                      </a:r>
                      <a:endParaRPr lang="cs-CZ" b="1" dirty="0"/>
                    </a:p>
                  </a:txBody>
                  <a:tcPr/>
                </a:tc>
              </a:tr>
              <a:tr h="63198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Jméno autora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Pavla </a:t>
                      </a:r>
                      <a:r>
                        <a:rPr lang="cs-CZ" b="1" dirty="0" err="1" smtClean="0"/>
                        <a:t>Kredbová</a:t>
                      </a:r>
                      <a:endParaRPr lang="cs-CZ" b="1" dirty="0"/>
                    </a:p>
                  </a:txBody>
                  <a:tcPr/>
                </a:tc>
              </a:tr>
              <a:tr h="63198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Datum vytvoření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24.2. 2013</a:t>
                      </a:r>
                      <a:endParaRPr lang="cs-CZ" b="1" dirty="0"/>
                    </a:p>
                  </a:txBody>
                  <a:tcPr/>
                </a:tc>
              </a:tr>
              <a:tr h="59100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Vzdělávací obor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Anglický jazyk</a:t>
                      </a:r>
                      <a:endParaRPr lang="cs-CZ" b="1" dirty="0"/>
                    </a:p>
                  </a:txBody>
                  <a:tcPr/>
                </a:tc>
              </a:tr>
              <a:tr h="610919"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Tématická</a:t>
                      </a:r>
                      <a:r>
                        <a:rPr lang="cs-CZ" b="1" dirty="0" smtClean="0"/>
                        <a:t> oblast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Anglický jazyk  6. ročník</a:t>
                      </a:r>
                      <a:endParaRPr lang="cs-CZ" b="1" dirty="0"/>
                    </a:p>
                  </a:txBody>
                  <a:tcPr/>
                </a:tc>
              </a:tr>
              <a:tr h="610919">
                <a:tc>
                  <a:txBody>
                    <a:bodyPr/>
                    <a:lstStyle/>
                    <a:p>
                      <a:r>
                        <a:rPr lang="cs-CZ" b="1" dirty="0" smtClean="0"/>
                        <a:t>Téma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Past </a:t>
                      </a:r>
                      <a:r>
                        <a:rPr lang="cs-CZ" b="1" dirty="0" err="1" smtClean="0"/>
                        <a:t>simple</a:t>
                      </a:r>
                      <a:r>
                        <a:rPr lang="cs-CZ" b="1" dirty="0" smtClean="0"/>
                        <a:t> - positive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539552" y="188640"/>
            <a:ext cx="8064896" cy="1368152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683568" y="1700808"/>
            <a:ext cx="7772400" cy="4349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DIGITÁLNÍ UČEBNÍ MATERIÁL: VY_32_INOVACE_01_Aj6_06</a:t>
            </a:r>
            <a:endParaRPr kumimoji="0" lang="cs-CZ" sz="1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260648"/>
            <a:ext cx="8532440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Anotace:</a:t>
            </a:r>
          </a:p>
          <a:p>
            <a:r>
              <a:rPr lang="cs-CZ" sz="2400" dirty="0" smtClean="0">
                <a:latin typeface="Comic Sans MS" pitchFamily="66" charset="0"/>
              </a:rPr>
              <a:t>Tento materiál slouží k představení tvorby minulého času v kladných větách oznamovacích.</a:t>
            </a:r>
          </a:p>
          <a:p>
            <a:r>
              <a:rPr lang="cs-CZ" sz="2400" dirty="0" smtClean="0">
                <a:latin typeface="Comic Sans MS" pitchFamily="66" charset="0"/>
              </a:rPr>
              <a:t>Je zaměřen na pravidelná slovesa.</a:t>
            </a:r>
          </a:p>
          <a:p>
            <a:endParaRPr lang="cs-CZ" sz="2400" dirty="0" smtClean="0">
              <a:latin typeface="Comic Sans MS" pitchFamily="66" charset="0"/>
            </a:endParaRPr>
          </a:p>
          <a:p>
            <a:r>
              <a:rPr lang="cs-CZ" sz="2400" dirty="0" smtClean="0">
                <a:latin typeface="Comic Sans MS" pitchFamily="66" charset="0"/>
              </a:rPr>
              <a:t>Str. 4-6 – tyto stany slouží k představení gramatiky, obsahují teoretický návod na tvorbu daného času</a:t>
            </a:r>
          </a:p>
          <a:p>
            <a:endParaRPr lang="cs-CZ" sz="2400" dirty="0" smtClean="0">
              <a:latin typeface="Comic Sans MS" pitchFamily="66" charset="0"/>
            </a:endParaRPr>
          </a:p>
          <a:p>
            <a:r>
              <a:rPr lang="cs-CZ" sz="2400" dirty="0" smtClean="0">
                <a:latin typeface="Comic Sans MS" pitchFamily="66" charset="0"/>
              </a:rPr>
              <a:t>Str. 5 – na této straně je přehled pravidelných sloves, každé dítě si jedno sloveso vybere a vyčasuje ho v každé osobě</a:t>
            </a:r>
          </a:p>
          <a:p>
            <a:endParaRPr lang="cs-CZ" sz="2400" dirty="0" smtClean="0">
              <a:latin typeface="Comic Sans MS" pitchFamily="66" charset="0"/>
            </a:endParaRPr>
          </a:p>
          <a:p>
            <a:r>
              <a:rPr lang="cs-CZ" sz="2400" dirty="0" smtClean="0">
                <a:latin typeface="Comic Sans MS" pitchFamily="66" charset="0"/>
              </a:rPr>
              <a:t>Str. 8-13 – tyto stránky slouží k procvičování daného času, děti překládají věty do anglického jazyka.Pro kontrolu kliknou na daný obrázek a věta se jim zobrazí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1268760"/>
            <a:ext cx="8208912" cy="347787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endParaRPr lang="cs-CZ" sz="4400" b="1" cap="all" dirty="0" smtClean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Comic Sans MS" pitchFamily="66" charset="0"/>
            </a:endParaRPr>
          </a:p>
          <a:p>
            <a:pPr algn="ctr"/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>Past </a:t>
            </a:r>
            <a:r>
              <a:rPr lang="cs-CZ" sz="4400" b="1" cap="all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>simple</a:t>
            </a:r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> </a:t>
            </a:r>
            <a:r>
              <a:rPr lang="cs-CZ" sz="4400" b="1" cap="all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>regular</a:t>
            </a:r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> </a:t>
            </a:r>
            <a:r>
              <a:rPr lang="cs-CZ" sz="4400" b="1" cap="all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>verbs</a:t>
            </a:r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> – positive </a:t>
            </a:r>
            <a:r>
              <a:rPr lang="cs-CZ" sz="4400" b="1" cap="all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>and</a:t>
            </a:r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> negative </a:t>
            </a:r>
            <a:r>
              <a:rPr lang="cs-CZ" sz="4400" b="1" cap="all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>sentences</a:t>
            </a:r>
            <a:endParaRPr lang="cs-CZ" sz="4400" b="1" cap="all" dirty="0" smtClean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Comic Sans MS" pitchFamily="66" charset="0"/>
            </a:endParaRPr>
          </a:p>
          <a:p>
            <a:endParaRPr lang="cs-CZ" sz="4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79512" y="260648"/>
            <a:ext cx="8712968" cy="114300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Positive sentence – kladná věta oznamovací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79512" y="1556792"/>
            <a:ext cx="8712968" cy="5112568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algn="ctr">
              <a:buNone/>
            </a:pPr>
            <a:endParaRPr lang="cs-CZ" sz="4300" dirty="0" smtClean="0">
              <a:latin typeface="Comic Sans MS" pitchFamily="66" charset="0"/>
            </a:endParaRPr>
          </a:p>
          <a:p>
            <a:pPr algn="ctr">
              <a:buNone/>
            </a:pPr>
            <a:r>
              <a:rPr lang="cs-CZ" sz="4300" dirty="0" smtClean="0">
                <a:latin typeface="Comic Sans MS" pitchFamily="66" charset="0"/>
              </a:rPr>
              <a:t>Kladná věta v minulém čase se tvoří přidáním koncovky </a:t>
            </a:r>
            <a:r>
              <a:rPr lang="cs-CZ" sz="4300" b="1" dirty="0" smtClean="0">
                <a:solidFill>
                  <a:srgbClr val="FF0000"/>
                </a:solidFill>
                <a:latin typeface="Comic Sans MS" pitchFamily="66" charset="0"/>
              </a:rPr>
              <a:t>–ED </a:t>
            </a:r>
            <a:r>
              <a:rPr lang="cs-CZ" sz="4300" dirty="0" smtClean="0">
                <a:latin typeface="Comic Sans MS" pitchFamily="66" charset="0"/>
              </a:rPr>
              <a:t>k základnímu tvaru slovesa</a:t>
            </a:r>
          </a:p>
          <a:p>
            <a:endParaRPr lang="cs-CZ" sz="4300" dirty="0" smtClean="0">
              <a:latin typeface="Comic Sans MS" pitchFamily="66" charset="0"/>
            </a:endParaRPr>
          </a:p>
          <a:p>
            <a:pPr>
              <a:buNone/>
            </a:pPr>
            <a:r>
              <a:rPr lang="cs-CZ" sz="4400" dirty="0" smtClean="0">
                <a:latin typeface="Comic Sans MS" pitchFamily="66" charset="0"/>
              </a:rPr>
              <a:t>		LISTEN	         LISTEN</a:t>
            </a:r>
            <a:r>
              <a:rPr lang="cs-CZ" sz="4400" b="1" dirty="0" smtClean="0">
                <a:solidFill>
                  <a:srgbClr val="FF0000"/>
                </a:solidFill>
                <a:latin typeface="Comic Sans MS" pitchFamily="66" charset="0"/>
              </a:rPr>
              <a:t>ED</a:t>
            </a:r>
          </a:p>
          <a:p>
            <a:pPr>
              <a:buNone/>
            </a:pPr>
            <a:r>
              <a:rPr lang="cs-CZ" sz="4400" dirty="0" smtClean="0">
                <a:latin typeface="Comic Sans MS" pitchFamily="66" charset="0"/>
              </a:rPr>
              <a:t>		WORK                WORK</a:t>
            </a:r>
            <a:r>
              <a:rPr lang="cs-CZ" sz="4400" b="1" dirty="0" smtClean="0">
                <a:solidFill>
                  <a:srgbClr val="FF0000"/>
                </a:solidFill>
                <a:latin typeface="Comic Sans MS" pitchFamily="66" charset="0"/>
              </a:rPr>
              <a:t>ED</a:t>
            </a:r>
          </a:p>
          <a:p>
            <a:pPr>
              <a:buNone/>
            </a:pPr>
            <a:r>
              <a:rPr lang="cs-CZ" sz="4400" dirty="0" smtClean="0">
                <a:latin typeface="Comic Sans MS" pitchFamily="66" charset="0"/>
              </a:rPr>
              <a:t>		LOOK		         LOOK</a:t>
            </a:r>
            <a:r>
              <a:rPr lang="cs-CZ" sz="4400" b="1" dirty="0" smtClean="0">
                <a:solidFill>
                  <a:srgbClr val="FF0000"/>
                </a:solidFill>
                <a:latin typeface="Comic Sans MS" pitchFamily="66" charset="0"/>
              </a:rPr>
              <a:t>ED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</a:p>
          <a:p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3707904" y="5229200"/>
            <a:ext cx="93610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3707904" y="4581128"/>
            <a:ext cx="93610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3707904" y="5877272"/>
            <a:ext cx="93610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39552" y="260648"/>
            <a:ext cx="8229600" cy="114300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err="1" smtClean="0">
                <a:latin typeface="Comic Sans MS" pitchFamily="66" charset="0"/>
              </a:rPr>
              <a:t>Vyjimky</a:t>
            </a:r>
            <a:r>
              <a:rPr lang="cs-CZ" dirty="0" smtClean="0">
                <a:latin typeface="Comic Sans MS" pitchFamily="66" charset="0"/>
              </a:rPr>
              <a:t> v tvorbě minulého času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51520" y="1556792"/>
            <a:ext cx="8712968" cy="4968552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62500" lnSpcReduction="20000"/>
          </a:bodyPr>
          <a:lstStyle/>
          <a:p>
            <a:pPr algn="ctr">
              <a:buNone/>
            </a:pPr>
            <a:r>
              <a:rPr lang="cs-CZ" sz="4600" dirty="0" smtClean="0">
                <a:latin typeface="Comic Sans MS" pitchFamily="66" charset="0"/>
              </a:rPr>
              <a:t>Pokud sloveso končí na –</a:t>
            </a:r>
            <a:r>
              <a:rPr lang="cs-CZ" sz="4600" dirty="0" smtClean="0">
                <a:solidFill>
                  <a:srgbClr val="FF0000"/>
                </a:solidFill>
                <a:latin typeface="Comic Sans MS" pitchFamily="66" charset="0"/>
              </a:rPr>
              <a:t>E,</a:t>
            </a:r>
            <a:r>
              <a:rPr lang="cs-CZ" sz="4600" dirty="0" smtClean="0">
                <a:latin typeface="Comic Sans MS" pitchFamily="66" charset="0"/>
              </a:rPr>
              <a:t> přidáváme pouze koncovku –</a:t>
            </a:r>
            <a:r>
              <a:rPr lang="cs-CZ" sz="4600" dirty="0" smtClean="0">
                <a:solidFill>
                  <a:srgbClr val="FF0000"/>
                </a:solidFill>
                <a:latin typeface="Comic Sans MS" pitchFamily="66" charset="0"/>
              </a:rPr>
              <a:t>D</a:t>
            </a:r>
          </a:p>
          <a:p>
            <a:pPr>
              <a:buNone/>
            </a:pPr>
            <a:r>
              <a:rPr lang="cs-CZ" sz="4600" dirty="0">
                <a:latin typeface="Comic Sans MS" pitchFamily="66" charset="0"/>
              </a:rPr>
              <a:t> </a:t>
            </a:r>
            <a:r>
              <a:rPr lang="cs-CZ" sz="4600" dirty="0" smtClean="0">
                <a:latin typeface="Comic Sans MS" pitchFamily="66" charset="0"/>
              </a:rPr>
              <a:t>     	  </a:t>
            </a:r>
            <a:r>
              <a:rPr lang="cs-CZ" sz="4600" b="1" dirty="0" smtClean="0">
                <a:latin typeface="Comic Sans MS" pitchFamily="66" charset="0"/>
              </a:rPr>
              <a:t>LIVE		 		LIVE</a:t>
            </a:r>
            <a:r>
              <a:rPr lang="cs-CZ" sz="4600" b="1" dirty="0" smtClean="0">
                <a:solidFill>
                  <a:srgbClr val="FF0000"/>
                </a:solidFill>
                <a:latin typeface="Comic Sans MS" pitchFamily="66" charset="0"/>
              </a:rPr>
              <a:t>D</a:t>
            </a:r>
          </a:p>
          <a:p>
            <a:pPr algn="ctr">
              <a:buNone/>
            </a:pPr>
            <a:r>
              <a:rPr lang="cs-CZ" sz="4600" dirty="0" smtClean="0">
                <a:latin typeface="Comic Sans MS" pitchFamily="66" charset="0"/>
              </a:rPr>
              <a:t>Pokud je sloveso jednoslabičné a od konce je souhláska samohláska souhláska, poslední samohlásku </a:t>
            </a:r>
            <a:r>
              <a:rPr lang="cs-CZ" sz="4600" dirty="0" smtClean="0">
                <a:solidFill>
                  <a:srgbClr val="FF0000"/>
                </a:solidFill>
                <a:latin typeface="Comic Sans MS" pitchFamily="66" charset="0"/>
              </a:rPr>
              <a:t>zdvojujeme</a:t>
            </a:r>
          </a:p>
          <a:p>
            <a:pPr>
              <a:buNone/>
            </a:pPr>
            <a:r>
              <a:rPr lang="cs-CZ" sz="4600" dirty="0">
                <a:latin typeface="Comic Sans MS" pitchFamily="66" charset="0"/>
              </a:rPr>
              <a:t>	</a:t>
            </a:r>
            <a:r>
              <a:rPr lang="cs-CZ" sz="4600" dirty="0" smtClean="0">
                <a:latin typeface="Comic Sans MS" pitchFamily="66" charset="0"/>
              </a:rPr>
              <a:t>	  </a:t>
            </a:r>
            <a:r>
              <a:rPr lang="cs-CZ" sz="4600" b="1" dirty="0" smtClean="0">
                <a:latin typeface="Comic Sans MS" pitchFamily="66" charset="0"/>
              </a:rPr>
              <a:t>STOP			STOP</a:t>
            </a:r>
            <a:r>
              <a:rPr lang="cs-CZ" sz="4600" b="1" dirty="0" smtClean="0">
                <a:solidFill>
                  <a:srgbClr val="FF0000"/>
                </a:solidFill>
                <a:latin typeface="Comic Sans MS" pitchFamily="66" charset="0"/>
              </a:rPr>
              <a:t>PED</a:t>
            </a:r>
          </a:p>
          <a:p>
            <a:pPr algn="ctr">
              <a:buNone/>
            </a:pPr>
            <a:r>
              <a:rPr lang="cs-CZ" sz="4600" dirty="0" smtClean="0">
                <a:latin typeface="Comic Sans MS" pitchFamily="66" charset="0"/>
              </a:rPr>
              <a:t>Pokud sloveso končí na –Y a před ním je souhláska, měníme </a:t>
            </a:r>
            <a:r>
              <a:rPr lang="cs-CZ" sz="4600" dirty="0" smtClean="0">
                <a:solidFill>
                  <a:srgbClr val="FF0000"/>
                </a:solidFill>
                <a:latin typeface="Comic Sans MS" pitchFamily="66" charset="0"/>
              </a:rPr>
              <a:t>–Y na –I</a:t>
            </a:r>
          </a:p>
          <a:p>
            <a:pPr>
              <a:buNone/>
            </a:pPr>
            <a:r>
              <a:rPr lang="cs-CZ" sz="4600" dirty="0">
                <a:latin typeface="Comic Sans MS" pitchFamily="66" charset="0"/>
              </a:rPr>
              <a:t>	</a:t>
            </a:r>
            <a:r>
              <a:rPr lang="cs-CZ" sz="4600" dirty="0" smtClean="0">
                <a:latin typeface="Comic Sans MS" pitchFamily="66" charset="0"/>
              </a:rPr>
              <a:t>	   </a:t>
            </a:r>
            <a:r>
              <a:rPr lang="cs-CZ" sz="4600" b="1" dirty="0" smtClean="0">
                <a:latin typeface="Comic Sans MS" pitchFamily="66" charset="0"/>
              </a:rPr>
              <a:t>HURRY			HURR</a:t>
            </a:r>
            <a:r>
              <a:rPr lang="cs-CZ" sz="4600" b="1" dirty="0" smtClean="0">
                <a:solidFill>
                  <a:srgbClr val="FF0000"/>
                </a:solidFill>
                <a:latin typeface="Comic Sans MS" pitchFamily="66" charset="0"/>
              </a:rPr>
              <a:t>IED</a:t>
            </a:r>
          </a:p>
          <a:p>
            <a:pPr lvl="4">
              <a:buNone/>
            </a:pPr>
            <a:endParaRPr lang="cs-CZ" sz="3200" dirty="0" smtClean="0"/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</a:t>
            </a:r>
            <a:endParaRPr lang="cs-CZ" dirty="0"/>
          </a:p>
        </p:txBody>
      </p:sp>
      <p:cxnSp>
        <p:nvCxnSpPr>
          <p:cNvPr id="4" name="Přímá spojovací šipka 3"/>
          <p:cNvCxnSpPr/>
          <p:nvPr/>
        </p:nvCxnSpPr>
        <p:spPr>
          <a:xfrm>
            <a:off x="3707904" y="2492896"/>
            <a:ext cx="93610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5" name="Přímá spojovací šipka 4"/>
          <p:cNvCxnSpPr/>
          <p:nvPr/>
        </p:nvCxnSpPr>
        <p:spPr>
          <a:xfrm>
            <a:off x="3563888" y="5373216"/>
            <a:ext cx="93610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3635896" y="4149080"/>
            <a:ext cx="93610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>
                <a:latin typeface="Comic Sans MS" pitchFamily="66" charset="0"/>
              </a:rPr>
              <a:t>Časování slovesa v minulém čase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400" dirty="0" smtClean="0">
                <a:latin typeface="Comic Sans MS" pitchFamily="66" charset="0"/>
              </a:rPr>
              <a:t>I </a:t>
            </a:r>
            <a:r>
              <a:rPr lang="cs-CZ" sz="4400" dirty="0" err="1" smtClean="0">
                <a:latin typeface="Comic Sans MS" pitchFamily="66" charset="0"/>
              </a:rPr>
              <a:t>play</a:t>
            </a:r>
            <a:r>
              <a:rPr lang="cs-CZ" sz="4400" dirty="0" err="1" smtClean="0">
                <a:solidFill>
                  <a:srgbClr val="FF0000"/>
                </a:solidFill>
                <a:latin typeface="Comic Sans MS" pitchFamily="66" charset="0"/>
              </a:rPr>
              <a:t>ed</a:t>
            </a:r>
            <a:r>
              <a:rPr lang="cs-CZ" sz="4400" dirty="0" smtClean="0">
                <a:latin typeface="Comic Sans MS" pitchFamily="66" charset="0"/>
              </a:rPr>
              <a:t>			</a:t>
            </a:r>
            <a:r>
              <a:rPr lang="cs-CZ" sz="4400" dirty="0" err="1" smtClean="0">
                <a:latin typeface="Comic Sans MS" pitchFamily="66" charset="0"/>
              </a:rPr>
              <a:t>We</a:t>
            </a:r>
            <a:r>
              <a:rPr lang="cs-CZ" sz="4400" dirty="0" smtClean="0">
                <a:latin typeface="Comic Sans MS" pitchFamily="66" charset="0"/>
              </a:rPr>
              <a:t> </a:t>
            </a:r>
            <a:r>
              <a:rPr lang="cs-CZ" sz="4400" dirty="0" err="1" smtClean="0">
                <a:latin typeface="Comic Sans MS" pitchFamily="66" charset="0"/>
              </a:rPr>
              <a:t>play</a:t>
            </a:r>
            <a:r>
              <a:rPr lang="cs-CZ" sz="4400" dirty="0" err="1" smtClean="0">
                <a:solidFill>
                  <a:srgbClr val="FF0000"/>
                </a:solidFill>
                <a:latin typeface="Comic Sans MS" pitchFamily="66" charset="0"/>
              </a:rPr>
              <a:t>ed</a:t>
            </a:r>
            <a:endParaRPr lang="cs-CZ" sz="4400" dirty="0" smtClean="0">
              <a:solidFill>
                <a:srgbClr val="FF0000"/>
              </a:solidFill>
              <a:latin typeface="Comic Sans MS" pitchFamily="66" charset="0"/>
            </a:endParaRPr>
          </a:p>
          <a:p>
            <a:r>
              <a:rPr lang="cs-CZ" sz="4400" dirty="0" err="1" smtClean="0">
                <a:latin typeface="Comic Sans MS" pitchFamily="66" charset="0"/>
              </a:rPr>
              <a:t>You</a:t>
            </a:r>
            <a:r>
              <a:rPr lang="cs-CZ" sz="4400" dirty="0" smtClean="0">
                <a:latin typeface="Comic Sans MS" pitchFamily="66" charset="0"/>
              </a:rPr>
              <a:t> </a:t>
            </a:r>
            <a:r>
              <a:rPr lang="cs-CZ" sz="4400" dirty="0" err="1" smtClean="0">
                <a:latin typeface="Comic Sans MS" pitchFamily="66" charset="0"/>
              </a:rPr>
              <a:t>play</a:t>
            </a:r>
            <a:r>
              <a:rPr lang="cs-CZ" sz="4400" dirty="0" err="1" smtClean="0">
                <a:solidFill>
                  <a:srgbClr val="FF0000"/>
                </a:solidFill>
                <a:latin typeface="Comic Sans MS" pitchFamily="66" charset="0"/>
              </a:rPr>
              <a:t>ed</a:t>
            </a:r>
            <a:r>
              <a:rPr lang="cs-CZ" sz="4400" dirty="0" smtClean="0">
                <a:latin typeface="Comic Sans MS" pitchFamily="66" charset="0"/>
              </a:rPr>
              <a:t>		</a:t>
            </a:r>
            <a:r>
              <a:rPr lang="cs-CZ" sz="4400" dirty="0" err="1" smtClean="0">
                <a:latin typeface="Comic Sans MS" pitchFamily="66" charset="0"/>
              </a:rPr>
              <a:t>You</a:t>
            </a:r>
            <a:r>
              <a:rPr lang="cs-CZ" sz="4400" dirty="0" smtClean="0">
                <a:latin typeface="Comic Sans MS" pitchFamily="66" charset="0"/>
              </a:rPr>
              <a:t> </a:t>
            </a:r>
            <a:r>
              <a:rPr lang="cs-CZ" sz="4400" dirty="0" err="1" smtClean="0">
                <a:latin typeface="Comic Sans MS" pitchFamily="66" charset="0"/>
              </a:rPr>
              <a:t>play</a:t>
            </a:r>
            <a:r>
              <a:rPr lang="cs-CZ" sz="4400" dirty="0" err="1" smtClean="0">
                <a:solidFill>
                  <a:srgbClr val="FF0000"/>
                </a:solidFill>
                <a:latin typeface="Comic Sans MS" pitchFamily="66" charset="0"/>
              </a:rPr>
              <a:t>ed</a:t>
            </a:r>
            <a:endParaRPr lang="cs-CZ" sz="4400" dirty="0" smtClean="0">
              <a:solidFill>
                <a:srgbClr val="FF0000"/>
              </a:solidFill>
              <a:latin typeface="Comic Sans MS" pitchFamily="66" charset="0"/>
            </a:endParaRPr>
          </a:p>
          <a:p>
            <a:r>
              <a:rPr lang="cs-CZ" sz="4400" dirty="0" smtClean="0">
                <a:latin typeface="Comic Sans MS" pitchFamily="66" charset="0"/>
              </a:rPr>
              <a:t>He </a:t>
            </a:r>
            <a:r>
              <a:rPr lang="cs-CZ" sz="4400" dirty="0" err="1" smtClean="0">
                <a:latin typeface="Comic Sans MS" pitchFamily="66" charset="0"/>
              </a:rPr>
              <a:t>play</a:t>
            </a:r>
            <a:r>
              <a:rPr lang="cs-CZ" sz="4400" dirty="0" err="1" smtClean="0">
                <a:solidFill>
                  <a:srgbClr val="FF0000"/>
                </a:solidFill>
                <a:latin typeface="Comic Sans MS" pitchFamily="66" charset="0"/>
              </a:rPr>
              <a:t>ed</a:t>
            </a:r>
            <a:r>
              <a:rPr lang="cs-CZ" sz="4400" dirty="0" smtClean="0">
                <a:latin typeface="Comic Sans MS" pitchFamily="66" charset="0"/>
              </a:rPr>
              <a:t>		</a:t>
            </a:r>
            <a:r>
              <a:rPr lang="cs-CZ" sz="4400" dirty="0" err="1" smtClean="0">
                <a:latin typeface="Comic Sans MS" pitchFamily="66" charset="0"/>
              </a:rPr>
              <a:t>They</a:t>
            </a:r>
            <a:r>
              <a:rPr lang="cs-CZ" sz="4400" dirty="0" smtClean="0">
                <a:latin typeface="Comic Sans MS" pitchFamily="66" charset="0"/>
              </a:rPr>
              <a:t> </a:t>
            </a:r>
            <a:r>
              <a:rPr lang="cs-CZ" sz="4400" dirty="0" err="1" smtClean="0">
                <a:latin typeface="Comic Sans MS" pitchFamily="66" charset="0"/>
              </a:rPr>
              <a:t>play</a:t>
            </a:r>
            <a:r>
              <a:rPr lang="cs-CZ" sz="4400" dirty="0" err="1" smtClean="0">
                <a:solidFill>
                  <a:srgbClr val="FF0000"/>
                </a:solidFill>
                <a:latin typeface="Comic Sans MS" pitchFamily="66" charset="0"/>
              </a:rPr>
              <a:t>ed</a:t>
            </a:r>
            <a:endParaRPr lang="cs-CZ" sz="4400" dirty="0" smtClean="0">
              <a:solidFill>
                <a:srgbClr val="FF0000"/>
              </a:solidFill>
              <a:latin typeface="Comic Sans MS" pitchFamily="66" charset="0"/>
            </a:endParaRPr>
          </a:p>
          <a:p>
            <a:r>
              <a:rPr lang="cs-CZ" sz="4400" dirty="0" err="1" smtClean="0">
                <a:latin typeface="Comic Sans MS" pitchFamily="66" charset="0"/>
              </a:rPr>
              <a:t>She</a:t>
            </a:r>
            <a:r>
              <a:rPr lang="cs-CZ" sz="4400" dirty="0" smtClean="0">
                <a:latin typeface="Comic Sans MS" pitchFamily="66" charset="0"/>
              </a:rPr>
              <a:t> </a:t>
            </a:r>
            <a:r>
              <a:rPr lang="cs-CZ" sz="4400" dirty="0" err="1" smtClean="0">
                <a:latin typeface="Comic Sans MS" pitchFamily="66" charset="0"/>
              </a:rPr>
              <a:t>play</a:t>
            </a:r>
            <a:r>
              <a:rPr lang="cs-CZ" sz="4400" dirty="0" err="1" smtClean="0">
                <a:solidFill>
                  <a:srgbClr val="FF0000"/>
                </a:solidFill>
                <a:latin typeface="Comic Sans MS" pitchFamily="66" charset="0"/>
              </a:rPr>
              <a:t>ed</a:t>
            </a:r>
            <a:r>
              <a:rPr lang="cs-CZ" sz="4400" dirty="0" smtClean="0">
                <a:latin typeface="Comic Sans MS" pitchFamily="66" charset="0"/>
              </a:rPr>
              <a:t>		</a:t>
            </a:r>
          </a:p>
          <a:p>
            <a:r>
              <a:rPr lang="cs-CZ" sz="4400" dirty="0" err="1" smtClean="0">
                <a:latin typeface="Comic Sans MS" pitchFamily="66" charset="0"/>
              </a:rPr>
              <a:t>It</a:t>
            </a:r>
            <a:r>
              <a:rPr lang="cs-CZ" sz="4400" dirty="0" smtClean="0">
                <a:latin typeface="Comic Sans MS" pitchFamily="66" charset="0"/>
              </a:rPr>
              <a:t> </a:t>
            </a:r>
            <a:r>
              <a:rPr lang="cs-CZ" sz="4400" dirty="0" err="1" smtClean="0">
                <a:latin typeface="Comic Sans MS" pitchFamily="66" charset="0"/>
              </a:rPr>
              <a:t>play</a:t>
            </a:r>
            <a:r>
              <a:rPr lang="cs-CZ" sz="4400" dirty="0" err="1" smtClean="0">
                <a:solidFill>
                  <a:srgbClr val="FF0000"/>
                </a:solidFill>
                <a:latin typeface="Comic Sans MS" pitchFamily="66" charset="0"/>
              </a:rPr>
              <a:t>ed</a:t>
            </a:r>
            <a:endParaRPr lang="cs-CZ" sz="4400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7200" b="1" dirty="0" smtClean="0">
                <a:latin typeface="Comic Sans MS" pitchFamily="66" charset="0"/>
              </a:rPr>
              <a:t>ÚKOL</a:t>
            </a:r>
            <a:endParaRPr lang="cs-CZ" sz="7200" b="1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lvl="1">
              <a:buFont typeface="Arial" pitchFamily="34" charset="0"/>
              <a:buChar char="•"/>
            </a:pPr>
            <a:r>
              <a:rPr lang="cs-CZ" sz="2400" b="1" dirty="0" smtClean="0">
                <a:latin typeface="Comic Sans MS" pitchFamily="66" charset="0"/>
              </a:rPr>
              <a:t>Vyčasuj následující slovesa v minulém čase prostém</a:t>
            </a:r>
          </a:p>
          <a:p>
            <a:pPr lvl="1">
              <a:buNone/>
            </a:pPr>
            <a:r>
              <a:rPr lang="cs-CZ" dirty="0" smtClean="0">
                <a:latin typeface="Comic Sans MS" pitchFamily="66" charset="0"/>
              </a:rPr>
              <a:t>COOK			DANCE		CLEAN</a:t>
            </a:r>
          </a:p>
          <a:p>
            <a:pPr lvl="1">
              <a:buNone/>
            </a:pPr>
            <a:r>
              <a:rPr lang="cs-CZ" dirty="0" smtClean="0">
                <a:latin typeface="Comic Sans MS" pitchFamily="66" charset="0"/>
              </a:rPr>
              <a:t>WASH			JUMP		HELP</a:t>
            </a:r>
          </a:p>
          <a:p>
            <a:pPr lvl="1">
              <a:buNone/>
            </a:pPr>
            <a:r>
              <a:rPr lang="cs-CZ" dirty="0" smtClean="0">
                <a:latin typeface="Comic Sans MS" pitchFamily="66" charset="0"/>
              </a:rPr>
              <a:t>CLOSE			PAINT		WALK</a:t>
            </a:r>
          </a:p>
          <a:p>
            <a:pPr lvl="1">
              <a:buNone/>
            </a:pPr>
            <a:r>
              <a:rPr lang="cs-CZ" dirty="0" smtClean="0">
                <a:latin typeface="Comic Sans MS" pitchFamily="66" charset="0"/>
              </a:rPr>
              <a:t>FINISH		LIVE			VISIT</a:t>
            </a:r>
          </a:p>
          <a:p>
            <a:pPr lvl="1">
              <a:buNone/>
            </a:pPr>
            <a:r>
              <a:rPr lang="cs-CZ" dirty="0" smtClean="0">
                <a:latin typeface="Comic Sans MS" pitchFamily="66" charset="0"/>
              </a:rPr>
              <a:t>STOP			LOVE		KISS</a:t>
            </a:r>
          </a:p>
          <a:p>
            <a:pPr lvl="1">
              <a:buNone/>
            </a:pPr>
            <a:r>
              <a:rPr lang="cs-CZ" dirty="0" smtClean="0">
                <a:latin typeface="Comic Sans MS" pitchFamily="66" charset="0"/>
              </a:rPr>
              <a:t>START			PRINT		LISTEN</a:t>
            </a:r>
          </a:p>
          <a:p>
            <a:pPr lvl="1">
              <a:buNone/>
            </a:pPr>
            <a:r>
              <a:rPr lang="cs-CZ" dirty="0" smtClean="0">
                <a:latin typeface="Comic Sans MS" pitchFamily="66" charset="0"/>
              </a:rPr>
              <a:t>WATCH			ENJOY	 	SMILE</a:t>
            </a:r>
            <a:endParaRPr lang="cs-CZ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188640"/>
            <a:ext cx="8424936" cy="83099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Přelož věty do anglického jazyka, pro kontrolu klikni </a:t>
            </a:r>
          </a:p>
          <a:p>
            <a:r>
              <a:rPr lang="cs-CZ" sz="2400" b="1" dirty="0" smtClean="0">
                <a:latin typeface="Comic Sans MS" pitchFamily="66" charset="0"/>
              </a:rPr>
              <a:t>na příslušný obrázek,ukáže se ti správné řešení</a:t>
            </a:r>
            <a:endParaRPr lang="cs-CZ" sz="2400" b="1" dirty="0">
              <a:latin typeface="Comic Sans MS" pitchFamily="66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268760"/>
            <a:ext cx="2160240" cy="14852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3140968"/>
            <a:ext cx="2088232" cy="14909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4869160"/>
            <a:ext cx="1930019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Obdélník 7"/>
          <p:cNvSpPr/>
          <p:nvPr/>
        </p:nvSpPr>
        <p:spPr>
          <a:xfrm>
            <a:off x="2915816" y="1268760"/>
            <a:ext cx="5976664" cy="57606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Oni koukali včera na televizi.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915816" y="1988840"/>
            <a:ext cx="5976664" cy="57606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They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watched</a:t>
            </a:r>
            <a:r>
              <a:rPr lang="cs-CZ" sz="2400" b="1" dirty="0" smtClean="0">
                <a:latin typeface="Comic Sans MS" pitchFamily="66" charset="0"/>
              </a:rPr>
              <a:t> TV </a:t>
            </a:r>
            <a:r>
              <a:rPr lang="cs-CZ" sz="2400" b="1" dirty="0" err="1" smtClean="0">
                <a:latin typeface="Comic Sans MS" pitchFamily="66" charset="0"/>
              </a:rPr>
              <a:t>yesterday</a:t>
            </a:r>
            <a:r>
              <a:rPr lang="cs-CZ" sz="2400" b="1" dirty="0" smtClean="0">
                <a:latin typeface="Comic Sans MS" pitchFamily="66" charset="0"/>
              </a:rPr>
              <a:t>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915816" y="3140968"/>
            <a:ext cx="5976664" cy="57606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On poslouchal hudbu včera večer.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915816" y="5085184"/>
            <a:ext cx="5904656" cy="57606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Ona ho políbila na svatbě minulý rok.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915816" y="3933056"/>
            <a:ext cx="5976664" cy="57606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He </a:t>
            </a:r>
            <a:r>
              <a:rPr lang="cs-CZ" sz="2000" b="1" dirty="0" err="1" smtClean="0">
                <a:latin typeface="Comic Sans MS" pitchFamily="66" charset="0"/>
              </a:rPr>
              <a:t>listened</a:t>
            </a:r>
            <a:r>
              <a:rPr lang="cs-CZ" sz="2000" b="1" dirty="0" smtClean="0">
                <a:latin typeface="Comic Sans MS" pitchFamily="66" charset="0"/>
              </a:rPr>
              <a:t> to </a:t>
            </a:r>
            <a:r>
              <a:rPr lang="cs-CZ" sz="2000" b="1" dirty="0" err="1" smtClean="0">
                <a:latin typeface="Comic Sans MS" pitchFamily="66" charset="0"/>
              </a:rPr>
              <a:t>the</a:t>
            </a:r>
            <a:r>
              <a:rPr lang="cs-CZ" sz="2000" b="1" dirty="0" smtClean="0">
                <a:latin typeface="Comic Sans MS" pitchFamily="66" charset="0"/>
              </a:rPr>
              <a:t> music </a:t>
            </a:r>
            <a:r>
              <a:rPr lang="cs-CZ" sz="2000" b="1" dirty="0" err="1" smtClean="0">
                <a:latin typeface="Comic Sans MS" pitchFamily="66" charset="0"/>
              </a:rPr>
              <a:t>yesterday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evening</a:t>
            </a:r>
            <a:r>
              <a:rPr lang="cs-CZ" sz="2000" b="1" dirty="0" smtClean="0">
                <a:latin typeface="Comic Sans MS" pitchFamily="66" charset="0"/>
              </a:rPr>
              <a:t>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915816" y="5877272"/>
            <a:ext cx="5904656" cy="57606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latin typeface="Comic Sans MS" pitchFamily="66" charset="0"/>
              </a:rPr>
              <a:t>She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kissed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him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at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the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wedding</a:t>
            </a:r>
            <a:r>
              <a:rPr lang="cs-CZ" sz="2000" b="1" dirty="0" smtClean="0">
                <a:latin typeface="Comic Sans MS" pitchFamily="66" charset="0"/>
              </a:rPr>
              <a:t> last </a:t>
            </a:r>
            <a:r>
              <a:rPr lang="cs-CZ" sz="2000" b="1" dirty="0" err="1" smtClean="0">
                <a:latin typeface="Comic Sans MS" pitchFamily="66" charset="0"/>
              </a:rPr>
              <a:t>year</a:t>
            </a:r>
            <a:r>
              <a:rPr lang="cs-CZ" sz="2000" b="1" dirty="0" smtClean="0">
                <a:latin typeface="Comic Sans MS" pitchFamily="66" charset="0"/>
              </a:rPr>
              <a:t>.</a:t>
            </a:r>
            <a:endParaRPr lang="cs-CZ" sz="20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</p:childTnLst>
        </p:cTn>
      </p:par>
    </p:tnLst>
    <p:bldLst>
      <p:bldP spid="9" grpId="0" animBg="1"/>
      <p:bldP spid="12" grpId="0" animBg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188640"/>
            <a:ext cx="8424936" cy="83099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Přelož věty do anglického jazyka, pro kontrolu klikni </a:t>
            </a:r>
          </a:p>
          <a:p>
            <a:r>
              <a:rPr lang="cs-CZ" sz="2400" b="1" dirty="0" smtClean="0">
                <a:latin typeface="Comic Sans MS" pitchFamily="66" charset="0"/>
              </a:rPr>
              <a:t>na příslušný obrázek,ukáže se ti správné řešení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915816" y="1268760"/>
            <a:ext cx="5976664" cy="57606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Ona vařila dort minulé pondělí.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915816" y="1988840"/>
            <a:ext cx="5976664" cy="57606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She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cooked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the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cake</a:t>
            </a:r>
            <a:r>
              <a:rPr lang="cs-CZ" sz="2400" b="1" dirty="0" smtClean="0">
                <a:latin typeface="Comic Sans MS" pitchFamily="66" charset="0"/>
              </a:rPr>
              <a:t> last </a:t>
            </a:r>
            <a:r>
              <a:rPr lang="cs-CZ" sz="2400" b="1" dirty="0" err="1" smtClean="0">
                <a:latin typeface="Comic Sans MS" pitchFamily="66" charset="0"/>
              </a:rPr>
              <a:t>Monday</a:t>
            </a:r>
            <a:r>
              <a:rPr lang="cs-CZ" sz="2400" b="1" dirty="0" smtClean="0">
                <a:latin typeface="Comic Sans MS" pitchFamily="66" charset="0"/>
              </a:rPr>
              <a:t>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915816" y="3140968"/>
            <a:ext cx="5976664" cy="57606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Oni tančili minulý měsíc na koncertě.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915816" y="5085184"/>
            <a:ext cx="5904656" cy="57606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Jim a </a:t>
            </a:r>
            <a:r>
              <a:rPr lang="cs-CZ" sz="2000" b="1" dirty="0" err="1" smtClean="0">
                <a:latin typeface="Comic Sans MS" pitchFamily="66" charset="0"/>
              </a:rPr>
              <a:t>Lucy</a:t>
            </a:r>
            <a:r>
              <a:rPr lang="cs-CZ" sz="2000" b="1" dirty="0" smtClean="0">
                <a:latin typeface="Comic Sans MS" pitchFamily="66" charset="0"/>
              </a:rPr>
              <a:t> se procházeli po pláži na dovolené.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915816" y="3933056"/>
            <a:ext cx="5976664" cy="57606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latin typeface="Comic Sans MS" pitchFamily="66" charset="0"/>
              </a:rPr>
              <a:t>They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danced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at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the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concert</a:t>
            </a:r>
            <a:r>
              <a:rPr lang="cs-CZ" sz="2000" b="1" dirty="0" smtClean="0">
                <a:latin typeface="Comic Sans MS" pitchFamily="66" charset="0"/>
              </a:rPr>
              <a:t> last </a:t>
            </a:r>
            <a:r>
              <a:rPr lang="cs-CZ" sz="2000" b="1" dirty="0" err="1" smtClean="0">
                <a:latin typeface="Comic Sans MS" pitchFamily="66" charset="0"/>
              </a:rPr>
              <a:t>month</a:t>
            </a:r>
            <a:r>
              <a:rPr lang="cs-CZ" sz="2000" b="1" dirty="0" smtClean="0">
                <a:latin typeface="Comic Sans MS" pitchFamily="66" charset="0"/>
              </a:rPr>
              <a:t>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915816" y="5877272"/>
            <a:ext cx="5904656" cy="57606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Jim </a:t>
            </a:r>
            <a:r>
              <a:rPr lang="cs-CZ" sz="2000" b="1" dirty="0" err="1" smtClean="0">
                <a:latin typeface="Comic Sans MS" pitchFamily="66" charset="0"/>
              </a:rPr>
              <a:t>and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Lucy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walked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at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the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beach</a:t>
            </a:r>
            <a:r>
              <a:rPr lang="cs-CZ" sz="2000" b="1" dirty="0" smtClean="0">
                <a:latin typeface="Comic Sans MS" pitchFamily="66" charset="0"/>
              </a:rPr>
              <a:t> on </a:t>
            </a:r>
            <a:r>
              <a:rPr lang="cs-CZ" sz="2000" b="1" dirty="0" err="1" smtClean="0">
                <a:latin typeface="Comic Sans MS" pitchFamily="66" charset="0"/>
              </a:rPr>
              <a:t>holiday</a:t>
            </a:r>
            <a:r>
              <a:rPr lang="cs-CZ" sz="2000" b="1" dirty="0" smtClean="0">
                <a:latin typeface="Comic Sans MS" pitchFamily="66" charset="0"/>
              </a:rPr>
              <a:t>.</a:t>
            </a:r>
            <a:endParaRPr lang="cs-CZ" sz="2000" b="1" dirty="0">
              <a:latin typeface="Comic Sans MS" pitchFamily="66" charset="0"/>
            </a:endParaRPr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196752"/>
            <a:ext cx="1804988" cy="16340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2996952"/>
            <a:ext cx="1466156" cy="15121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4725144"/>
            <a:ext cx="2123183" cy="16869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9" grpId="0" animBg="1"/>
      <p:bldP spid="12" grpId="0" animBg="1"/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188640"/>
            <a:ext cx="8424936" cy="83099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Přelož věty do anglického jazyka, pro kontrolu klikni </a:t>
            </a:r>
          </a:p>
          <a:p>
            <a:r>
              <a:rPr lang="cs-CZ" sz="2400" b="1" dirty="0" smtClean="0">
                <a:latin typeface="Comic Sans MS" pitchFamily="66" charset="0"/>
              </a:rPr>
              <a:t>na příslušný obrázek,ukáže se ti správné řešení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915816" y="1268760"/>
            <a:ext cx="5976664" cy="57606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Tom večer vybarvoval obrázky.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915816" y="1988840"/>
            <a:ext cx="5976664" cy="57606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Tom </a:t>
            </a:r>
            <a:r>
              <a:rPr lang="cs-CZ" sz="2000" b="1" dirty="0" err="1" smtClean="0">
                <a:latin typeface="Comic Sans MS" pitchFamily="66" charset="0"/>
              </a:rPr>
              <a:t>coloured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the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pictures</a:t>
            </a:r>
            <a:r>
              <a:rPr lang="cs-CZ" sz="2000" b="1" dirty="0" smtClean="0">
                <a:latin typeface="Comic Sans MS" pitchFamily="66" charset="0"/>
              </a:rPr>
              <a:t> in </a:t>
            </a:r>
            <a:r>
              <a:rPr lang="cs-CZ" sz="2000" b="1" dirty="0" err="1" smtClean="0">
                <a:latin typeface="Comic Sans MS" pitchFamily="66" charset="0"/>
              </a:rPr>
              <a:t>the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evening</a:t>
            </a:r>
            <a:r>
              <a:rPr lang="cs-CZ" sz="2400" b="1" dirty="0" smtClean="0">
                <a:latin typeface="Comic Sans MS" pitchFamily="66" charset="0"/>
              </a:rPr>
              <a:t>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915816" y="3140968"/>
            <a:ext cx="5976664" cy="57606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Maminka pracovala v noci na počítači.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915816" y="5085184"/>
            <a:ext cx="5904656" cy="57606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V roce 1999 jsme navštívili Londýn.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915816" y="3933056"/>
            <a:ext cx="5976664" cy="57606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My </a:t>
            </a:r>
            <a:r>
              <a:rPr lang="cs-CZ" sz="2000" b="1" dirty="0" err="1" smtClean="0">
                <a:latin typeface="Comic Sans MS" pitchFamily="66" charset="0"/>
              </a:rPr>
              <a:t>mother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worked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at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the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computer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at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night</a:t>
            </a:r>
            <a:r>
              <a:rPr lang="cs-CZ" sz="2000" b="1" dirty="0" smtClean="0">
                <a:latin typeface="Comic Sans MS" pitchFamily="66" charset="0"/>
              </a:rPr>
              <a:t>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987824" y="5877272"/>
            <a:ext cx="5904656" cy="57606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We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visited</a:t>
            </a:r>
            <a:r>
              <a:rPr lang="cs-CZ" sz="2400" b="1" dirty="0" smtClean="0">
                <a:latin typeface="Comic Sans MS" pitchFamily="66" charset="0"/>
              </a:rPr>
              <a:t> London in 1999</a:t>
            </a:r>
            <a:r>
              <a:rPr lang="cs-CZ" sz="2000" b="1" dirty="0" smtClean="0">
                <a:latin typeface="Comic Sans MS" pitchFamily="66" charset="0"/>
              </a:rPr>
              <a:t>.</a:t>
            </a:r>
            <a:endParaRPr lang="cs-CZ" sz="2000" b="1" dirty="0">
              <a:latin typeface="Comic Sans MS" pitchFamily="66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196752"/>
            <a:ext cx="1584176" cy="14092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5" y="2852936"/>
            <a:ext cx="1728192" cy="17012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4653136"/>
            <a:ext cx="1728192" cy="1754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</p:childTnLst>
        </p:cTn>
      </p:par>
    </p:tnLst>
    <p:bldLst>
      <p:bldP spid="9" grpId="0" animBg="1"/>
      <p:bldP spid="12" grpId="0" animBg="1"/>
      <p:bldP spid="1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188640"/>
            <a:ext cx="8424936" cy="83099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Přelož věty do anglického jazyka, pro kontrolu klikni </a:t>
            </a:r>
          </a:p>
          <a:p>
            <a:r>
              <a:rPr lang="cs-CZ" sz="2400" b="1" dirty="0" smtClean="0">
                <a:latin typeface="Comic Sans MS" pitchFamily="66" charset="0"/>
              </a:rPr>
              <a:t>na příslušný obrázek,ukáže se ti správné řešení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915816" y="1268760"/>
            <a:ext cx="5976664" cy="57606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Před minutou otevřel okno.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915816" y="1988840"/>
            <a:ext cx="5976664" cy="57606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He </a:t>
            </a:r>
            <a:r>
              <a:rPr lang="cs-CZ" sz="2400" b="1" dirty="0" err="1" smtClean="0">
                <a:latin typeface="Comic Sans MS" pitchFamily="66" charset="0"/>
              </a:rPr>
              <a:t>opened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the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window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one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minute</a:t>
            </a:r>
            <a:r>
              <a:rPr lang="cs-CZ" sz="2400" b="1" dirty="0" smtClean="0">
                <a:latin typeface="Comic Sans MS" pitchFamily="66" charset="0"/>
              </a:rPr>
              <a:t> ago.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915816" y="3140968"/>
            <a:ext cx="5976664" cy="57606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Tatínek uklidil včera zahradu.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915816" y="5085184"/>
            <a:ext cx="5904656" cy="57606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Pomohla jsem mamince s obědem.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915816" y="3933056"/>
            <a:ext cx="5976664" cy="57606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My </a:t>
            </a:r>
            <a:r>
              <a:rPr lang="cs-CZ" sz="2400" b="1" dirty="0" err="1" smtClean="0">
                <a:latin typeface="Comic Sans MS" pitchFamily="66" charset="0"/>
              </a:rPr>
              <a:t>dad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cleaned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the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garden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yesterday</a:t>
            </a:r>
            <a:r>
              <a:rPr lang="cs-CZ" sz="2000" b="1" dirty="0" smtClean="0">
                <a:latin typeface="Comic Sans MS" pitchFamily="66" charset="0"/>
              </a:rPr>
              <a:t>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915816" y="5877272"/>
            <a:ext cx="5904656" cy="57606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I </a:t>
            </a:r>
            <a:r>
              <a:rPr lang="cs-CZ" sz="2400" b="1" dirty="0" err="1" smtClean="0">
                <a:latin typeface="Comic Sans MS" pitchFamily="66" charset="0"/>
              </a:rPr>
              <a:t>helped</a:t>
            </a:r>
            <a:r>
              <a:rPr lang="cs-CZ" sz="2400" b="1" dirty="0" smtClean="0">
                <a:latin typeface="Comic Sans MS" pitchFamily="66" charset="0"/>
              </a:rPr>
              <a:t> my </a:t>
            </a:r>
            <a:r>
              <a:rPr lang="cs-CZ" sz="2400" b="1" dirty="0" err="1" smtClean="0">
                <a:latin typeface="Comic Sans MS" pitchFamily="66" charset="0"/>
              </a:rPr>
              <a:t>mum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with</a:t>
            </a:r>
            <a:r>
              <a:rPr lang="cs-CZ" sz="2400" b="1" dirty="0" smtClean="0">
                <a:latin typeface="Comic Sans MS" pitchFamily="66" charset="0"/>
              </a:rPr>
              <a:t> lunch</a:t>
            </a:r>
            <a:r>
              <a:rPr lang="cs-CZ" sz="2000" b="1" dirty="0" smtClean="0">
                <a:latin typeface="Comic Sans MS" pitchFamily="66" charset="0"/>
              </a:rPr>
              <a:t>.</a:t>
            </a:r>
            <a:endParaRPr lang="cs-CZ" sz="2000" b="1" dirty="0">
              <a:latin typeface="Comic Sans MS" pitchFamily="66" charset="0"/>
            </a:endParaRPr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4581128"/>
            <a:ext cx="1933575" cy="19557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2780928"/>
            <a:ext cx="1531604" cy="15661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1052736"/>
            <a:ext cx="1872208" cy="16075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0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7"/>
                  </p:tgtEl>
                </p:cond>
              </p:nextCondLst>
            </p:seq>
          </p:childTnLst>
        </p:cTn>
      </p:par>
    </p:tnLst>
    <p:bldLst>
      <p:bldP spid="9" grpId="0" animBg="1"/>
      <p:bldP spid="12" grpId="0" animBg="1"/>
      <p:bldP spid="1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188640"/>
            <a:ext cx="8424936" cy="83099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Přelož věty do anglického jazyka, pro kontrolu klikni </a:t>
            </a:r>
          </a:p>
          <a:p>
            <a:r>
              <a:rPr lang="cs-CZ" sz="2400" b="1" dirty="0" smtClean="0">
                <a:latin typeface="Comic Sans MS" pitchFamily="66" charset="0"/>
              </a:rPr>
              <a:t>na příslušný obrázek,ukáže se ti správné řešení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915816" y="1268760"/>
            <a:ext cx="5976664" cy="57606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Policista zastavil ráno auto.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915816" y="1988840"/>
            <a:ext cx="5976664" cy="57606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latin typeface="Comic Sans MS" pitchFamily="66" charset="0"/>
              </a:rPr>
              <a:t>The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policeman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stopped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the</a:t>
            </a:r>
            <a:r>
              <a:rPr lang="cs-CZ" sz="2000" b="1" dirty="0" smtClean="0">
                <a:latin typeface="Comic Sans MS" pitchFamily="66" charset="0"/>
              </a:rPr>
              <a:t> car in </a:t>
            </a:r>
            <a:r>
              <a:rPr lang="cs-CZ" sz="2000" b="1" dirty="0" err="1" smtClean="0">
                <a:latin typeface="Comic Sans MS" pitchFamily="66" charset="0"/>
              </a:rPr>
              <a:t>the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morning</a:t>
            </a:r>
            <a:r>
              <a:rPr lang="cs-CZ" sz="2400" b="1" dirty="0" smtClean="0">
                <a:latin typeface="Comic Sans MS" pitchFamily="66" charset="0"/>
              </a:rPr>
              <a:t>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915816" y="3140968"/>
            <a:ext cx="5976664" cy="57606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Bratr koukal v noci na hvězdy.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915816" y="5085184"/>
            <a:ext cx="5904656" cy="57606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Minulý týden jsme tiskli fotky.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915816" y="3933056"/>
            <a:ext cx="5976664" cy="57606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My </a:t>
            </a:r>
            <a:r>
              <a:rPr lang="cs-CZ" sz="2000" b="1" dirty="0" err="1" smtClean="0">
                <a:latin typeface="Comic Sans MS" pitchFamily="66" charset="0"/>
              </a:rPr>
              <a:t>brother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looked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at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the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stars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at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night</a:t>
            </a:r>
            <a:r>
              <a:rPr lang="cs-CZ" sz="2000" b="1" dirty="0" smtClean="0">
                <a:latin typeface="Comic Sans MS" pitchFamily="66" charset="0"/>
              </a:rPr>
              <a:t>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915816" y="5877272"/>
            <a:ext cx="5904656" cy="57606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We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printed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the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photos</a:t>
            </a:r>
            <a:r>
              <a:rPr lang="cs-CZ" sz="2400" b="1" dirty="0" smtClean="0">
                <a:latin typeface="Comic Sans MS" pitchFamily="66" charset="0"/>
              </a:rPr>
              <a:t> last </a:t>
            </a:r>
            <a:r>
              <a:rPr lang="cs-CZ" sz="2400" b="1" dirty="0" err="1" smtClean="0">
                <a:latin typeface="Comic Sans MS" pitchFamily="66" charset="0"/>
              </a:rPr>
              <a:t>week</a:t>
            </a:r>
            <a:r>
              <a:rPr lang="cs-CZ" sz="2400" b="1" dirty="0" smtClean="0">
                <a:latin typeface="Comic Sans MS" pitchFamily="66" charset="0"/>
              </a:rPr>
              <a:t>.</a:t>
            </a:r>
            <a:endParaRPr lang="cs-CZ" sz="2400" b="1" dirty="0">
              <a:latin typeface="Comic Sans MS" pitchFamily="66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124744"/>
            <a:ext cx="1656184" cy="17044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2996952"/>
            <a:ext cx="1425464" cy="16959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4869160"/>
            <a:ext cx="1933575" cy="17251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0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8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0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1"/>
                  </p:tgtEl>
                </p:cond>
              </p:nextCondLst>
            </p:seq>
          </p:childTnLst>
        </p:cTn>
      </p:par>
    </p:tnLst>
    <p:bldLst>
      <p:bldP spid="9" grpId="0" animBg="1"/>
      <p:bldP spid="12" grpId="0" animBg="1"/>
      <p:bldP spid="1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188640"/>
            <a:ext cx="8145178" cy="83099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Přelož věty do anglického jazyka, pro kontrolu klikni </a:t>
            </a:r>
          </a:p>
          <a:p>
            <a:r>
              <a:rPr lang="cs-CZ" sz="2400" b="1" dirty="0" smtClean="0">
                <a:latin typeface="Comic Sans MS" pitchFamily="66" charset="0"/>
              </a:rPr>
              <a:t>na příslušný obrázek,ukáže se ti správné řešení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915816" y="1268760"/>
            <a:ext cx="5976664" cy="57606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V létě jsme skákali do bazénu.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915816" y="1988840"/>
            <a:ext cx="5976664" cy="57606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latin typeface="Comic Sans MS" pitchFamily="66" charset="0"/>
              </a:rPr>
              <a:t>We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jumped</a:t>
            </a:r>
            <a:r>
              <a:rPr lang="cs-CZ" sz="2000" b="1" dirty="0" smtClean="0">
                <a:latin typeface="Comic Sans MS" pitchFamily="66" charset="0"/>
              </a:rPr>
              <a:t> to </a:t>
            </a:r>
            <a:r>
              <a:rPr lang="cs-CZ" sz="2000" b="1" dirty="0" err="1" smtClean="0">
                <a:latin typeface="Comic Sans MS" pitchFamily="66" charset="0"/>
              </a:rPr>
              <a:t>the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swimming</a:t>
            </a:r>
            <a:r>
              <a:rPr lang="cs-CZ" sz="2000" b="1" dirty="0" smtClean="0">
                <a:latin typeface="Comic Sans MS" pitchFamily="66" charset="0"/>
              </a:rPr>
              <a:t> pool in </a:t>
            </a:r>
            <a:r>
              <a:rPr lang="cs-CZ" sz="2000" b="1" dirty="0" err="1" smtClean="0">
                <a:latin typeface="Comic Sans MS" pitchFamily="66" charset="0"/>
              </a:rPr>
              <a:t>summer</a:t>
            </a:r>
            <a:r>
              <a:rPr lang="cs-CZ" sz="2400" b="1" dirty="0" smtClean="0">
                <a:latin typeface="Comic Sans MS" pitchFamily="66" charset="0"/>
              </a:rPr>
              <a:t>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915816" y="3140968"/>
            <a:ext cx="5976664" cy="57606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V roce 2000 jste žil v New Yorku 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915816" y="5085184"/>
            <a:ext cx="5904656" cy="57606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Babička mi volala před hodinou.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915816" y="3933056"/>
            <a:ext cx="5976664" cy="57606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You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lived</a:t>
            </a:r>
            <a:r>
              <a:rPr lang="cs-CZ" sz="2400" b="1" dirty="0" smtClean="0">
                <a:latin typeface="Comic Sans MS" pitchFamily="66" charset="0"/>
              </a:rPr>
              <a:t> in New York in 2000</a:t>
            </a:r>
            <a:r>
              <a:rPr lang="cs-CZ" sz="2000" b="1" dirty="0" smtClean="0">
                <a:latin typeface="Comic Sans MS" pitchFamily="66" charset="0"/>
              </a:rPr>
              <a:t>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915816" y="5877272"/>
            <a:ext cx="5904656" cy="57606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My </a:t>
            </a:r>
            <a:r>
              <a:rPr lang="cs-CZ" sz="2400" b="1" dirty="0" err="1" smtClean="0">
                <a:latin typeface="Comic Sans MS" pitchFamily="66" charset="0"/>
              </a:rPr>
              <a:t>grandma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called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me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an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hour</a:t>
            </a:r>
            <a:r>
              <a:rPr lang="cs-CZ" sz="2400" b="1" dirty="0" smtClean="0">
                <a:latin typeface="Comic Sans MS" pitchFamily="66" charset="0"/>
              </a:rPr>
              <a:t> ago</a:t>
            </a:r>
            <a:r>
              <a:rPr lang="cs-CZ" sz="2000" b="1" dirty="0" smtClean="0">
                <a:latin typeface="Comic Sans MS" pitchFamily="66" charset="0"/>
              </a:rPr>
              <a:t>.</a:t>
            </a:r>
            <a:endParaRPr lang="cs-CZ" sz="2000" b="1" dirty="0">
              <a:latin typeface="Comic Sans MS" pitchFamily="66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124744"/>
            <a:ext cx="1333392" cy="16387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2852936"/>
            <a:ext cx="1440159" cy="1763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4874046"/>
            <a:ext cx="1706933" cy="19839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2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51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3"/>
                  </p:tgtEl>
                </p:cond>
              </p:nextCondLst>
            </p:seq>
          </p:childTnLst>
        </p:cTn>
      </p:par>
    </p:tnLst>
    <p:bldLst>
      <p:bldP spid="9" grpId="0" animBg="1"/>
      <p:bldP spid="12" grpId="0" animBg="1"/>
      <p:bldP spid="1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404664"/>
            <a:ext cx="8640960" cy="93564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ZDROJE:</a:t>
            </a:r>
          </a:p>
          <a:p>
            <a:r>
              <a:rPr lang="cs-CZ" sz="1400" dirty="0" smtClean="0"/>
              <a:t>Koukání na televizi: </a:t>
            </a:r>
            <a:r>
              <a:rPr lang="pt-BR" sz="1400" dirty="0" smtClean="0"/>
              <a:t>AUTOR NEUVEDEN. </a:t>
            </a:r>
            <a:r>
              <a:rPr lang="pt-BR" sz="1400" i="1" dirty="0" smtClean="0"/>
              <a:t>www.office.microsoft.com</a:t>
            </a:r>
            <a:r>
              <a:rPr lang="pt-BR" sz="1400" dirty="0" smtClean="0"/>
              <a:t> [online]. [cit. 20.5.2013]. Dostupný na WWW: </a:t>
            </a:r>
            <a:r>
              <a:rPr lang="pt-BR" sz="1400" dirty="0" smtClean="0">
                <a:hlinkClick r:id="rId2"/>
              </a:rPr>
              <a:t>http://officeimg.vo.msecnd.net/en-us/images/MH900232151.jpg</a:t>
            </a:r>
            <a:endParaRPr lang="cs-CZ" sz="1400" dirty="0" smtClean="0"/>
          </a:p>
          <a:p>
            <a:r>
              <a:rPr lang="cs-CZ" sz="1400" dirty="0" smtClean="0"/>
              <a:t>Poslech rádia: </a:t>
            </a:r>
            <a:r>
              <a:rPr lang="pt-BR" sz="1400" dirty="0" smtClean="0"/>
              <a:t>AUTOR NEUVEDEN. </a:t>
            </a:r>
            <a:r>
              <a:rPr lang="pt-BR" sz="1400" i="1" dirty="0" smtClean="0"/>
              <a:t>www.office.microsoft.com</a:t>
            </a:r>
            <a:r>
              <a:rPr lang="pt-BR" sz="1400" dirty="0" smtClean="0"/>
              <a:t> [online]. [cit. 20.5.2013]. Dostupný na WWW: </a:t>
            </a:r>
            <a:r>
              <a:rPr lang="pt-BR" sz="1400" dirty="0" smtClean="0">
                <a:hlinkClick r:id="rId3"/>
              </a:rPr>
              <a:t>http://officeimg.vo.msecnd.net/en-us/images/MH900383328.jpg</a:t>
            </a:r>
            <a:endParaRPr lang="cs-CZ" sz="1400" dirty="0" smtClean="0"/>
          </a:p>
          <a:p>
            <a:r>
              <a:rPr lang="cs-CZ" sz="1400" dirty="0" smtClean="0"/>
              <a:t>Polibek: </a:t>
            </a:r>
            <a:r>
              <a:rPr lang="pt-BR" sz="1400" dirty="0" smtClean="0"/>
              <a:t>AUTOR NEUVEDEN. </a:t>
            </a:r>
            <a:r>
              <a:rPr lang="pt-BR" sz="1400" i="1" dirty="0" smtClean="0"/>
              <a:t>www.office.microsoft.com</a:t>
            </a:r>
            <a:r>
              <a:rPr lang="pt-BR" sz="1400" dirty="0" smtClean="0"/>
              <a:t> [online]. [cit. 20.5.2013]. Dostupný na WWW: </a:t>
            </a:r>
            <a:r>
              <a:rPr lang="pt-BR" sz="1400" dirty="0" smtClean="0">
                <a:hlinkClick r:id="rId4"/>
              </a:rPr>
              <a:t>http://officeimg.vo.msecnd.net/en-us/images/MH900083337.jpg</a:t>
            </a:r>
            <a:endParaRPr lang="cs-CZ" sz="1400" dirty="0" smtClean="0"/>
          </a:p>
          <a:p>
            <a:r>
              <a:rPr lang="pt-BR" sz="1400" dirty="0" smtClean="0"/>
              <a:t> </a:t>
            </a:r>
            <a:r>
              <a:rPr lang="cs-CZ" sz="1400" dirty="0" smtClean="0"/>
              <a:t>Vaření: </a:t>
            </a:r>
            <a:r>
              <a:rPr lang="pt-BR" sz="1400" dirty="0" smtClean="0"/>
              <a:t>AUTOR NEUVEDEN. </a:t>
            </a:r>
            <a:r>
              <a:rPr lang="pt-BR" sz="1400" i="1" dirty="0" smtClean="0"/>
              <a:t>www.office.microsoft.com</a:t>
            </a:r>
            <a:r>
              <a:rPr lang="pt-BR" sz="1400" dirty="0" smtClean="0"/>
              <a:t> [online]. [cit. 20.5.2013]. Dostupný na WWW: </a:t>
            </a:r>
            <a:r>
              <a:rPr lang="pt-BR" sz="1400" dirty="0" smtClean="0">
                <a:hlinkClick r:id="rId5"/>
              </a:rPr>
              <a:t>http://officeimg.vo.msecnd.net/en-us/images/MH900233439.jpg</a:t>
            </a:r>
            <a:endParaRPr lang="cs-CZ" sz="1400" dirty="0" smtClean="0"/>
          </a:p>
          <a:p>
            <a:r>
              <a:rPr lang="pt-BR" sz="1400" dirty="0" smtClean="0"/>
              <a:t> </a:t>
            </a:r>
            <a:r>
              <a:rPr lang="cs-CZ" sz="1400" dirty="0" smtClean="0"/>
              <a:t>Tanec: </a:t>
            </a:r>
            <a:r>
              <a:rPr lang="pt-BR" sz="1400" dirty="0" smtClean="0"/>
              <a:t>AUTOR NEUVEDEN. </a:t>
            </a:r>
            <a:r>
              <a:rPr lang="pt-BR" sz="1400" i="1" dirty="0" smtClean="0"/>
              <a:t>www.office.microsoft.com</a:t>
            </a:r>
            <a:r>
              <a:rPr lang="pt-BR" sz="1400" dirty="0" smtClean="0"/>
              <a:t> [online]. [cit. 20.5.2013]. Dostupný na WWW: </a:t>
            </a:r>
            <a:r>
              <a:rPr lang="pt-BR" sz="1400" dirty="0" smtClean="0">
                <a:hlinkClick r:id="rId6"/>
              </a:rPr>
              <a:t>http://officeimg.vo.msecnd.net/en-us/images/MH900233446.jpg</a:t>
            </a:r>
            <a:endParaRPr lang="cs-CZ" sz="1400" dirty="0" smtClean="0"/>
          </a:p>
          <a:p>
            <a:r>
              <a:rPr lang="cs-CZ" sz="1400" dirty="0" smtClean="0"/>
              <a:t>Pláž: </a:t>
            </a:r>
            <a:r>
              <a:rPr lang="pt-BR" sz="1400" dirty="0" smtClean="0"/>
              <a:t>AUTOR NEUVEDEN. </a:t>
            </a:r>
            <a:r>
              <a:rPr lang="pt-BR" sz="1400" i="1" dirty="0" smtClean="0"/>
              <a:t>www.office.microsoft.com</a:t>
            </a:r>
            <a:r>
              <a:rPr lang="pt-BR" sz="1400" dirty="0" smtClean="0"/>
              <a:t> [online]. [cit. 20.5.2013]. Dostupný na WWW: </a:t>
            </a:r>
            <a:r>
              <a:rPr lang="pt-BR" sz="1400" dirty="0" smtClean="0">
                <a:hlinkClick r:id="rId7"/>
              </a:rPr>
              <a:t>http://officeimg.vo.msecnd.net/en-us/images/MH900234324.jpg</a:t>
            </a:r>
            <a:endParaRPr lang="cs-CZ" sz="1400" dirty="0" smtClean="0"/>
          </a:p>
          <a:p>
            <a:r>
              <a:rPr lang="cs-CZ" sz="1400" dirty="0" smtClean="0"/>
              <a:t>Kreslení: </a:t>
            </a:r>
            <a:r>
              <a:rPr lang="pt-BR" sz="1400" dirty="0" smtClean="0"/>
              <a:t>AUTOR NEUVEDEN. </a:t>
            </a:r>
            <a:r>
              <a:rPr lang="pt-BR" sz="1400" i="1" dirty="0" smtClean="0"/>
              <a:t>www.office.microsoft.com</a:t>
            </a:r>
            <a:r>
              <a:rPr lang="pt-BR" sz="1400" dirty="0" smtClean="0"/>
              <a:t> [online]. [cit. 20.5.2013]. Dostupný na WWW: </a:t>
            </a:r>
            <a:r>
              <a:rPr lang="pt-BR" sz="1400" dirty="0" smtClean="0">
                <a:hlinkClick r:id="rId8"/>
              </a:rPr>
              <a:t>http://officeimg.vo.msecnd.net/en-us/images/MH900232149.jpg</a:t>
            </a:r>
            <a:endParaRPr lang="cs-CZ" sz="1400" dirty="0" smtClean="0"/>
          </a:p>
          <a:p>
            <a:r>
              <a:rPr lang="cs-CZ" sz="1400" dirty="0" smtClean="0"/>
              <a:t>Psaní na počítači: </a:t>
            </a:r>
            <a:r>
              <a:rPr lang="pt-BR" sz="1400" dirty="0" smtClean="0"/>
              <a:t>AUTOR NEUVEDEN. </a:t>
            </a:r>
            <a:r>
              <a:rPr lang="pt-BR" sz="1400" i="1" dirty="0" smtClean="0"/>
              <a:t>www.office.microsoft.com</a:t>
            </a:r>
            <a:r>
              <a:rPr lang="pt-BR" sz="1400" dirty="0" smtClean="0"/>
              <a:t> [online]. [cit. 20.5.2013]. Dostupný na WWW: </a:t>
            </a:r>
            <a:r>
              <a:rPr lang="pt-BR" sz="1400" dirty="0" smtClean="0">
                <a:hlinkClick r:id="rId9"/>
              </a:rPr>
              <a:t>http://officeimg.vo.msecnd.net/en-us/images/MH900233416.jpg</a:t>
            </a:r>
            <a:endParaRPr lang="cs-CZ" sz="1400" dirty="0" smtClean="0"/>
          </a:p>
          <a:p>
            <a:r>
              <a:rPr lang="cs-CZ" sz="1400" dirty="0" err="1" smtClean="0"/>
              <a:t>Big</a:t>
            </a:r>
            <a:r>
              <a:rPr lang="cs-CZ" sz="1400" dirty="0" smtClean="0"/>
              <a:t> </a:t>
            </a:r>
            <a:r>
              <a:rPr lang="cs-CZ" sz="1400" dirty="0" err="1" smtClean="0"/>
              <a:t>Ben</a:t>
            </a:r>
            <a:r>
              <a:rPr lang="cs-CZ" sz="1400" dirty="0" smtClean="0"/>
              <a:t>: </a:t>
            </a:r>
            <a:r>
              <a:rPr lang="pt-BR" sz="1400" dirty="0" smtClean="0"/>
              <a:t>AUTOR NEUVEDEN. </a:t>
            </a:r>
            <a:r>
              <a:rPr lang="pt-BR" sz="1400" i="1" dirty="0" smtClean="0"/>
              <a:t>www.office.microsoft.com</a:t>
            </a:r>
            <a:r>
              <a:rPr lang="pt-BR" sz="1400" dirty="0" smtClean="0"/>
              <a:t> [online]. [cit. 20.5.2013]. Dostupný na WWW: </a:t>
            </a:r>
            <a:r>
              <a:rPr lang="pt-BR" sz="1400" dirty="0" smtClean="0">
                <a:hlinkClick r:id="rId10"/>
              </a:rPr>
              <a:t>http://officeimg.vo.msecnd.net/en-us/images/MH900195200.jpg</a:t>
            </a:r>
            <a:endParaRPr lang="cs-CZ" sz="1400" dirty="0" smtClean="0"/>
          </a:p>
          <a:p>
            <a:r>
              <a:rPr lang="cs-CZ" sz="1400" dirty="0" smtClean="0"/>
              <a:t>Okno1: </a:t>
            </a:r>
            <a:r>
              <a:rPr lang="pt-BR" sz="1400" dirty="0" smtClean="0"/>
              <a:t>AUTOR NEUVEDEN. </a:t>
            </a:r>
            <a:r>
              <a:rPr lang="pt-BR" sz="1400" i="1" dirty="0" smtClean="0"/>
              <a:t>www.office.microsoft.com</a:t>
            </a:r>
            <a:r>
              <a:rPr lang="pt-BR" sz="1400" dirty="0" smtClean="0"/>
              <a:t> [online]. [cit. 20.5.2013]. Dostupný na WWW: </a:t>
            </a:r>
            <a:r>
              <a:rPr lang="pt-BR" sz="1400" dirty="0" smtClean="0">
                <a:hlinkClick r:id="rId11"/>
              </a:rPr>
              <a:t>http://officeimg.vo.msecnd.net/en-us/images/MH900436133.jpg</a:t>
            </a:r>
            <a:endParaRPr lang="cs-CZ" sz="1400" dirty="0" smtClean="0"/>
          </a:p>
          <a:p>
            <a:r>
              <a:rPr lang="pt-BR" sz="1400" dirty="0" smtClean="0"/>
              <a:t> </a:t>
            </a:r>
            <a:r>
              <a:rPr lang="cs-CZ" sz="1400" dirty="0" smtClean="0"/>
              <a:t>Práce na zahradě: </a:t>
            </a:r>
            <a:r>
              <a:rPr lang="pt-BR" sz="1400" dirty="0" smtClean="0"/>
              <a:t>AUTOR NEUVEDEN. </a:t>
            </a:r>
            <a:r>
              <a:rPr lang="pt-BR" sz="1400" i="1" dirty="0" smtClean="0"/>
              <a:t>www.office.microsoft.com</a:t>
            </a:r>
            <a:r>
              <a:rPr lang="pt-BR" sz="1400" dirty="0" smtClean="0"/>
              <a:t> [online]. [cit. 20.5.2013]. Dostupný na WWW: </a:t>
            </a:r>
            <a:r>
              <a:rPr lang="pt-BR" sz="1400" dirty="0" smtClean="0">
                <a:hlinkClick r:id="rId12"/>
              </a:rPr>
              <a:t>http://officeimg.vo.msecnd.net/en-us/images/MH900338406.jpg</a:t>
            </a:r>
            <a:endParaRPr lang="cs-CZ" sz="1400" dirty="0" smtClean="0"/>
          </a:p>
          <a:p>
            <a:r>
              <a:rPr lang="cs-CZ" sz="1400" dirty="0" smtClean="0"/>
              <a:t>Pomáhání v kuchyni: </a:t>
            </a:r>
            <a:r>
              <a:rPr lang="pt-BR" sz="1400" dirty="0" smtClean="0"/>
              <a:t>AUTOR NEUVEDEN. </a:t>
            </a:r>
            <a:r>
              <a:rPr lang="pt-BR" sz="1400" i="1" dirty="0" smtClean="0"/>
              <a:t>www.office.microsoft.com</a:t>
            </a:r>
            <a:r>
              <a:rPr lang="pt-BR" sz="1400" dirty="0" smtClean="0"/>
              <a:t> [online]. [cit. 20.5.2013]. Dostupný na WWW: </a:t>
            </a:r>
            <a:r>
              <a:rPr lang="pt-BR" sz="1400" dirty="0" smtClean="0">
                <a:hlinkClick r:id="rId13"/>
              </a:rPr>
              <a:t>http://officeimg.vo.msecnd.net/en-us/images/MH900292032.jpg</a:t>
            </a:r>
            <a:endParaRPr lang="cs-CZ" sz="1400" dirty="0" smtClean="0"/>
          </a:p>
          <a:p>
            <a:r>
              <a:rPr lang="cs-CZ" sz="1400" dirty="0" smtClean="0"/>
              <a:t>Policista: </a:t>
            </a:r>
            <a:r>
              <a:rPr lang="pt-BR" sz="1400" dirty="0" smtClean="0"/>
              <a:t>AUTOR NEUVEDEN. </a:t>
            </a:r>
            <a:r>
              <a:rPr lang="pt-BR" sz="1400" i="1" dirty="0" smtClean="0"/>
              <a:t>www.office.microsoft.com</a:t>
            </a:r>
            <a:r>
              <a:rPr lang="pt-BR" sz="1400" dirty="0" smtClean="0"/>
              <a:t> [online]. [cit. 20.5.2013]. Dostupný na WWW: </a:t>
            </a:r>
            <a:r>
              <a:rPr lang="pt-BR" sz="1400" dirty="0" smtClean="0">
                <a:hlinkClick r:id="rId14"/>
              </a:rPr>
              <a:t>http://officeimg.vo.msecnd.net/en-us/images/MH900198606.jpg</a:t>
            </a:r>
            <a:endParaRPr lang="cs-CZ" sz="1400" dirty="0" smtClean="0"/>
          </a:p>
          <a:p>
            <a:r>
              <a:rPr lang="pt-BR" sz="1400" dirty="0" smtClean="0"/>
              <a:t> </a:t>
            </a:r>
            <a:r>
              <a:rPr lang="cs-CZ" sz="1400" dirty="0" smtClean="0"/>
              <a:t>Okno2: </a:t>
            </a:r>
            <a:r>
              <a:rPr lang="pt-BR" sz="1400" dirty="0" smtClean="0"/>
              <a:t>AUTOR NEUVEDEN. </a:t>
            </a:r>
            <a:r>
              <a:rPr lang="pt-BR" sz="1400" i="1" dirty="0" smtClean="0"/>
              <a:t>www.office.microsoft.com</a:t>
            </a:r>
            <a:r>
              <a:rPr lang="pt-BR" sz="1400" dirty="0" smtClean="0"/>
              <a:t> [online]. [cit. 20.5.2013]. Dostupný na WWW: </a:t>
            </a:r>
            <a:r>
              <a:rPr lang="pt-BR" sz="1400" dirty="0" smtClean="0">
                <a:hlinkClick r:id="rId15"/>
              </a:rPr>
              <a:t>http://officeimg.vo.msecnd.net/en-us/images/MH900059137.jpg</a:t>
            </a:r>
            <a:endParaRPr lang="cs-CZ" sz="1400" dirty="0" smtClean="0"/>
          </a:p>
          <a:p>
            <a:r>
              <a:rPr lang="pt-BR" sz="1400" dirty="0" smtClean="0"/>
              <a:t> </a:t>
            </a:r>
            <a:endParaRPr lang="cs-CZ" sz="1400" dirty="0" smtClean="0"/>
          </a:p>
          <a:p>
            <a:r>
              <a:rPr lang="pt-BR" sz="1400" dirty="0" smtClean="0"/>
              <a:t> </a:t>
            </a:r>
            <a:endParaRPr lang="cs-CZ" sz="1400" dirty="0" smtClean="0"/>
          </a:p>
          <a:p>
            <a:r>
              <a:rPr lang="pt-BR" sz="1400" dirty="0" smtClean="0"/>
              <a:t> </a:t>
            </a:r>
            <a:endParaRPr lang="cs-CZ" sz="1400" dirty="0" smtClean="0"/>
          </a:p>
          <a:p>
            <a:r>
              <a:rPr lang="pt-BR" sz="1400" dirty="0" smtClean="0"/>
              <a:t> </a:t>
            </a:r>
            <a:endParaRPr lang="cs-CZ" sz="1400" dirty="0" smtClean="0"/>
          </a:p>
          <a:p>
            <a:r>
              <a:rPr lang="pt-BR" sz="1400" dirty="0" smtClean="0"/>
              <a:t> </a:t>
            </a:r>
            <a:endParaRPr lang="cs-CZ" sz="1400" dirty="0" smtClean="0"/>
          </a:p>
          <a:p>
            <a:r>
              <a:rPr lang="pt-BR" sz="1400" dirty="0" smtClean="0"/>
              <a:t>  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8496944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Tiskárna: </a:t>
            </a:r>
            <a:r>
              <a:rPr lang="pt-BR" sz="1400" dirty="0" smtClean="0"/>
              <a:t>AUTOR NEUVEDEN. </a:t>
            </a:r>
            <a:r>
              <a:rPr lang="pt-BR" sz="1400" i="1" dirty="0" smtClean="0"/>
              <a:t>www.office.microsoft.com</a:t>
            </a:r>
            <a:r>
              <a:rPr lang="pt-BR" sz="1400" dirty="0" smtClean="0"/>
              <a:t> [online]. [cit. 20.5.2013]. Dostupný na WWW: </a:t>
            </a:r>
            <a:r>
              <a:rPr lang="pt-BR" sz="1400" dirty="0" smtClean="0">
                <a:hlinkClick r:id="rId2"/>
              </a:rPr>
              <a:t>http://officeimg.vo.msecnd.net/en-us/images/MH900297615.jpg</a:t>
            </a:r>
            <a:endParaRPr lang="cs-CZ" sz="1400" dirty="0" smtClean="0"/>
          </a:p>
          <a:p>
            <a:r>
              <a:rPr lang="cs-CZ" sz="1400" dirty="0" smtClean="0"/>
              <a:t>Skákání: </a:t>
            </a:r>
            <a:r>
              <a:rPr lang="pt-BR" sz="1400" dirty="0" smtClean="0"/>
              <a:t>AUTOR NEUVEDEN. </a:t>
            </a:r>
            <a:r>
              <a:rPr lang="pt-BR" sz="1400" i="1" dirty="0" smtClean="0"/>
              <a:t>www.office.microsoft.com</a:t>
            </a:r>
            <a:r>
              <a:rPr lang="pt-BR" sz="1400" dirty="0" smtClean="0"/>
              <a:t> [online]. [cit. 20.5.2013]. Dostupný na WWW: </a:t>
            </a:r>
            <a:r>
              <a:rPr lang="pt-BR" sz="1400" dirty="0" smtClean="0">
                <a:hlinkClick r:id="rId3"/>
              </a:rPr>
              <a:t>http://officeimg.vo.msecnd.net/en-us/images/MH900363270.jpg</a:t>
            </a:r>
            <a:endParaRPr lang="cs-CZ" sz="1400" dirty="0" smtClean="0"/>
          </a:p>
          <a:p>
            <a:r>
              <a:rPr lang="pt-BR" sz="1400" dirty="0" smtClean="0"/>
              <a:t> </a:t>
            </a:r>
            <a:r>
              <a:rPr lang="cs-CZ" sz="1400" dirty="0" smtClean="0"/>
              <a:t>Socha svobody: </a:t>
            </a:r>
            <a:r>
              <a:rPr lang="pt-BR" sz="1400" dirty="0" smtClean="0"/>
              <a:t>AUTOR NEUVEDEN. </a:t>
            </a:r>
            <a:r>
              <a:rPr lang="pt-BR" sz="1400" i="1" dirty="0" smtClean="0"/>
              <a:t>www.office.microsoft.com</a:t>
            </a:r>
            <a:r>
              <a:rPr lang="pt-BR" sz="1400" dirty="0" smtClean="0"/>
              <a:t> [online]. [cit. 20.5.2013]. Dostupný na WWW: </a:t>
            </a:r>
            <a:r>
              <a:rPr lang="pt-BR" sz="1400" dirty="0" smtClean="0">
                <a:hlinkClick r:id="rId4"/>
              </a:rPr>
              <a:t>http://officeimg.vo.msecnd.net/en-us/images/MH900413392.jpg</a:t>
            </a:r>
            <a:endParaRPr lang="cs-CZ" sz="1400" dirty="0" smtClean="0"/>
          </a:p>
          <a:p>
            <a:r>
              <a:rPr lang="cs-CZ" sz="1400" dirty="0" smtClean="0"/>
              <a:t>Telefonování: </a:t>
            </a:r>
            <a:r>
              <a:rPr lang="pt-BR" sz="1400" dirty="0" smtClean="0"/>
              <a:t>AUTOR NEUVEDEN. </a:t>
            </a:r>
            <a:r>
              <a:rPr lang="pt-BR" sz="1400" i="1" dirty="0" smtClean="0"/>
              <a:t>www.office.microsoft.com</a:t>
            </a:r>
            <a:r>
              <a:rPr lang="pt-BR" sz="1400" dirty="0" smtClean="0"/>
              <a:t> [online]. [cit. 20.5.2013]. Dostupný na WWW: </a:t>
            </a:r>
            <a:r>
              <a:rPr lang="pt-BR" sz="1400" dirty="0" smtClean="0">
                <a:hlinkClick r:id="rId5"/>
              </a:rPr>
              <a:t>http://officeimg.vo.msecnd.net/en-us/images/MH900045002.jpg</a:t>
            </a:r>
            <a:endParaRPr lang="cs-CZ" sz="1400" dirty="0" smtClean="0"/>
          </a:p>
          <a:p>
            <a:r>
              <a:rPr lang="pt-BR" sz="1400" dirty="0" smtClean="0"/>
              <a:t> </a:t>
            </a:r>
            <a:endParaRPr lang="cs-CZ" sz="1400" dirty="0" smtClean="0"/>
          </a:p>
          <a:p>
            <a:r>
              <a:rPr lang="pt-BR" sz="1400" dirty="0" smtClean="0"/>
              <a:t>  </a:t>
            </a:r>
            <a:endParaRPr lang="cs-CZ" sz="1400" dirty="0" smtClean="0"/>
          </a:p>
          <a:p>
            <a:endParaRPr lang="cs-CZ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</TotalTime>
  <Words>955</Words>
  <Application>Microsoft Office PowerPoint</Application>
  <PresentationFormat>Předvádění na obrazovce (4:3)</PresentationFormat>
  <Paragraphs>138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Snímek 2</vt:lpstr>
      <vt:lpstr>Snímek 3</vt:lpstr>
      <vt:lpstr>Positive sentence – kladná věta oznamovací</vt:lpstr>
      <vt:lpstr>Vyjimky v tvorbě minulého času</vt:lpstr>
      <vt:lpstr>Časování slovesa v minulém čase</vt:lpstr>
      <vt:lpstr>ÚKOL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ucitel</cp:lastModifiedBy>
  <cp:revision>20</cp:revision>
  <dcterms:created xsi:type="dcterms:W3CDTF">2013-02-24T13:48:30Z</dcterms:created>
  <dcterms:modified xsi:type="dcterms:W3CDTF">2013-05-20T19:05:46Z</dcterms:modified>
</cp:coreProperties>
</file>